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3"/>
  </p:notesMasterIdLst>
  <p:sldIdLst>
    <p:sldId id="283" r:id="rId2"/>
    <p:sldId id="288" r:id="rId3"/>
    <p:sldId id="287" r:id="rId4"/>
    <p:sldId id="286" r:id="rId5"/>
    <p:sldId id="289" r:id="rId6"/>
    <p:sldId id="290" r:id="rId7"/>
    <p:sldId id="312" r:id="rId8"/>
    <p:sldId id="313" r:id="rId9"/>
    <p:sldId id="311" r:id="rId10"/>
    <p:sldId id="314" r:id="rId11"/>
    <p:sldId id="315" r:id="rId12"/>
    <p:sldId id="316" r:id="rId13"/>
    <p:sldId id="318" r:id="rId14"/>
    <p:sldId id="327" r:id="rId15"/>
    <p:sldId id="319" r:id="rId16"/>
    <p:sldId id="320" r:id="rId17"/>
    <p:sldId id="328" r:id="rId18"/>
    <p:sldId id="321" r:id="rId19"/>
    <p:sldId id="322" r:id="rId20"/>
    <p:sldId id="329" r:id="rId21"/>
    <p:sldId id="323" r:id="rId22"/>
    <p:sldId id="324" r:id="rId23"/>
    <p:sldId id="330" r:id="rId24"/>
    <p:sldId id="331" r:id="rId25"/>
    <p:sldId id="332" r:id="rId26"/>
    <p:sldId id="333" r:id="rId27"/>
    <p:sldId id="334" r:id="rId28"/>
    <p:sldId id="298" r:id="rId29"/>
    <p:sldId id="335" r:id="rId30"/>
    <p:sldId id="304" r:id="rId31"/>
    <p:sldId id="309" r:id="rId32"/>
    <p:sldId id="306" r:id="rId33"/>
    <p:sldId id="310" r:id="rId34"/>
    <p:sldId id="303" r:id="rId35"/>
    <p:sldId id="257" r:id="rId36"/>
    <p:sldId id="274" r:id="rId37"/>
    <p:sldId id="300" r:id="rId38"/>
    <p:sldId id="301" r:id="rId39"/>
    <p:sldId id="302" r:id="rId40"/>
    <p:sldId id="279" r:id="rId41"/>
    <p:sldId id="275" r:id="rId42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Lato" panose="020F0502020204030203" pitchFamily="34" charset="0"/>
      <p:regular r:id="rId50"/>
      <p:bold r:id="rId51"/>
      <p:italic r:id="rId52"/>
      <p:boldItalic r:id="rId53"/>
    </p:embeddedFont>
    <p:embeddedFont>
      <p:font typeface="Open Sans" panose="020B0606030504020204" pitchFamily="34" charset="0"/>
      <p:regular r:id="rId54"/>
      <p:bold r:id="rId55"/>
      <p:italic r:id="rId56"/>
      <p:boldItalic r:id="rId57"/>
    </p:embeddedFont>
    <p:embeddedFont>
      <p:font typeface="Oswald" panose="02000503000000000000" pitchFamily="2" charset="0"/>
      <p:regular r:id="rId58"/>
      <p:bold r:id="rId59"/>
      <p:italic r:id="rId60"/>
      <p:boldItalic r:id="rId61"/>
    </p:embeddedFont>
    <p:embeddedFont>
      <p:font typeface="Oswald Light" panose="02000303000000000000" pitchFamily="2" charset="77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6D6"/>
    <a:srgbClr val="5F5F5F"/>
    <a:srgbClr val="6C6C6C"/>
    <a:srgbClr val="6A6A6A"/>
    <a:srgbClr val="FECE26"/>
    <a:srgbClr val="2CAF44"/>
    <a:srgbClr val="A6CD93"/>
    <a:srgbClr val="EBEBEB"/>
    <a:srgbClr val="C7DCF2"/>
    <a:srgbClr val="004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9"/>
    <p:restoredTop sz="71942"/>
  </p:normalViewPr>
  <p:slideViewPr>
    <p:cSldViewPr snapToGrid="0" snapToObjects="1">
      <p:cViewPr>
        <p:scale>
          <a:sx n="84" d="100"/>
          <a:sy n="84" d="100"/>
        </p:scale>
        <p:origin x="-488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dysouders/Downloads/NOCAL_0301_05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dysouders/Downloads/NJ_0301_050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dysouders/Downloads/TEXAS_0301_050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dysouders/Downloads/NOVA_0301_050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dysouders/Downloads/NHCT_0301_050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dysouders/Downloads/NHCT_0301_050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Data!$B$3</c:f>
              <c:strCache>
                <c:ptCount val="1"/>
                <c:pt idx="0">
                  <c:v>Volume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6">
                  <a:alpha val="61000"/>
                </a:schemeClr>
              </a:solidFill>
            </a:ln>
            <a:effectLst>
              <a:innerShdw blurRad="114300">
                <a:schemeClr val="accent1"/>
              </a:innerShdw>
            </a:effectLst>
          </c:spPr>
          <c:dLbls>
            <c:dLbl>
              <c:idx val="0"/>
              <c:layout>
                <c:manualLayout>
                  <c:x val="2.5608249007404772E-3"/>
                  <c:y val="-0.34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34D-994E-AC5A-F004744023BD}"/>
                </c:ext>
              </c:extLst>
            </c:dLbl>
            <c:dLbl>
              <c:idx val="1"/>
              <c:layout>
                <c:manualLayout>
                  <c:x val="5.1216498014809543E-3"/>
                  <c:y val="-0.31250000000000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4D-994E-AC5A-F004744023BD}"/>
                </c:ext>
              </c:extLst>
            </c:dLbl>
            <c:dLbl>
              <c:idx val="2"/>
              <c:layout>
                <c:manualLayout>
                  <c:x val="2.5608249007404772E-3"/>
                  <c:y val="-0.22265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4D-994E-AC5A-F004744023BD}"/>
                </c:ext>
              </c:extLst>
            </c:dLbl>
            <c:dLbl>
              <c:idx val="3"/>
              <c:layout>
                <c:manualLayout>
                  <c:x val="2.560824900740524E-3"/>
                  <c:y val="-0.18359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4D-994E-AC5A-F004744023BD}"/>
                </c:ext>
              </c:extLst>
            </c:dLbl>
            <c:dLbl>
              <c:idx val="4"/>
              <c:layout>
                <c:manualLayout>
                  <c:x val="2.5647689877449195E-3"/>
                  <c:y val="-0.162109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34D-994E-AC5A-F004744023BD}"/>
                </c:ext>
              </c:extLst>
            </c:dLbl>
            <c:dLbl>
              <c:idx val="5"/>
              <c:layout>
                <c:manualLayout>
                  <c:x val="-1.2763166677117754E-3"/>
                  <c:y val="-0.181640548105314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801536491677336E-2"/>
                      <c:h val="3.12109374999999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34D-994E-AC5A-F004744023BD}"/>
                </c:ext>
              </c:extLst>
            </c:dLbl>
            <c:dLbl>
              <c:idx val="6"/>
              <c:layout>
                <c:manualLayout>
                  <c:x val="-3.8412373511107155E-3"/>
                  <c:y val="-0.199218750000000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34D-994E-AC5A-F004744023BD}"/>
                </c:ext>
              </c:extLst>
            </c:dLbl>
            <c:dLbl>
              <c:idx val="7"/>
              <c:layout>
                <c:manualLayout>
                  <c:x val="1.2804124503702386E-3"/>
                  <c:y val="-0.203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34D-994E-AC5A-F004744023BD}"/>
                </c:ext>
              </c:extLst>
            </c:dLbl>
            <c:dLbl>
              <c:idx val="8"/>
              <c:layout>
                <c:manualLayout>
                  <c:x val="0"/>
                  <c:y val="-0.2109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34D-994E-AC5A-F004744023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Data!$A$4:$A$12</c:f>
              <c:numCache>
                <c:formatCode>d\-mmm</c:formatCode>
                <c:ptCount val="9"/>
                <c:pt idx="0">
                  <c:v>43891</c:v>
                </c:pt>
                <c:pt idx="1">
                  <c:v>43898</c:v>
                </c:pt>
                <c:pt idx="2">
                  <c:v>43905</c:v>
                </c:pt>
                <c:pt idx="3">
                  <c:v>43912</c:v>
                </c:pt>
                <c:pt idx="4">
                  <c:v>43919</c:v>
                </c:pt>
                <c:pt idx="5">
                  <c:v>43926</c:v>
                </c:pt>
                <c:pt idx="6">
                  <c:v>43933</c:v>
                </c:pt>
                <c:pt idx="7">
                  <c:v>43940</c:v>
                </c:pt>
                <c:pt idx="8">
                  <c:v>43947</c:v>
                </c:pt>
              </c:numCache>
            </c:numRef>
          </c:cat>
          <c:val>
            <c:numRef>
              <c:f>Data!$B$4:$B$12</c:f>
              <c:numCache>
                <c:formatCode>General</c:formatCode>
                <c:ptCount val="9"/>
                <c:pt idx="0">
                  <c:v>47972</c:v>
                </c:pt>
                <c:pt idx="1">
                  <c:v>43558</c:v>
                </c:pt>
                <c:pt idx="2">
                  <c:v>27417</c:v>
                </c:pt>
                <c:pt idx="3">
                  <c:v>23305</c:v>
                </c:pt>
                <c:pt idx="4">
                  <c:v>20015</c:v>
                </c:pt>
                <c:pt idx="5">
                  <c:v>23182</c:v>
                </c:pt>
                <c:pt idx="6">
                  <c:v>25041</c:v>
                </c:pt>
                <c:pt idx="7">
                  <c:v>26531</c:v>
                </c:pt>
                <c:pt idx="8">
                  <c:v>27516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34D-994E-AC5A-F004744023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7763423"/>
        <c:axId val="997767263"/>
      </c:areaChart>
      <c:areaChart>
        <c:grouping val="standard"/>
        <c:varyColors val="0"/>
        <c:ser>
          <c:idx val="2"/>
          <c:order val="1"/>
          <c:tx>
            <c:strRef>
              <c:f>Data!$D$3</c:f>
              <c:strCache>
                <c:ptCount val="1"/>
                <c:pt idx="0">
                  <c:v>Average Speed</c:v>
                </c:pt>
              </c:strCache>
            </c:strRef>
          </c:tx>
          <c:spPr>
            <a:noFill/>
            <a:ln w="31750">
              <a:solidFill>
                <a:schemeClr val="accent6">
                  <a:alpha val="50000"/>
                </a:schemeClr>
              </a:solidFill>
            </a:ln>
            <a:effectLst>
              <a:innerShdw blurRad="114300">
                <a:schemeClr val="accent3"/>
              </a:innerShdw>
            </a:effectLst>
          </c:spPr>
          <c:dLbls>
            <c:dLbl>
              <c:idx val="0"/>
              <c:layout>
                <c:manualLayout>
                  <c:x val="3.6472120215104175E-3"/>
                  <c:y val="-0.32273662551440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34D-994E-AC5A-F004744023BD}"/>
                </c:ext>
              </c:extLst>
            </c:dLbl>
            <c:dLbl>
              <c:idx val="1"/>
              <c:layout>
                <c:manualLayout>
                  <c:x val="-4.4588088567157954E-3"/>
                  <c:y val="-0.353037785260007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34D-994E-AC5A-F004744023BD}"/>
                </c:ext>
              </c:extLst>
            </c:dLbl>
            <c:dLbl>
              <c:idx val="2"/>
              <c:layout>
                <c:manualLayout>
                  <c:x val="-1.4902486084361834E-3"/>
                  <c:y val="-0.38629629629629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34D-994E-AC5A-F004744023BD}"/>
                </c:ext>
              </c:extLst>
            </c:dLbl>
            <c:dLbl>
              <c:idx val="3"/>
              <c:layout>
                <c:manualLayout>
                  <c:x val="-1.1832261013610134E-5"/>
                  <c:y val="-0.38867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34D-994E-AC5A-F004744023BD}"/>
                </c:ext>
              </c:extLst>
            </c:dLbl>
            <c:dLbl>
              <c:idx val="4"/>
              <c:layout>
                <c:manualLayout>
                  <c:x val="-3.8412462756950562E-3"/>
                  <c:y val="-0.226181631126075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34D-994E-AC5A-F004744023BD}"/>
                </c:ext>
              </c:extLst>
            </c:dLbl>
            <c:dLbl>
              <c:idx val="5"/>
              <c:layout>
                <c:manualLayout>
                  <c:x val="-3.8412373511107155E-3"/>
                  <c:y val="-0.3867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34D-994E-AC5A-F004744023BD}"/>
                </c:ext>
              </c:extLst>
            </c:dLbl>
            <c:dLbl>
              <c:idx val="6"/>
              <c:layout>
                <c:manualLayout>
                  <c:x val="-2.5608249007403831E-3"/>
                  <c:y val="-0.390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34D-994E-AC5A-F004744023BD}"/>
                </c:ext>
              </c:extLst>
            </c:dLbl>
            <c:dLbl>
              <c:idx val="7"/>
              <c:layout>
                <c:manualLayout>
                  <c:x val="-3.9440870047250813E-6"/>
                  <c:y val="-0.392578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34D-994E-AC5A-F004744023BD}"/>
                </c:ext>
              </c:extLst>
            </c:dLbl>
            <c:dLbl>
              <c:idx val="8"/>
              <c:layout>
                <c:manualLayout>
                  <c:x val="-2.5608249007404772E-3"/>
                  <c:y val="-0.396484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34D-994E-AC5A-F004744023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Data!$A$4:$A$12</c:f>
              <c:numCache>
                <c:formatCode>d\-mmm</c:formatCode>
                <c:ptCount val="9"/>
                <c:pt idx="0">
                  <c:v>43891</c:v>
                </c:pt>
                <c:pt idx="1">
                  <c:v>43898</c:v>
                </c:pt>
                <c:pt idx="2">
                  <c:v>43905</c:v>
                </c:pt>
                <c:pt idx="3">
                  <c:v>43912</c:v>
                </c:pt>
                <c:pt idx="4">
                  <c:v>43919</c:v>
                </c:pt>
                <c:pt idx="5">
                  <c:v>43926</c:v>
                </c:pt>
                <c:pt idx="6">
                  <c:v>43933</c:v>
                </c:pt>
                <c:pt idx="7">
                  <c:v>43940</c:v>
                </c:pt>
                <c:pt idx="8">
                  <c:v>43947</c:v>
                </c:pt>
              </c:numCache>
            </c:numRef>
          </c:cat>
          <c:val>
            <c:numRef>
              <c:f>Data!$D$4:$D$12</c:f>
              <c:numCache>
                <c:formatCode>0.0</c:formatCode>
                <c:ptCount val="9"/>
                <c:pt idx="0">
                  <c:v>31.3</c:v>
                </c:pt>
                <c:pt idx="1">
                  <c:v>31.9</c:v>
                </c:pt>
                <c:pt idx="2">
                  <c:v>32.1</c:v>
                </c:pt>
                <c:pt idx="3">
                  <c:v>32.1</c:v>
                </c:pt>
                <c:pt idx="4">
                  <c:v>29.7</c:v>
                </c:pt>
                <c:pt idx="5">
                  <c:v>31.9</c:v>
                </c:pt>
                <c:pt idx="6">
                  <c:v>32.4</c:v>
                </c:pt>
                <c:pt idx="7">
                  <c:v>32.4</c:v>
                </c:pt>
                <c:pt idx="8">
                  <c:v>32.700000000000003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834D-994E-AC5A-F004744023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3538367"/>
        <c:axId val="989966831"/>
      </c:areaChart>
      <c:dateAx>
        <c:axId val="997763423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7767263"/>
        <c:crosses val="autoZero"/>
        <c:auto val="1"/>
        <c:lblOffset val="100"/>
        <c:baseTimeUnit val="days"/>
      </c:dateAx>
      <c:valAx>
        <c:axId val="997767263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7763423"/>
        <c:crosses val="autoZero"/>
        <c:crossBetween val="midCat"/>
      </c:valAx>
      <c:valAx>
        <c:axId val="989966831"/>
        <c:scaling>
          <c:orientation val="minMax"/>
        </c:scaling>
        <c:delete val="0"/>
        <c:axPos val="r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3538367"/>
        <c:crosses val="max"/>
        <c:crossBetween val="midCat"/>
      </c:valAx>
      <c:dateAx>
        <c:axId val="953538367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extTo"/>
        <c:crossAx val="989966831"/>
        <c:crosses val="autoZero"/>
        <c:auto val="1"/>
        <c:lblOffset val="100"/>
        <c:baseTimeUnit val="days"/>
        <c:majorUnit val="1"/>
        <c:minorUnit val="1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356644196188151E-2"/>
          <c:y val="1.8838401190824288E-2"/>
          <c:w val="0.89459579514364573"/>
          <c:h val="0.8282165874718328"/>
        </c:manualLayout>
      </c:layout>
      <c:areaChart>
        <c:grouping val="stacked"/>
        <c:varyColors val="0"/>
        <c:ser>
          <c:idx val="0"/>
          <c:order val="0"/>
          <c:tx>
            <c:strRef>
              <c:f>Data!$B$3</c:f>
              <c:strCache>
                <c:ptCount val="1"/>
                <c:pt idx="0">
                  <c:v>Volume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6">
                  <a:alpha val="61000"/>
                </a:schemeClr>
              </a:solidFill>
            </a:ln>
            <a:effectLst>
              <a:innerShdw blurRad="114300">
                <a:schemeClr val="accent1"/>
              </a:innerShdw>
            </a:effectLst>
          </c:spPr>
          <c:dLbls>
            <c:dLbl>
              <c:idx val="0"/>
              <c:layout>
                <c:manualLayout>
                  <c:x val="2.5608249007404711E-3"/>
                  <c:y val="-0.3984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CD4-9E43-A3C3-54566B6E5128}"/>
                </c:ext>
              </c:extLst>
            </c:dLbl>
            <c:dLbl>
              <c:idx val="1"/>
              <c:layout>
                <c:manualLayout>
                  <c:x val="3.8372932641061791E-3"/>
                  <c:y val="-0.349609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D4-9E43-A3C3-54566B6E5128}"/>
                </c:ext>
              </c:extLst>
            </c:dLbl>
            <c:dLbl>
              <c:idx val="2"/>
              <c:layout>
                <c:manualLayout>
                  <c:x val="5.1295379754900273E-3"/>
                  <c:y val="-0.26953125000000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D4-9E43-A3C3-54566B6E5128}"/>
                </c:ext>
              </c:extLst>
            </c:dLbl>
            <c:dLbl>
              <c:idx val="3"/>
              <c:layout>
                <c:manualLayout>
                  <c:x val="2.560824900740524E-3"/>
                  <c:y val="-0.230468750000000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D4-9E43-A3C3-54566B6E5128}"/>
                </c:ext>
              </c:extLst>
            </c:dLbl>
            <c:dLbl>
              <c:idx val="4"/>
              <c:layout>
                <c:manualLayout>
                  <c:x val="-3.9440870046308963E-6"/>
                  <c:y val="-0.20117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CD4-9E43-A3C3-54566B6E5128}"/>
                </c:ext>
              </c:extLst>
            </c:dLbl>
            <c:dLbl>
              <c:idx val="5"/>
              <c:layout>
                <c:manualLayout>
                  <c:x val="-1.2763166677116811E-3"/>
                  <c:y val="-0.228515548105314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801536491677336E-2"/>
                      <c:h val="3.12109374999999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CD4-9E43-A3C3-54566B6E5128}"/>
                </c:ext>
              </c:extLst>
            </c:dLbl>
            <c:dLbl>
              <c:idx val="6"/>
              <c:layout>
                <c:manualLayout>
                  <c:x val="-3.8412373511107155E-3"/>
                  <c:y val="-0.23046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CD4-9E43-A3C3-54566B6E5128}"/>
                </c:ext>
              </c:extLst>
            </c:dLbl>
            <c:dLbl>
              <c:idx val="7"/>
              <c:layout>
                <c:manualLayout>
                  <c:x val="-3.9440870046308963E-6"/>
                  <c:y val="-0.251953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CD4-9E43-A3C3-54566B6E5128}"/>
                </c:ext>
              </c:extLst>
            </c:dLbl>
            <c:dLbl>
              <c:idx val="8"/>
              <c:layout>
                <c:manualLayout>
                  <c:x val="-2.5687130747495505E-3"/>
                  <c:y val="-0.25976562500000006"/>
                </c:manualLayout>
              </c:layout>
              <c:tx>
                <c:rich>
                  <a:bodyPr/>
                  <a:lstStyle/>
                  <a:p>
                    <a:fld id="{170C93A8-478A-EB42-BF45-0E4EFFFCDA0E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FCD4-9E43-A3C3-54566B6E51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Data!$A$4:$A$12</c:f>
              <c:numCache>
                <c:formatCode>d\-mmm</c:formatCode>
                <c:ptCount val="9"/>
                <c:pt idx="0">
                  <c:v>43891</c:v>
                </c:pt>
                <c:pt idx="1">
                  <c:v>43898</c:v>
                </c:pt>
                <c:pt idx="2">
                  <c:v>43905</c:v>
                </c:pt>
                <c:pt idx="3">
                  <c:v>43912</c:v>
                </c:pt>
                <c:pt idx="4">
                  <c:v>43919</c:v>
                </c:pt>
                <c:pt idx="5">
                  <c:v>43926</c:v>
                </c:pt>
                <c:pt idx="6">
                  <c:v>43933</c:v>
                </c:pt>
                <c:pt idx="7">
                  <c:v>43940</c:v>
                </c:pt>
                <c:pt idx="8">
                  <c:v>43947</c:v>
                </c:pt>
              </c:numCache>
            </c:numRef>
          </c:cat>
          <c:val>
            <c:numRef>
              <c:f>Data!$B$4:$B$12</c:f>
              <c:numCache>
                <c:formatCode>General</c:formatCode>
                <c:ptCount val="9"/>
                <c:pt idx="0">
                  <c:v>22939</c:v>
                </c:pt>
                <c:pt idx="1">
                  <c:v>20953</c:v>
                </c:pt>
                <c:pt idx="2">
                  <c:v>15235</c:v>
                </c:pt>
                <c:pt idx="3">
                  <c:v>12572</c:v>
                </c:pt>
                <c:pt idx="4">
                  <c:v>10514</c:v>
                </c:pt>
                <c:pt idx="5">
                  <c:v>12206</c:v>
                </c:pt>
                <c:pt idx="6">
                  <c:v>12434</c:v>
                </c:pt>
                <c:pt idx="7">
                  <c:v>13589</c:v>
                </c:pt>
                <c:pt idx="8">
                  <c:v>12289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CD4-9E43-A3C3-54566B6E51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7763423"/>
        <c:axId val="997767263"/>
      </c:areaChart>
      <c:areaChart>
        <c:grouping val="standard"/>
        <c:varyColors val="0"/>
        <c:ser>
          <c:idx val="2"/>
          <c:order val="1"/>
          <c:tx>
            <c:strRef>
              <c:f>Data!$D$3</c:f>
              <c:strCache>
                <c:ptCount val="1"/>
                <c:pt idx="0">
                  <c:v>Average Speed</c:v>
                </c:pt>
              </c:strCache>
            </c:strRef>
          </c:tx>
          <c:spPr>
            <a:noFill/>
            <a:ln w="31750">
              <a:solidFill>
                <a:schemeClr val="accent6">
                  <a:alpha val="50000"/>
                </a:schemeClr>
              </a:solidFill>
            </a:ln>
            <a:effectLst>
              <a:innerShdw blurRad="114300">
                <a:schemeClr val="accent3"/>
              </a:innerShdw>
            </a:effectLst>
          </c:spPr>
          <c:dLbls>
            <c:dLbl>
              <c:idx val="0"/>
              <c:layout>
                <c:manualLayout>
                  <c:x val="5.1334820624945642E-3"/>
                  <c:y val="-0.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CD4-9E43-A3C3-54566B6E5128}"/>
                </c:ext>
              </c:extLst>
            </c:dLbl>
            <c:dLbl>
              <c:idx val="1"/>
              <c:layout>
                <c:manualLayout>
                  <c:x val="-1.5400982776729284E-3"/>
                  <c:y val="-0.40515541773691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CD4-9E43-A3C3-54566B6E5128}"/>
                </c:ext>
              </c:extLst>
            </c:dLbl>
            <c:dLbl>
              <c:idx val="2"/>
              <c:layout>
                <c:manualLayout>
                  <c:x val="-3.9440870045838038E-6"/>
                  <c:y val="-0.38867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CD4-9E43-A3C3-54566B6E5128}"/>
                </c:ext>
              </c:extLst>
            </c:dLbl>
            <c:dLbl>
              <c:idx val="3"/>
              <c:layout>
                <c:manualLayout>
                  <c:x val="9.2287054431074399E-3"/>
                  <c:y val="-0.292125010591965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CD4-9E43-A3C3-54566B6E5128}"/>
                </c:ext>
              </c:extLst>
            </c:dLbl>
            <c:dLbl>
              <c:idx val="4"/>
              <c:layout>
                <c:manualLayout>
                  <c:x val="-1.0168286660069466E-3"/>
                  <c:y val="-0.292125010591965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CD4-9E43-A3C3-54566B6E5128}"/>
                </c:ext>
              </c:extLst>
            </c:dLbl>
            <c:dLbl>
              <c:idx val="5"/>
              <c:layout>
                <c:manualLayout>
                  <c:x val="-7.6107533784844871E-4"/>
                  <c:y val="-0.306655610849064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CD4-9E43-A3C3-54566B6E5128}"/>
                </c:ext>
              </c:extLst>
            </c:dLbl>
            <c:dLbl>
              <c:idx val="6"/>
              <c:layout>
                <c:manualLayout>
                  <c:x val="3.5995856044224832E-3"/>
                  <c:y val="-0.129242186374458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CD4-9E43-A3C3-54566B6E5128}"/>
                </c:ext>
              </c:extLst>
            </c:dLbl>
            <c:dLbl>
              <c:idx val="7"/>
              <c:layout>
                <c:manualLayout>
                  <c:x val="-3.0841983855160755E-3"/>
                  <c:y val="-0.305450583591789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CD4-9E43-A3C3-54566B6E5128}"/>
                </c:ext>
              </c:extLst>
            </c:dLbl>
            <c:dLbl>
              <c:idx val="8"/>
              <c:layout>
                <c:manualLayout>
                  <c:x val="-5.6410040616153134E-3"/>
                  <c:y val="-0.375291174746752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CD4-9E43-A3C3-54566B6E51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Data!$A$4:$A$12</c:f>
              <c:numCache>
                <c:formatCode>d\-mmm</c:formatCode>
                <c:ptCount val="9"/>
                <c:pt idx="0">
                  <c:v>43891</c:v>
                </c:pt>
                <c:pt idx="1">
                  <c:v>43898</c:v>
                </c:pt>
                <c:pt idx="2">
                  <c:v>43905</c:v>
                </c:pt>
                <c:pt idx="3">
                  <c:v>43912</c:v>
                </c:pt>
                <c:pt idx="4">
                  <c:v>43919</c:v>
                </c:pt>
                <c:pt idx="5">
                  <c:v>43926</c:v>
                </c:pt>
                <c:pt idx="6">
                  <c:v>43933</c:v>
                </c:pt>
                <c:pt idx="7">
                  <c:v>43940</c:v>
                </c:pt>
                <c:pt idx="8">
                  <c:v>43947</c:v>
                </c:pt>
              </c:numCache>
            </c:numRef>
          </c:cat>
          <c:val>
            <c:numRef>
              <c:f>Data!$D$4:$D$12</c:f>
              <c:numCache>
                <c:formatCode>0.0</c:formatCode>
                <c:ptCount val="9"/>
                <c:pt idx="0">
                  <c:v>26.3</c:v>
                </c:pt>
                <c:pt idx="1">
                  <c:v>27.3</c:v>
                </c:pt>
                <c:pt idx="2">
                  <c:v>26.9</c:v>
                </c:pt>
                <c:pt idx="3">
                  <c:v>26.4</c:v>
                </c:pt>
                <c:pt idx="4">
                  <c:v>26.4</c:v>
                </c:pt>
                <c:pt idx="5">
                  <c:v>26.3</c:v>
                </c:pt>
                <c:pt idx="6">
                  <c:v>25.7</c:v>
                </c:pt>
                <c:pt idx="7">
                  <c:v>26.1</c:v>
                </c:pt>
                <c:pt idx="8">
                  <c:v>26.9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FCD4-9E43-A3C3-54566B6E51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3538367"/>
        <c:axId val="989966831"/>
      </c:areaChart>
      <c:dateAx>
        <c:axId val="997763423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7767263"/>
        <c:crosses val="autoZero"/>
        <c:auto val="1"/>
        <c:lblOffset val="100"/>
        <c:baseTimeUnit val="days"/>
      </c:dateAx>
      <c:valAx>
        <c:axId val="997767263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7763423"/>
        <c:crosses val="autoZero"/>
        <c:crossBetween val="midCat"/>
      </c:valAx>
      <c:valAx>
        <c:axId val="989966831"/>
        <c:scaling>
          <c:orientation val="minMax"/>
        </c:scaling>
        <c:delete val="0"/>
        <c:axPos val="r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3538367"/>
        <c:crosses val="max"/>
        <c:crossBetween val="midCat"/>
      </c:valAx>
      <c:dateAx>
        <c:axId val="953538367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extTo"/>
        <c:crossAx val="989966831"/>
        <c:crosses val="autoZero"/>
        <c:auto val="1"/>
        <c:lblOffset val="100"/>
        <c:baseTimeUnit val="days"/>
        <c:majorUnit val="1"/>
        <c:minorUnit val="1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642770124909552E-2"/>
          <c:y val="4.4726930320150661E-2"/>
          <c:w val="0.90163845580832325"/>
          <c:h val="0.82827138662751898"/>
        </c:manualLayout>
      </c:layout>
      <c:areaChart>
        <c:grouping val="stacked"/>
        <c:varyColors val="0"/>
        <c:ser>
          <c:idx val="0"/>
          <c:order val="0"/>
          <c:tx>
            <c:strRef>
              <c:f>Data!$B$3</c:f>
              <c:strCache>
                <c:ptCount val="1"/>
                <c:pt idx="0">
                  <c:v>Volume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6">
                  <a:alpha val="61000"/>
                </a:schemeClr>
              </a:solidFill>
            </a:ln>
            <a:effectLst>
              <a:innerShdw blurRad="114300">
                <a:schemeClr val="accent1"/>
              </a:innerShdw>
            </a:effectLst>
          </c:spPr>
          <c:dLbls>
            <c:dLbl>
              <c:idx val="0"/>
              <c:layout>
                <c:manualLayout>
                  <c:x val="2.5608249007404711E-3"/>
                  <c:y val="-0.3984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4C-DD45-8170-0F45EAD1860C}"/>
                </c:ext>
              </c:extLst>
            </c:dLbl>
            <c:dLbl>
              <c:idx val="1"/>
              <c:layout>
                <c:manualLayout>
                  <c:x val="5.1216498014809543E-3"/>
                  <c:y val="-0.31250000000000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4C-DD45-8170-0F45EAD1860C}"/>
                </c:ext>
              </c:extLst>
            </c:dLbl>
            <c:dLbl>
              <c:idx val="2"/>
              <c:layout>
                <c:manualLayout>
                  <c:x val="5.1295379754900273E-3"/>
                  <c:y val="-0.26953125000000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4C-DD45-8170-0F45EAD1860C}"/>
                </c:ext>
              </c:extLst>
            </c:dLbl>
            <c:dLbl>
              <c:idx val="3"/>
              <c:layout>
                <c:manualLayout>
                  <c:x val="2.560824900740524E-3"/>
                  <c:y val="-0.230468750000000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4C-DD45-8170-0F45EAD1860C}"/>
                </c:ext>
              </c:extLst>
            </c:dLbl>
            <c:dLbl>
              <c:idx val="4"/>
              <c:layout>
                <c:manualLayout>
                  <c:x val="-3.9440870046308963E-6"/>
                  <c:y val="-0.224609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4C-DD45-8170-0F45EAD1860C}"/>
                </c:ext>
              </c:extLst>
            </c:dLbl>
            <c:dLbl>
              <c:idx val="5"/>
              <c:layout>
                <c:manualLayout>
                  <c:x val="-1.2763166677116811E-3"/>
                  <c:y val="-0.228515548105314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801536491677336E-2"/>
                      <c:h val="3.12109374999999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24C-DD45-8170-0F45EAD1860C}"/>
                </c:ext>
              </c:extLst>
            </c:dLbl>
            <c:dLbl>
              <c:idx val="6"/>
              <c:layout>
                <c:manualLayout>
                  <c:x val="-3.8412373511107155E-3"/>
                  <c:y val="-0.23046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24C-DD45-8170-0F45EAD1860C}"/>
                </c:ext>
              </c:extLst>
            </c:dLbl>
            <c:dLbl>
              <c:idx val="7"/>
              <c:layout>
                <c:manualLayout>
                  <c:x val="-3.9440870046308963E-6"/>
                  <c:y val="-0.251953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24C-DD45-8170-0F45EAD1860C}"/>
                </c:ext>
              </c:extLst>
            </c:dLbl>
            <c:dLbl>
              <c:idx val="8"/>
              <c:layout>
                <c:manualLayout>
                  <c:x val="-2.5687130747495505E-3"/>
                  <c:y val="-0.25976562500000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24C-DD45-8170-0F45EAD186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Data!$A$4:$A$12</c:f>
              <c:numCache>
                <c:formatCode>d\-mmm</c:formatCode>
                <c:ptCount val="9"/>
                <c:pt idx="0">
                  <c:v>43891</c:v>
                </c:pt>
                <c:pt idx="1">
                  <c:v>43898</c:v>
                </c:pt>
                <c:pt idx="2">
                  <c:v>43905</c:v>
                </c:pt>
                <c:pt idx="3">
                  <c:v>43912</c:v>
                </c:pt>
                <c:pt idx="4">
                  <c:v>43919</c:v>
                </c:pt>
                <c:pt idx="5">
                  <c:v>43926</c:v>
                </c:pt>
                <c:pt idx="6">
                  <c:v>43933</c:v>
                </c:pt>
                <c:pt idx="7">
                  <c:v>43940</c:v>
                </c:pt>
                <c:pt idx="8">
                  <c:v>43947</c:v>
                </c:pt>
              </c:numCache>
            </c:numRef>
          </c:cat>
          <c:val>
            <c:numRef>
              <c:f>Data!$B$4:$B$12</c:f>
              <c:numCache>
                <c:formatCode>General</c:formatCode>
                <c:ptCount val="9"/>
                <c:pt idx="0">
                  <c:v>7539</c:v>
                </c:pt>
                <c:pt idx="1">
                  <c:v>5873</c:v>
                </c:pt>
                <c:pt idx="2">
                  <c:v>4886</c:v>
                </c:pt>
                <c:pt idx="3">
                  <c:v>4048</c:v>
                </c:pt>
                <c:pt idx="4">
                  <c:v>3995</c:v>
                </c:pt>
                <c:pt idx="5">
                  <c:v>4167</c:v>
                </c:pt>
                <c:pt idx="6">
                  <c:v>4135</c:v>
                </c:pt>
                <c:pt idx="7">
                  <c:v>4509</c:v>
                </c:pt>
                <c:pt idx="8">
                  <c:v>4733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24C-DD45-8170-0F45EAD186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7763423"/>
        <c:axId val="997767263"/>
      </c:areaChart>
      <c:areaChart>
        <c:grouping val="standard"/>
        <c:varyColors val="0"/>
        <c:ser>
          <c:idx val="2"/>
          <c:order val="1"/>
          <c:tx>
            <c:strRef>
              <c:f>Data!$D$3</c:f>
              <c:strCache>
                <c:ptCount val="1"/>
                <c:pt idx="0">
                  <c:v>Average Speed</c:v>
                </c:pt>
              </c:strCache>
            </c:strRef>
          </c:tx>
          <c:spPr>
            <a:noFill/>
            <a:ln w="31750">
              <a:solidFill>
                <a:schemeClr val="accent6">
                  <a:alpha val="50000"/>
                </a:schemeClr>
              </a:solidFill>
            </a:ln>
            <a:effectLst>
              <a:innerShdw blurRad="114300">
                <a:schemeClr val="accent3"/>
              </a:innerShdw>
            </a:effectLst>
          </c:spPr>
          <c:dLbls>
            <c:dLbl>
              <c:idx val="0"/>
              <c:layout>
                <c:manualLayout>
                  <c:x val="5.1334820624945642E-3"/>
                  <c:y val="-0.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24C-DD45-8170-0F45EAD1860C}"/>
                </c:ext>
              </c:extLst>
            </c:dLbl>
            <c:dLbl>
              <c:idx val="1"/>
              <c:layout>
                <c:manualLayout>
                  <c:x val="0"/>
                  <c:y val="-0.38867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24C-DD45-8170-0F45EAD1860C}"/>
                </c:ext>
              </c:extLst>
            </c:dLbl>
            <c:dLbl>
              <c:idx val="2"/>
              <c:layout>
                <c:manualLayout>
                  <c:x val="-2.9410084627131145E-3"/>
                  <c:y val="-0.242096980088179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24C-DD45-8170-0F45EAD1860C}"/>
                </c:ext>
              </c:extLst>
            </c:dLbl>
            <c:dLbl>
              <c:idx val="3"/>
              <c:layout>
                <c:manualLayout>
                  <c:x val="-1.1832261013610134E-5"/>
                  <c:y val="-0.38867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24C-DD45-8170-0F45EAD1860C}"/>
                </c:ext>
              </c:extLst>
            </c:dLbl>
            <c:dLbl>
              <c:idx val="4"/>
              <c:layout>
                <c:manualLayout>
                  <c:x val="-3.8412373511107155E-3"/>
                  <c:y val="-0.37109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24C-DD45-8170-0F45EAD1860C}"/>
                </c:ext>
              </c:extLst>
            </c:dLbl>
            <c:dLbl>
              <c:idx val="5"/>
              <c:layout>
                <c:manualLayout>
                  <c:x val="-3.8412373511107155E-3"/>
                  <c:y val="-0.3867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24C-DD45-8170-0F45EAD1860C}"/>
                </c:ext>
              </c:extLst>
            </c:dLbl>
            <c:dLbl>
              <c:idx val="6"/>
              <c:layout>
                <c:manualLayout>
                  <c:x val="-2.5608249007403831E-3"/>
                  <c:y val="-0.390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24C-DD45-8170-0F45EAD1860C}"/>
                </c:ext>
              </c:extLst>
            </c:dLbl>
            <c:dLbl>
              <c:idx val="7"/>
              <c:layout>
                <c:manualLayout>
                  <c:x val="-3.9440870047250813E-6"/>
                  <c:y val="-0.392578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24C-DD45-8170-0F45EAD1860C}"/>
                </c:ext>
              </c:extLst>
            </c:dLbl>
            <c:dLbl>
              <c:idx val="8"/>
              <c:layout>
                <c:manualLayout>
                  <c:x val="-2.5608249007404772E-3"/>
                  <c:y val="-0.396484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24C-DD45-8170-0F45EAD186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Data!$A$4:$A$12</c:f>
              <c:numCache>
                <c:formatCode>d\-mmm</c:formatCode>
                <c:ptCount val="9"/>
                <c:pt idx="0">
                  <c:v>43891</c:v>
                </c:pt>
                <c:pt idx="1">
                  <c:v>43898</c:v>
                </c:pt>
                <c:pt idx="2">
                  <c:v>43905</c:v>
                </c:pt>
                <c:pt idx="3">
                  <c:v>43912</c:v>
                </c:pt>
                <c:pt idx="4">
                  <c:v>43919</c:v>
                </c:pt>
                <c:pt idx="5">
                  <c:v>43926</c:v>
                </c:pt>
                <c:pt idx="6">
                  <c:v>43933</c:v>
                </c:pt>
                <c:pt idx="7">
                  <c:v>43940</c:v>
                </c:pt>
                <c:pt idx="8">
                  <c:v>43947</c:v>
                </c:pt>
              </c:numCache>
            </c:numRef>
          </c:cat>
          <c:val>
            <c:numRef>
              <c:f>Data!$D$4:$D$12</c:f>
              <c:numCache>
                <c:formatCode>0.0</c:formatCode>
                <c:ptCount val="9"/>
                <c:pt idx="0">
                  <c:v>28.8</c:v>
                </c:pt>
                <c:pt idx="1">
                  <c:v>28.6</c:v>
                </c:pt>
                <c:pt idx="2">
                  <c:v>27.9</c:v>
                </c:pt>
                <c:pt idx="3">
                  <c:v>28.9</c:v>
                </c:pt>
                <c:pt idx="4">
                  <c:v>28.5</c:v>
                </c:pt>
                <c:pt idx="5">
                  <c:v>28.6</c:v>
                </c:pt>
                <c:pt idx="6">
                  <c:v>29.1</c:v>
                </c:pt>
                <c:pt idx="7">
                  <c:v>29.1</c:v>
                </c:pt>
                <c:pt idx="8">
                  <c:v>28.7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824C-DD45-8170-0F45EAD186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3538367"/>
        <c:axId val="989966831"/>
      </c:areaChart>
      <c:dateAx>
        <c:axId val="997763423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7767263"/>
        <c:crosses val="autoZero"/>
        <c:auto val="1"/>
        <c:lblOffset val="100"/>
        <c:baseTimeUnit val="days"/>
      </c:dateAx>
      <c:valAx>
        <c:axId val="997767263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7763423"/>
        <c:crosses val="autoZero"/>
        <c:crossBetween val="midCat"/>
      </c:valAx>
      <c:valAx>
        <c:axId val="989966831"/>
        <c:scaling>
          <c:orientation val="minMax"/>
        </c:scaling>
        <c:delete val="0"/>
        <c:axPos val="r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3538367"/>
        <c:crosses val="max"/>
        <c:crossBetween val="midCat"/>
      </c:valAx>
      <c:dateAx>
        <c:axId val="953538367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extTo"/>
        <c:crossAx val="989966831"/>
        <c:crosses val="autoZero"/>
        <c:auto val="1"/>
        <c:lblOffset val="100"/>
        <c:baseTimeUnit val="days"/>
        <c:majorUnit val="1"/>
        <c:minorUnit val="1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Data!$B$3</c:f>
              <c:strCache>
                <c:ptCount val="1"/>
                <c:pt idx="0">
                  <c:v>Volume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6">
                  <a:alpha val="61000"/>
                </a:schemeClr>
              </a:solidFill>
            </a:ln>
            <a:effectLst>
              <a:innerShdw blurRad="114300">
                <a:schemeClr val="accent1"/>
              </a:innerShdw>
            </a:effectLst>
          </c:spPr>
          <c:dLbls>
            <c:dLbl>
              <c:idx val="0"/>
              <c:layout>
                <c:manualLayout>
                  <c:x val="2.5608249007404711E-3"/>
                  <c:y val="-0.3984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3B4-6F45-BE6E-F182A22AE1CA}"/>
                </c:ext>
              </c:extLst>
            </c:dLbl>
            <c:dLbl>
              <c:idx val="1"/>
              <c:layout>
                <c:manualLayout>
                  <c:x val="3.8372932641061791E-3"/>
                  <c:y val="-0.349609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B4-6F45-BE6E-F182A22AE1CA}"/>
                </c:ext>
              </c:extLst>
            </c:dLbl>
            <c:dLbl>
              <c:idx val="2"/>
              <c:layout>
                <c:manualLayout>
                  <c:x val="5.1295379754900273E-3"/>
                  <c:y val="-0.26953125000000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B4-6F45-BE6E-F182A22AE1CA}"/>
                </c:ext>
              </c:extLst>
            </c:dLbl>
            <c:dLbl>
              <c:idx val="3"/>
              <c:layout>
                <c:manualLayout>
                  <c:x val="2.560824900740524E-3"/>
                  <c:y val="-0.230468750000000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3B4-6F45-BE6E-F182A22AE1CA}"/>
                </c:ext>
              </c:extLst>
            </c:dLbl>
            <c:dLbl>
              <c:idx val="4"/>
              <c:layout>
                <c:manualLayout>
                  <c:x val="-3.9440870046308963E-6"/>
                  <c:y val="-0.20117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3B4-6F45-BE6E-F182A22AE1CA}"/>
                </c:ext>
              </c:extLst>
            </c:dLbl>
            <c:dLbl>
              <c:idx val="5"/>
              <c:layout>
                <c:manualLayout>
                  <c:x val="-1.2763166677116811E-3"/>
                  <c:y val="-0.228515548105314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801536491677336E-2"/>
                      <c:h val="3.12109374999999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3B4-6F45-BE6E-F182A22AE1CA}"/>
                </c:ext>
              </c:extLst>
            </c:dLbl>
            <c:dLbl>
              <c:idx val="6"/>
              <c:layout>
                <c:manualLayout>
                  <c:x val="-3.8412373511107155E-3"/>
                  <c:y val="-0.23046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3B4-6F45-BE6E-F182A22AE1CA}"/>
                </c:ext>
              </c:extLst>
            </c:dLbl>
            <c:dLbl>
              <c:idx val="7"/>
              <c:layout>
                <c:manualLayout>
                  <c:x val="-3.9440870046308963E-6"/>
                  <c:y val="-0.251953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3B4-6F45-BE6E-F182A22AE1CA}"/>
                </c:ext>
              </c:extLst>
            </c:dLbl>
            <c:dLbl>
              <c:idx val="8"/>
              <c:layout>
                <c:manualLayout>
                  <c:x val="-2.5687130747495505E-3"/>
                  <c:y val="-0.25976562500000006"/>
                </c:manualLayout>
              </c:layout>
              <c:tx>
                <c:rich>
                  <a:bodyPr/>
                  <a:lstStyle/>
                  <a:p>
                    <a:fld id="{170C93A8-478A-EB42-BF45-0E4EFFFCDA0E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53B4-6F45-BE6E-F182A22AE1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Data!$A$4:$A$12</c:f>
              <c:numCache>
                <c:formatCode>d\-mmm</c:formatCode>
                <c:ptCount val="9"/>
                <c:pt idx="0">
                  <c:v>43891</c:v>
                </c:pt>
                <c:pt idx="1">
                  <c:v>43898</c:v>
                </c:pt>
                <c:pt idx="2">
                  <c:v>43905</c:v>
                </c:pt>
                <c:pt idx="3">
                  <c:v>43912</c:v>
                </c:pt>
                <c:pt idx="4">
                  <c:v>43919</c:v>
                </c:pt>
                <c:pt idx="5">
                  <c:v>43926</c:v>
                </c:pt>
                <c:pt idx="6">
                  <c:v>43933</c:v>
                </c:pt>
                <c:pt idx="7">
                  <c:v>43940</c:v>
                </c:pt>
                <c:pt idx="8">
                  <c:v>43947</c:v>
                </c:pt>
              </c:numCache>
            </c:numRef>
          </c:cat>
          <c:val>
            <c:numRef>
              <c:f>Data!$B$4:$B$12</c:f>
              <c:numCache>
                <c:formatCode>General</c:formatCode>
                <c:ptCount val="9"/>
                <c:pt idx="0">
                  <c:v>30164</c:v>
                </c:pt>
                <c:pt idx="1">
                  <c:v>28597</c:v>
                </c:pt>
                <c:pt idx="2">
                  <c:v>18499</c:v>
                </c:pt>
                <c:pt idx="3">
                  <c:v>14748</c:v>
                </c:pt>
                <c:pt idx="4">
                  <c:v>13446</c:v>
                </c:pt>
                <c:pt idx="5">
                  <c:v>13676</c:v>
                </c:pt>
                <c:pt idx="6">
                  <c:v>13524</c:v>
                </c:pt>
                <c:pt idx="7">
                  <c:v>14880</c:v>
                </c:pt>
                <c:pt idx="8">
                  <c:v>14724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3B4-6F45-BE6E-F182A22AE1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7763423"/>
        <c:axId val="997767263"/>
      </c:areaChart>
      <c:areaChart>
        <c:grouping val="standard"/>
        <c:varyColors val="0"/>
        <c:ser>
          <c:idx val="2"/>
          <c:order val="1"/>
          <c:tx>
            <c:strRef>
              <c:f>Data!$D$3</c:f>
              <c:strCache>
                <c:ptCount val="1"/>
                <c:pt idx="0">
                  <c:v>Average Speed</c:v>
                </c:pt>
              </c:strCache>
            </c:strRef>
          </c:tx>
          <c:spPr>
            <a:noFill/>
            <a:ln w="31750">
              <a:solidFill>
                <a:schemeClr val="accent6">
                  <a:alpha val="50000"/>
                </a:schemeClr>
              </a:solidFill>
            </a:ln>
            <a:effectLst>
              <a:innerShdw blurRad="114300">
                <a:schemeClr val="accent3"/>
              </a:innerShdw>
            </a:effectLst>
          </c:spPr>
          <c:dLbls>
            <c:dLbl>
              <c:idx val="0"/>
              <c:layout>
                <c:manualLayout>
                  <c:x val="5.1334820624945642E-3"/>
                  <c:y val="-0.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3B4-6F45-BE6E-F182A22AE1CA}"/>
                </c:ext>
              </c:extLst>
            </c:dLbl>
            <c:dLbl>
              <c:idx val="1"/>
              <c:layout>
                <c:manualLayout>
                  <c:x val="0"/>
                  <c:y val="-0.38867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3B4-6F45-BE6E-F182A22AE1CA}"/>
                </c:ext>
              </c:extLst>
            </c:dLbl>
            <c:dLbl>
              <c:idx val="2"/>
              <c:layout>
                <c:manualLayout>
                  <c:x val="-3.9440870045838038E-6"/>
                  <c:y val="-0.38867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3B4-6F45-BE6E-F182A22AE1CA}"/>
                </c:ext>
              </c:extLst>
            </c:dLbl>
            <c:dLbl>
              <c:idx val="3"/>
              <c:layout>
                <c:manualLayout>
                  <c:x val="-1.1832261013610134E-5"/>
                  <c:y val="-0.38867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3B4-6F45-BE6E-F182A22AE1CA}"/>
                </c:ext>
              </c:extLst>
            </c:dLbl>
            <c:dLbl>
              <c:idx val="4"/>
              <c:layout>
                <c:manualLayout>
                  <c:x val="-3.8412373511107155E-3"/>
                  <c:y val="-0.37109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3B4-6F45-BE6E-F182A22AE1CA}"/>
                </c:ext>
              </c:extLst>
            </c:dLbl>
            <c:dLbl>
              <c:idx val="5"/>
              <c:layout>
                <c:manualLayout>
                  <c:x val="-3.8412373511107155E-3"/>
                  <c:y val="-0.3867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3B4-6F45-BE6E-F182A22AE1CA}"/>
                </c:ext>
              </c:extLst>
            </c:dLbl>
            <c:dLbl>
              <c:idx val="6"/>
              <c:layout>
                <c:manualLayout>
                  <c:x val="-2.5608249007403831E-3"/>
                  <c:y val="-0.390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3B4-6F45-BE6E-F182A22AE1CA}"/>
                </c:ext>
              </c:extLst>
            </c:dLbl>
            <c:dLbl>
              <c:idx val="7"/>
              <c:layout>
                <c:manualLayout>
                  <c:x val="-3.9440870047250813E-6"/>
                  <c:y val="-0.392578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3B4-6F45-BE6E-F182A22AE1CA}"/>
                </c:ext>
              </c:extLst>
            </c:dLbl>
            <c:dLbl>
              <c:idx val="8"/>
              <c:layout>
                <c:manualLayout>
                  <c:x val="-2.5608249007404772E-3"/>
                  <c:y val="-0.396484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3B4-6F45-BE6E-F182A22AE1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Data!$A$4:$A$12</c:f>
              <c:numCache>
                <c:formatCode>d\-mmm</c:formatCode>
                <c:ptCount val="9"/>
                <c:pt idx="0">
                  <c:v>43891</c:v>
                </c:pt>
                <c:pt idx="1">
                  <c:v>43898</c:v>
                </c:pt>
                <c:pt idx="2">
                  <c:v>43905</c:v>
                </c:pt>
                <c:pt idx="3">
                  <c:v>43912</c:v>
                </c:pt>
                <c:pt idx="4">
                  <c:v>43919</c:v>
                </c:pt>
                <c:pt idx="5">
                  <c:v>43926</c:v>
                </c:pt>
                <c:pt idx="6">
                  <c:v>43933</c:v>
                </c:pt>
                <c:pt idx="7">
                  <c:v>43940</c:v>
                </c:pt>
                <c:pt idx="8">
                  <c:v>43947</c:v>
                </c:pt>
              </c:numCache>
            </c:numRef>
          </c:cat>
          <c:val>
            <c:numRef>
              <c:f>Data!$D$4:$D$12</c:f>
              <c:numCache>
                <c:formatCode>0.0</c:formatCode>
                <c:ptCount val="9"/>
                <c:pt idx="0">
                  <c:v>26</c:v>
                </c:pt>
                <c:pt idx="1">
                  <c:v>25.8</c:v>
                </c:pt>
                <c:pt idx="2">
                  <c:v>25.6</c:v>
                </c:pt>
                <c:pt idx="3">
                  <c:v>24.8</c:v>
                </c:pt>
                <c:pt idx="4">
                  <c:v>24.9</c:v>
                </c:pt>
                <c:pt idx="5">
                  <c:v>25.4</c:v>
                </c:pt>
                <c:pt idx="6">
                  <c:v>24.9</c:v>
                </c:pt>
                <c:pt idx="7">
                  <c:v>25.6</c:v>
                </c:pt>
                <c:pt idx="8">
                  <c:v>24.9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3B4-6F45-BE6E-F182A22AE1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3538367"/>
        <c:axId val="989966831"/>
      </c:areaChart>
      <c:dateAx>
        <c:axId val="997763423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7767263"/>
        <c:crosses val="autoZero"/>
        <c:auto val="1"/>
        <c:lblOffset val="100"/>
        <c:baseTimeUnit val="days"/>
      </c:dateAx>
      <c:valAx>
        <c:axId val="997767263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7763423"/>
        <c:crosses val="autoZero"/>
        <c:crossBetween val="midCat"/>
      </c:valAx>
      <c:valAx>
        <c:axId val="989966831"/>
        <c:scaling>
          <c:orientation val="minMax"/>
        </c:scaling>
        <c:delete val="0"/>
        <c:axPos val="r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3538367"/>
        <c:crosses val="max"/>
        <c:crossBetween val="midCat"/>
      </c:valAx>
      <c:dateAx>
        <c:axId val="953538367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extTo"/>
        <c:crossAx val="989966831"/>
        <c:crosses val="autoZero"/>
        <c:auto val="1"/>
        <c:lblOffset val="100"/>
        <c:baseTimeUnit val="days"/>
        <c:majorUnit val="1"/>
        <c:minorUnit val="1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Data!$B$3</c:f>
              <c:strCache>
                <c:ptCount val="1"/>
                <c:pt idx="0">
                  <c:v>Volume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6">
                  <a:alpha val="61000"/>
                </a:schemeClr>
              </a:solidFill>
            </a:ln>
            <a:effectLst>
              <a:innerShdw blurRad="114300">
                <a:schemeClr val="accent1"/>
              </a:innerShdw>
            </a:effectLst>
          </c:spPr>
          <c:dLbls>
            <c:dLbl>
              <c:idx val="0"/>
              <c:layout>
                <c:manualLayout>
                  <c:x val="2.5608194622279128E-3"/>
                  <c:y val="-0.37500000000000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7A-5244-A33B-60199BE40664}"/>
                </c:ext>
              </c:extLst>
            </c:dLbl>
            <c:dLbl>
              <c:idx val="1"/>
              <c:layout>
                <c:manualLayout>
                  <c:x val="5.1216389244558022E-3"/>
                  <c:y val="-0.25390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7A-5244-A33B-60199BE40664}"/>
                </c:ext>
              </c:extLst>
            </c:dLbl>
            <c:dLbl>
              <c:idx val="2"/>
              <c:layout>
                <c:manualLayout>
                  <c:x val="2.560819462227866E-3"/>
                  <c:y val="-0.28515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7A-5244-A33B-60199BE40664}"/>
                </c:ext>
              </c:extLst>
            </c:dLbl>
            <c:dLbl>
              <c:idx val="3"/>
              <c:layout>
                <c:manualLayout>
                  <c:x val="2.560819462227866E-3"/>
                  <c:y val="-0.2617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7A-5244-A33B-60199BE40664}"/>
                </c:ext>
              </c:extLst>
            </c:dLbl>
            <c:dLbl>
              <c:idx val="4"/>
              <c:layout>
                <c:manualLayout>
                  <c:x val="1.2804097311139564E-3"/>
                  <c:y val="-0.242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7A-5244-A33B-60199BE40664}"/>
                </c:ext>
              </c:extLst>
            </c:dLbl>
            <c:dLbl>
              <c:idx val="5"/>
              <c:layout>
                <c:manualLayout>
                  <c:x val="-2.5607186425641395E-3"/>
                  <c:y val="-0.248046798105314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801536491677336E-2"/>
                      <c:h val="3.12109374999999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97A-5244-A33B-60199BE40664}"/>
                </c:ext>
              </c:extLst>
            </c:dLbl>
            <c:dLbl>
              <c:idx val="6"/>
              <c:layout>
                <c:manualLayout>
                  <c:x val="-3.8412291933418692E-3"/>
                  <c:y val="-0.2617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7A-5244-A33B-60199BE40664}"/>
                </c:ext>
              </c:extLst>
            </c:dLbl>
            <c:dLbl>
              <c:idx val="7"/>
              <c:layout>
                <c:manualLayout>
                  <c:x val="1.2804097311139564E-3"/>
                  <c:y val="-0.26953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97A-5244-A33B-60199BE40664}"/>
                </c:ext>
              </c:extLst>
            </c:dLbl>
            <c:dLbl>
              <c:idx val="8"/>
              <c:layout>
                <c:manualLayout>
                  <c:x val="0"/>
                  <c:y val="-0.26562500000000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97A-5244-A33B-60199BE406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Data!$A$4:$A$12</c:f>
              <c:numCache>
                <c:formatCode>d\-mmm</c:formatCode>
                <c:ptCount val="9"/>
                <c:pt idx="0">
                  <c:v>43891</c:v>
                </c:pt>
                <c:pt idx="1">
                  <c:v>43898</c:v>
                </c:pt>
                <c:pt idx="2">
                  <c:v>43905</c:v>
                </c:pt>
                <c:pt idx="3">
                  <c:v>43912</c:v>
                </c:pt>
                <c:pt idx="4">
                  <c:v>43919</c:v>
                </c:pt>
                <c:pt idx="5">
                  <c:v>43926</c:v>
                </c:pt>
                <c:pt idx="6">
                  <c:v>43933</c:v>
                </c:pt>
                <c:pt idx="7">
                  <c:v>43940</c:v>
                </c:pt>
                <c:pt idx="8">
                  <c:v>43947</c:v>
                </c:pt>
              </c:numCache>
            </c:numRef>
          </c:cat>
          <c:val>
            <c:numRef>
              <c:f>Data!$B$4:$B$12</c:f>
              <c:numCache>
                <c:formatCode>General</c:formatCode>
                <c:ptCount val="9"/>
                <c:pt idx="0">
                  <c:v>39909</c:v>
                </c:pt>
                <c:pt idx="1">
                  <c:v>25297</c:v>
                </c:pt>
                <c:pt idx="2">
                  <c:v>29195</c:v>
                </c:pt>
                <c:pt idx="3">
                  <c:v>26474</c:v>
                </c:pt>
                <c:pt idx="4">
                  <c:v>24853</c:v>
                </c:pt>
                <c:pt idx="5">
                  <c:v>25566</c:v>
                </c:pt>
                <c:pt idx="6">
                  <c:v>26170</c:v>
                </c:pt>
                <c:pt idx="7">
                  <c:v>27383</c:v>
                </c:pt>
                <c:pt idx="8">
                  <c:v>27468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97A-5244-A33B-60199BE406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7763423"/>
        <c:axId val="997767263"/>
      </c:areaChart>
      <c:areaChart>
        <c:grouping val="standard"/>
        <c:varyColors val="0"/>
        <c:ser>
          <c:idx val="2"/>
          <c:order val="1"/>
          <c:tx>
            <c:strRef>
              <c:f>Data!$D$3</c:f>
              <c:strCache>
                <c:ptCount val="1"/>
                <c:pt idx="0">
                  <c:v>Average Speed</c:v>
                </c:pt>
              </c:strCache>
            </c:strRef>
          </c:tx>
          <c:spPr>
            <a:noFill/>
            <a:ln w="31750">
              <a:solidFill>
                <a:schemeClr val="accent6">
                  <a:alpha val="50000"/>
                </a:schemeClr>
              </a:solidFill>
            </a:ln>
            <a:effectLst>
              <a:innerShdw blurRad="114300">
                <a:schemeClr val="accent3"/>
              </a:innerShdw>
            </a:effectLst>
          </c:spPr>
          <c:dLbls>
            <c:dLbl>
              <c:idx val="0"/>
              <c:layout>
                <c:manualLayout>
                  <c:x val="1.2804097311139506E-3"/>
                  <c:y val="-0.3359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97A-5244-A33B-60199BE40664}"/>
                </c:ext>
              </c:extLst>
            </c:dLbl>
            <c:dLbl>
              <c:idx val="1"/>
              <c:layout>
                <c:manualLayout>
                  <c:x val="-2.3473907231176429E-17"/>
                  <c:y val="-0.333984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97A-5244-A33B-60199BE40664}"/>
                </c:ext>
              </c:extLst>
            </c:dLbl>
            <c:dLbl>
              <c:idx val="2"/>
              <c:layout>
                <c:manualLayout>
                  <c:x val="1.2804097311139096E-3"/>
                  <c:y val="-0.33203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97A-5244-A33B-60199BE40664}"/>
                </c:ext>
              </c:extLst>
            </c:dLbl>
            <c:dLbl>
              <c:idx val="3"/>
              <c:layout>
                <c:manualLayout>
                  <c:x val="3.8412291933418692E-3"/>
                  <c:y val="-0.330078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97A-5244-A33B-60199BE40664}"/>
                </c:ext>
              </c:extLst>
            </c:dLbl>
            <c:dLbl>
              <c:idx val="4"/>
              <c:layout>
                <c:manualLayout>
                  <c:x val="-3.8412291933418692E-3"/>
                  <c:y val="-0.330078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97A-5244-A33B-60199BE40664}"/>
                </c:ext>
              </c:extLst>
            </c:dLbl>
            <c:dLbl>
              <c:idx val="5"/>
              <c:layout>
                <c:manualLayout>
                  <c:x val="-3.8412291933418692E-3"/>
                  <c:y val="-0.333984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97A-5244-A33B-60199BE40664}"/>
                </c:ext>
              </c:extLst>
            </c:dLbl>
            <c:dLbl>
              <c:idx val="6"/>
              <c:layout>
                <c:manualLayout>
                  <c:x val="2.5766012487586239E-3"/>
                  <c:y val="-0.208984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97A-5244-A33B-60199BE40664}"/>
                </c:ext>
              </c:extLst>
            </c:dLbl>
            <c:dLbl>
              <c:idx val="7"/>
              <c:layout>
                <c:manualLayout>
                  <c:x val="1.2804097311139564E-3"/>
                  <c:y val="-0.330078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97A-5244-A33B-60199BE40664}"/>
                </c:ext>
              </c:extLst>
            </c:dLbl>
            <c:dLbl>
              <c:idx val="8"/>
              <c:layout>
                <c:manualLayout>
                  <c:x val="-4.5795435398393262E-3"/>
                  <c:y val="-0.35335635092045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97A-5244-A33B-60199BE406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Data!$A$4:$A$12</c:f>
              <c:numCache>
                <c:formatCode>d\-mmm</c:formatCode>
                <c:ptCount val="9"/>
                <c:pt idx="0">
                  <c:v>43891</c:v>
                </c:pt>
                <c:pt idx="1">
                  <c:v>43898</c:v>
                </c:pt>
                <c:pt idx="2">
                  <c:v>43905</c:v>
                </c:pt>
                <c:pt idx="3">
                  <c:v>43912</c:v>
                </c:pt>
                <c:pt idx="4">
                  <c:v>43919</c:v>
                </c:pt>
                <c:pt idx="5">
                  <c:v>43926</c:v>
                </c:pt>
                <c:pt idx="6">
                  <c:v>43933</c:v>
                </c:pt>
                <c:pt idx="7">
                  <c:v>43940</c:v>
                </c:pt>
                <c:pt idx="8">
                  <c:v>43947</c:v>
                </c:pt>
              </c:numCache>
            </c:numRef>
          </c:cat>
          <c:val>
            <c:numRef>
              <c:f>Data!$D$4:$D$12</c:f>
              <c:numCache>
                <c:formatCode>0.0</c:formatCode>
                <c:ptCount val="9"/>
                <c:pt idx="0">
                  <c:v>25</c:v>
                </c:pt>
                <c:pt idx="1">
                  <c:v>25</c:v>
                </c:pt>
                <c:pt idx="2">
                  <c:v>24.9</c:v>
                </c:pt>
                <c:pt idx="3">
                  <c:v>24.8</c:v>
                </c:pt>
                <c:pt idx="4">
                  <c:v>24.8</c:v>
                </c:pt>
                <c:pt idx="5">
                  <c:v>25</c:v>
                </c:pt>
                <c:pt idx="6">
                  <c:v>24.2</c:v>
                </c:pt>
                <c:pt idx="7">
                  <c:v>24.8</c:v>
                </c:pt>
                <c:pt idx="8">
                  <c:v>24.5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B97A-5244-A33B-60199BE406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3538367"/>
        <c:axId val="989966831"/>
      </c:areaChart>
      <c:dateAx>
        <c:axId val="997763423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7767263"/>
        <c:crosses val="autoZero"/>
        <c:auto val="1"/>
        <c:lblOffset val="100"/>
        <c:baseTimeUnit val="days"/>
      </c:dateAx>
      <c:valAx>
        <c:axId val="997767263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7763423"/>
        <c:crosses val="autoZero"/>
        <c:crossBetween val="midCat"/>
      </c:valAx>
      <c:valAx>
        <c:axId val="989966831"/>
        <c:scaling>
          <c:orientation val="minMax"/>
        </c:scaling>
        <c:delete val="0"/>
        <c:axPos val="r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3538367"/>
        <c:crosses val="max"/>
        <c:crossBetween val="midCat"/>
      </c:valAx>
      <c:dateAx>
        <c:axId val="953538367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extTo"/>
        <c:crossAx val="989966831"/>
        <c:crosses val="autoZero"/>
        <c:auto val="1"/>
        <c:lblOffset val="100"/>
        <c:baseTimeUnit val="days"/>
        <c:majorUnit val="1"/>
        <c:minorUnit val="1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Data!$B$16</c:f>
              <c:strCache>
                <c:ptCount val="1"/>
                <c:pt idx="0">
                  <c:v>Volume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5400">
              <a:noFill/>
            </a:ln>
            <a:effectLst>
              <a:innerShdw blurRad="114300">
                <a:schemeClr val="accent1"/>
              </a:innerShdw>
            </a:effectLst>
          </c:spPr>
          <c:dLbls>
            <c:dLbl>
              <c:idx val="0"/>
              <c:layout>
                <c:manualLayout>
                  <c:x val="3.8412291933418692E-3"/>
                  <c:y val="-0.353515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7B4-F943-A709-316C3848416C}"/>
                </c:ext>
              </c:extLst>
            </c:dLbl>
            <c:dLbl>
              <c:idx val="1"/>
              <c:layout>
                <c:manualLayout>
                  <c:x val="2.5608194622279128E-3"/>
                  <c:y val="-0.359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B4-F943-A709-316C3848416C}"/>
                </c:ext>
              </c:extLst>
            </c:dLbl>
            <c:dLbl>
              <c:idx val="2"/>
              <c:layout>
                <c:manualLayout>
                  <c:x val="1.2804097311139564E-3"/>
                  <c:y val="-0.3046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7B4-F943-A709-316C3848416C}"/>
                </c:ext>
              </c:extLst>
            </c:dLbl>
            <c:dLbl>
              <c:idx val="3"/>
              <c:layout>
                <c:manualLayout>
                  <c:x val="6.4020486555698289E-3"/>
                  <c:y val="-0.259765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B4-F943-A709-316C3848416C}"/>
                </c:ext>
              </c:extLst>
            </c:dLbl>
            <c:dLbl>
              <c:idx val="4"/>
              <c:layout>
                <c:manualLayout>
                  <c:x val="1.2804097311139564E-3"/>
                  <c:y val="-0.25390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7B4-F943-A709-316C3848416C}"/>
                </c:ext>
              </c:extLst>
            </c:dLbl>
            <c:dLbl>
              <c:idx val="5"/>
              <c:layout>
                <c:manualLayout>
                  <c:x val="-3.8412291933419634E-3"/>
                  <c:y val="-0.26953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7B4-F943-A709-316C3848416C}"/>
                </c:ext>
              </c:extLst>
            </c:dLbl>
            <c:dLbl>
              <c:idx val="6"/>
              <c:layout>
                <c:manualLayout>
                  <c:x val="0"/>
                  <c:y val="-0.314453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7B4-F943-A709-316C3848416C}"/>
                </c:ext>
              </c:extLst>
            </c:dLbl>
            <c:dLbl>
              <c:idx val="7"/>
              <c:layout>
                <c:manualLayout>
                  <c:x val="5.1216389244556383E-3"/>
                  <c:y val="-0.27734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7B4-F943-A709-316C3848416C}"/>
                </c:ext>
              </c:extLst>
            </c:dLbl>
            <c:dLbl>
              <c:idx val="8"/>
              <c:layout>
                <c:manualLayout>
                  <c:x val="-1.2804097311141442E-3"/>
                  <c:y val="-0.291015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7B4-F943-A709-316C384841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Data!$A$17:$A$25</c:f>
              <c:numCache>
                <c:formatCode>d\-mmm</c:formatCode>
                <c:ptCount val="9"/>
                <c:pt idx="0">
                  <c:v>43891</c:v>
                </c:pt>
                <c:pt idx="1">
                  <c:v>43898</c:v>
                </c:pt>
                <c:pt idx="2">
                  <c:v>43905</c:v>
                </c:pt>
                <c:pt idx="3">
                  <c:v>43912</c:v>
                </c:pt>
                <c:pt idx="4">
                  <c:v>43919</c:v>
                </c:pt>
                <c:pt idx="5">
                  <c:v>43926</c:v>
                </c:pt>
                <c:pt idx="6">
                  <c:v>43933</c:v>
                </c:pt>
                <c:pt idx="7">
                  <c:v>43940</c:v>
                </c:pt>
                <c:pt idx="8">
                  <c:v>43947</c:v>
                </c:pt>
              </c:numCache>
            </c:numRef>
          </c:cat>
          <c:val>
            <c:numRef>
              <c:f>Data!$B$17:$B$25</c:f>
              <c:numCache>
                <c:formatCode>General</c:formatCode>
                <c:ptCount val="9"/>
                <c:pt idx="0">
                  <c:v>25369</c:v>
                </c:pt>
                <c:pt idx="1">
                  <c:v>25390</c:v>
                </c:pt>
                <c:pt idx="2">
                  <c:v>20956</c:v>
                </c:pt>
                <c:pt idx="3">
                  <c:v>18070</c:v>
                </c:pt>
                <c:pt idx="4">
                  <c:v>17921</c:v>
                </c:pt>
                <c:pt idx="5">
                  <c:v>18153</c:v>
                </c:pt>
                <c:pt idx="6">
                  <c:v>22235</c:v>
                </c:pt>
                <c:pt idx="7">
                  <c:v>18809</c:v>
                </c:pt>
                <c:pt idx="8">
                  <c:v>20676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7B4-F943-A709-316C384841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7763423"/>
        <c:axId val="997767263"/>
      </c:areaChart>
      <c:lineChart>
        <c:grouping val="standard"/>
        <c:varyColors val="0"/>
        <c:ser>
          <c:idx val="2"/>
          <c:order val="1"/>
          <c:tx>
            <c:strRef>
              <c:f>Data!$D$16</c:f>
              <c:strCache>
                <c:ptCount val="1"/>
                <c:pt idx="0">
                  <c:v>Average Speed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Data!$A$17:$A$25</c:f>
              <c:numCache>
                <c:formatCode>d\-mmm</c:formatCode>
                <c:ptCount val="9"/>
                <c:pt idx="0">
                  <c:v>43891</c:v>
                </c:pt>
                <c:pt idx="1">
                  <c:v>43898</c:v>
                </c:pt>
                <c:pt idx="2">
                  <c:v>43905</c:v>
                </c:pt>
                <c:pt idx="3">
                  <c:v>43912</c:v>
                </c:pt>
                <c:pt idx="4">
                  <c:v>43919</c:v>
                </c:pt>
                <c:pt idx="5">
                  <c:v>43926</c:v>
                </c:pt>
                <c:pt idx="6">
                  <c:v>43933</c:v>
                </c:pt>
                <c:pt idx="7">
                  <c:v>43940</c:v>
                </c:pt>
                <c:pt idx="8">
                  <c:v>43947</c:v>
                </c:pt>
              </c:numCache>
            </c:numRef>
          </c:cat>
          <c:val>
            <c:numRef>
              <c:f>Data!$D$17:$D$25</c:f>
              <c:numCache>
                <c:formatCode>0.0</c:formatCode>
                <c:ptCount val="9"/>
                <c:pt idx="0">
                  <c:v>27.1</c:v>
                </c:pt>
                <c:pt idx="1">
                  <c:v>27.1</c:v>
                </c:pt>
                <c:pt idx="2">
                  <c:v>27.6</c:v>
                </c:pt>
                <c:pt idx="3">
                  <c:v>27.9</c:v>
                </c:pt>
                <c:pt idx="4">
                  <c:v>27.8</c:v>
                </c:pt>
                <c:pt idx="5">
                  <c:v>27.6</c:v>
                </c:pt>
                <c:pt idx="6">
                  <c:v>26.7</c:v>
                </c:pt>
                <c:pt idx="7">
                  <c:v>28.4</c:v>
                </c:pt>
                <c:pt idx="8">
                  <c:v>27.6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B7B4-F943-A709-316C384841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3538367"/>
        <c:axId val="989966831"/>
      </c:lineChart>
      <c:dateAx>
        <c:axId val="997763423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7767263"/>
        <c:crosses val="autoZero"/>
        <c:auto val="1"/>
        <c:lblOffset val="100"/>
        <c:baseTimeUnit val="days"/>
      </c:dateAx>
      <c:valAx>
        <c:axId val="997767263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7763423"/>
        <c:crosses val="autoZero"/>
        <c:crossBetween val="between"/>
      </c:valAx>
      <c:valAx>
        <c:axId val="989966831"/>
        <c:scaling>
          <c:orientation val="minMax"/>
        </c:scaling>
        <c:delete val="0"/>
        <c:axPos val="r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3538367"/>
        <c:crosses val="max"/>
        <c:crossBetween val="between"/>
      </c:valAx>
      <c:dateAx>
        <c:axId val="953538367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extTo"/>
        <c:crossAx val="989966831"/>
        <c:crosses val="autoZero"/>
        <c:auto val="1"/>
        <c:lblOffset val="100"/>
        <c:baseTimeUnit val="days"/>
        <c:majorUnit val="1"/>
        <c:minorUnit val="1"/>
      </c:date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15875" cap="flat" cmpd="sng" algn="ctr">
        <a:solidFill>
          <a:schemeClr val="tx1">
            <a:lumMod val="65000"/>
            <a:lumOff val="3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15875" cap="flat" cmpd="sng" algn="ctr">
        <a:solidFill>
          <a:schemeClr val="tx1">
            <a:lumMod val="65000"/>
            <a:lumOff val="3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15875" cap="flat" cmpd="sng" algn="ctr">
        <a:solidFill>
          <a:schemeClr val="tx1">
            <a:lumMod val="65000"/>
            <a:lumOff val="3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15875" cap="flat" cmpd="sng" algn="ctr">
        <a:solidFill>
          <a:schemeClr val="tx1">
            <a:lumMod val="65000"/>
            <a:lumOff val="3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15875" cap="flat" cmpd="sng" algn="ctr">
        <a:solidFill>
          <a:schemeClr val="tx1">
            <a:lumMod val="65000"/>
            <a:lumOff val="3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15875" cap="flat" cmpd="sng" algn="ctr">
        <a:solidFill>
          <a:schemeClr val="tx1">
            <a:lumMod val="65000"/>
            <a:lumOff val="3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076815-140D-4617-99A3-8DDA55B364BC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4D3AEC7-1139-4C5D-B6C2-E1F2E913137B}">
      <dgm:prSet/>
      <dgm:spPr>
        <a:ln>
          <a:solidFill>
            <a:srgbClr val="FECE26"/>
          </a:solidFill>
        </a:ln>
      </dgm:spPr>
      <dgm:t>
        <a:bodyPr/>
        <a:lstStyle/>
        <a:p>
          <a:r>
            <a:rPr lang="en-US" dirty="0"/>
            <a:t>Average speeds are 30–40% higher with over 80% exceeding the speed limit</a:t>
          </a:r>
        </a:p>
      </dgm:t>
    </dgm:pt>
    <dgm:pt modelId="{B0667C42-58DE-4DF5-9134-DA4C0FA639EE}" type="parTrans" cxnId="{36CCC4A7-0264-4FA0-BF12-7A34DC5C4CD9}">
      <dgm:prSet/>
      <dgm:spPr/>
      <dgm:t>
        <a:bodyPr/>
        <a:lstStyle/>
        <a:p>
          <a:endParaRPr lang="en-US"/>
        </a:p>
      </dgm:t>
    </dgm:pt>
    <dgm:pt modelId="{5F70581F-47EE-4312-9642-184B930651BE}" type="sibTrans" cxnId="{36CCC4A7-0264-4FA0-BF12-7A34DC5C4CD9}">
      <dgm:prSet/>
      <dgm:spPr/>
      <dgm:t>
        <a:bodyPr/>
        <a:lstStyle/>
        <a:p>
          <a:endParaRPr lang="en-US"/>
        </a:p>
      </dgm:t>
    </dgm:pt>
    <dgm:pt modelId="{325B0F8A-4F9E-4110-90DE-B1736A92C0A8}">
      <dgm:prSet/>
      <dgm:spPr/>
      <dgm:t>
        <a:bodyPr/>
        <a:lstStyle/>
        <a:p>
          <a:r>
            <a:rPr lang="en-US" dirty="0"/>
            <a:t>Crashes are more severe – traffic deaths more than doubled in some states</a:t>
          </a:r>
        </a:p>
      </dgm:t>
    </dgm:pt>
    <dgm:pt modelId="{5A283B88-B633-43A5-8F9F-E5F7EE98F566}" type="parTrans" cxnId="{B2734FB8-3B28-4994-AA53-A44FA1F9FE42}">
      <dgm:prSet/>
      <dgm:spPr/>
      <dgm:t>
        <a:bodyPr/>
        <a:lstStyle/>
        <a:p>
          <a:endParaRPr lang="en-US"/>
        </a:p>
      </dgm:t>
    </dgm:pt>
    <dgm:pt modelId="{ADAD7F0E-1EF1-4DBC-8C29-ECBE1B803DF1}" type="sibTrans" cxnId="{B2734FB8-3B28-4994-AA53-A44FA1F9FE42}">
      <dgm:prSet/>
      <dgm:spPr/>
      <dgm:t>
        <a:bodyPr/>
        <a:lstStyle/>
        <a:p>
          <a:endParaRPr lang="en-US"/>
        </a:p>
      </dgm:t>
    </dgm:pt>
    <dgm:pt modelId="{9AF5B0E7-68F4-44AE-9FD4-724F5A0966AA}">
      <dgm:prSet/>
      <dgm:spPr/>
      <dgm:t>
        <a:bodyPr/>
        <a:lstStyle/>
        <a:p>
          <a:r>
            <a:rPr lang="en-US" dirty="0"/>
            <a:t>State troopers pulling people over doing 120+ mph</a:t>
          </a:r>
        </a:p>
      </dgm:t>
    </dgm:pt>
    <dgm:pt modelId="{B1533E27-6E16-478F-B7E3-6316DF942603}" type="parTrans" cxnId="{A2158BAB-BE07-4F8A-A816-915A5DA13E07}">
      <dgm:prSet/>
      <dgm:spPr/>
      <dgm:t>
        <a:bodyPr/>
        <a:lstStyle/>
        <a:p>
          <a:endParaRPr lang="en-US"/>
        </a:p>
      </dgm:t>
    </dgm:pt>
    <dgm:pt modelId="{4F9C745E-2227-4125-ADC1-17120A0DDDC3}" type="sibTrans" cxnId="{A2158BAB-BE07-4F8A-A816-915A5DA13E07}">
      <dgm:prSet/>
      <dgm:spPr/>
      <dgm:t>
        <a:bodyPr/>
        <a:lstStyle/>
        <a:p>
          <a:endParaRPr lang="en-US"/>
        </a:p>
      </dgm:t>
    </dgm:pt>
    <dgm:pt modelId="{C491B9F0-1409-4F4E-A73A-F8898D908053}">
      <dgm:prSet/>
      <dgm:spPr/>
      <dgm:t>
        <a:bodyPr/>
        <a:lstStyle/>
        <a:p>
          <a:r>
            <a:rPr lang="en-US" dirty="0"/>
            <a:t>At risk: Travelers, pedestrians, law enforcement and first responders</a:t>
          </a:r>
        </a:p>
      </dgm:t>
    </dgm:pt>
    <dgm:pt modelId="{4EFB145A-2269-420C-8B4B-EAD86997448C}" type="parTrans" cxnId="{141DBEE5-5CEA-49B6-B6C9-9A7DEB0F057D}">
      <dgm:prSet/>
      <dgm:spPr/>
      <dgm:t>
        <a:bodyPr/>
        <a:lstStyle/>
        <a:p>
          <a:endParaRPr lang="en-US"/>
        </a:p>
      </dgm:t>
    </dgm:pt>
    <dgm:pt modelId="{1D6C7246-9784-4010-8274-D2BE0E211A82}" type="sibTrans" cxnId="{141DBEE5-5CEA-49B6-B6C9-9A7DEB0F057D}">
      <dgm:prSet/>
      <dgm:spPr/>
      <dgm:t>
        <a:bodyPr/>
        <a:lstStyle/>
        <a:p>
          <a:endParaRPr lang="en-US"/>
        </a:p>
      </dgm:t>
    </dgm:pt>
    <dgm:pt modelId="{F6C3CC77-D0F3-48DB-BB41-1DD00FE52704}">
      <dgm:prSet/>
      <dgm:spPr/>
      <dgm:t>
        <a:bodyPr/>
        <a:lstStyle/>
        <a:p>
          <a:r>
            <a:rPr lang="en-US" dirty="0"/>
            <a:t>Speed cameras issuing the same number of tickets despite 50% less cars on the road</a:t>
          </a:r>
        </a:p>
      </dgm:t>
    </dgm:pt>
    <dgm:pt modelId="{20A641B6-1C2F-4842-B205-F12A8023015C}" type="parTrans" cxnId="{236B9158-ABFF-49A5-8A16-7BB041C3C5FC}">
      <dgm:prSet/>
      <dgm:spPr/>
      <dgm:t>
        <a:bodyPr/>
        <a:lstStyle/>
        <a:p>
          <a:endParaRPr lang="en-US"/>
        </a:p>
      </dgm:t>
    </dgm:pt>
    <dgm:pt modelId="{E32F5CD1-84BC-40DA-A182-0FC976BF8705}" type="sibTrans" cxnId="{236B9158-ABFF-49A5-8A16-7BB041C3C5FC}">
      <dgm:prSet/>
      <dgm:spPr/>
      <dgm:t>
        <a:bodyPr/>
        <a:lstStyle/>
        <a:p>
          <a:endParaRPr lang="en-US"/>
        </a:p>
      </dgm:t>
    </dgm:pt>
    <dgm:pt modelId="{B5C699A9-41F7-A540-9A48-F6DCCC7F0121}" type="pres">
      <dgm:prSet presAssocID="{90076815-140D-4617-99A3-8DDA55B364BC}" presName="vert0" presStyleCnt="0">
        <dgm:presLayoutVars>
          <dgm:dir/>
          <dgm:animOne val="branch"/>
          <dgm:animLvl val="lvl"/>
        </dgm:presLayoutVars>
      </dgm:prSet>
      <dgm:spPr/>
    </dgm:pt>
    <dgm:pt modelId="{2FB9FD58-F9EF-6744-9EE4-1938BECAFDF2}" type="pres">
      <dgm:prSet presAssocID="{E4D3AEC7-1139-4C5D-B6C2-E1F2E913137B}" presName="thickLine" presStyleLbl="alignNode1" presStyleIdx="0" presStyleCnt="5"/>
      <dgm:spPr/>
    </dgm:pt>
    <dgm:pt modelId="{676DEA36-DE55-2348-9AB1-4504F3CC8360}" type="pres">
      <dgm:prSet presAssocID="{E4D3AEC7-1139-4C5D-B6C2-E1F2E913137B}" presName="horz1" presStyleCnt="0"/>
      <dgm:spPr/>
    </dgm:pt>
    <dgm:pt modelId="{911F4B95-71C5-8145-948A-13522FE88FCF}" type="pres">
      <dgm:prSet presAssocID="{E4D3AEC7-1139-4C5D-B6C2-E1F2E913137B}" presName="tx1" presStyleLbl="revTx" presStyleIdx="0" presStyleCnt="5"/>
      <dgm:spPr/>
    </dgm:pt>
    <dgm:pt modelId="{91F18575-BB99-2644-BB06-B75F7F274495}" type="pres">
      <dgm:prSet presAssocID="{E4D3AEC7-1139-4C5D-B6C2-E1F2E913137B}" presName="vert1" presStyleCnt="0"/>
      <dgm:spPr/>
    </dgm:pt>
    <dgm:pt modelId="{24AA95E2-6396-2D47-B261-6E19775212BF}" type="pres">
      <dgm:prSet presAssocID="{325B0F8A-4F9E-4110-90DE-B1736A92C0A8}" presName="thickLine" presStyleLbl="alignNode1" presStyleIdx="1" presStyleCnt="5"/>
      <dgm:spPr>
        <a:ln>
          <a:solidFill>
            <a:srgbClr val="FECE26"/>
          </a:solidFill>
        </a:ln>
      </dgm:spPr>
    </dgm:pt>
    <dgm:pt modelId="{F5BB352E-6389-E14A-85F2-9F1464E50393}" type="pres">
      <dgm:prSet presAssocID="{325B0F8A-4F9E-4110-90DE-B1736A92C0A8}" presName="horz1" presStyleCnt="0"/>
      <dgm:spPr/>
    </dgm:pt>
    <dgm:pt modelId="{D1B520F1-E454-404F-B3C2-F099DBF64D97}" type="pres">
      <dgm:prSet presAssocID="{325B0F8A-4F9E-4110-90DE-B1736A92C0A8}" presName="tx1" presStyleLbl="revTx" presStyleIdx="1" presStyleCnt="5"/>
      <dgm:spPr/>
    </dgm:pt>
    <dgm:pt modelId="{F5E45F26-FCFB-9C41-85D1-91CBED976100}" type="pres">
      <dgm:prSet presAssocID="{325B0F8A-4F9E-4110-90DE-B1736A92C0A8}" presName="vert1" presStyleCnt="0"/>
      <dgm:spPr/>
    </dgm:pt>
    <dgm:pt modelId="{3752DD14-1D90-6646-BB7A-CAC7B7896FCA}" type="pres">
      <dgm:prSet presAssocID="{9AF5B0E7-68F4-44AE-9FD4-724F5A0966AA}" presName="thickLine" presStyleLbl="alignNode1" presStyleIdx="2" presStyleCnt="5"/>
      <dgm:spPr>
        <a:ln>
          <a:solidFill>
            <a:srgbClr val="FECE26"/>
          </a:solidFill>
        </a:ln>
      </dgm:spPr>
    </dgm:pt>
    <dgm:pt modelId="{B4524E02-0DA6-7C4A-9C80-E92DB4337DC4}" type="pres">
      <dgm:prSet presAssocID="{9AF5B0E7-68F4-44AE-9FD4-724F5A0966AA}" presName="horz1" presStyleCnt="0"/>
      <dgm:spPr/>
    </dgm:pt>
    <dgm:pt modelId="{3877D3AB-45DF-5E48-B4F2-2041FFF7CDBB}" type="pres">
      <dgm:prSet presAssocID="{9AF5B0E7-68F4-44AE-9FD4-724F5A0966AA}" presName="tx1" presStyleLbl="revTx" presStyleIdx="2" presStyleCnt="5"/>
      <dgm:spPr/>
    </dgm:pt>
    <dgm:pt modelId="{7AC88776-2E55-E14B-9FA2-BD19227CAECB}" type="pres">
      <dgm:prSet presAssocID="{9AF5B0E7-68F4-44AE-9FD4-724F5A0966AA}" presName="vert1" presStyleCnt="0"/>
      <dgm:spPr/>
    </dgm:pt>
    <dgm:pt modelId="{44903C4A-3F5F-974C-9BC2-1D4FC683A46D}" type="pres">
      <dgm:prSet presAssocID="{F6C3CC77-D0F3-48DB-BB41-1DD00FE52704}" presName="thickLine" presStyleLbl="alignNode1" presStyleIdx="3" presStyleCnt="5"/>
      <dgm:spPr>
        <a:ln>
          <a:solidFill>
            <a:srgbClr val="FECE26"/>
          </a:solidFill>
        </a:ln>
      </dgm:spPr>
    </dgm:pt>
    <dgm:pt modelId="{3DDA737A-37BC-A04C-9B6A-F64CBDBBA16C}" type="pres">
      <dgm:prSet presAssocID="{F6C3CC77-D0F3-48DB-BB41-1DD00FE52704}" presName="horz1" presStyleCnt="0"/>
      <dgm:spPr/>
    </dgm:pt>
    <dgm:pt modelId="{199B7015-5E20-E445-BF8E-7DD50A11B061}" type="pres">
      <dgm:prSet presAssocID="{F6C3CC77-D0F3-48DB-BB41-1DD00FE52704}" presName="tx1" presStyleLbl="revTx" presStyleIdx="3" presStyleCnt="5"/>
      <dgm:spPr/>
    </dgm:pt>
    <dgm:pt modelId="{FFB85976-EEEA-8F48-9499-F6491F81039F}" type="pres">
      <dgm:prSet presAssocID="{F6C3CC77-D0F3-48DB-BB41-1DD00FE52704}" presName="vert1" presStyleCnt="0"/>
      <dgm:spPr/>
    </dgm:pt>
    <dgm:pt modelId="{DD8CAA83-D54A-E043-B764-727E2C88EA7D}" type="pres">
      <dgm:prSet presAssocID="{C491B9F0-1409-4F4E-A73A-F8898D908053}" presName="thickLine" presStyleLbl="alignNode1" presStyleIdx="4" presStyleCnt="5"/>
      <dgm:spPr>
        <a:ln>
          <a:solidFill>
            <a:srgbClr val="FECE26"/>
          </a:solidFill>
        </a:ln>
      </dgm:spPr>
    </dgm:pt>
    <dgm:pt modelId="{20E3FF4D-9D18-1645-8137-4F2E36749AFE}" type="pres">
      <dgm:prSet presAssocID="{C491B9F0-1409-4F4E-A73A-F8898D908053}" presName="horz1" presStyleCnt="0"/>
      <dgm:spPr/>
    </dgm:pt>
    <dgm:pt modelId="{597D6224-5ED3-A749-ABEE-D941C405D9D1}" type="pres">
      <dgm:prSet presAssocID="{C491B9F0-1409-4F4E-A73A-F8898D908053}" presName="tx1" presStyleLbl="revTx" presStyleIdx="4" presStyleCnt="5"/>
      <dgm:spPr/>
    </dgm:pt>
    <dgm:pt modelId="{5E6C1D3E-6718-9B4C-8A92-028EF141D9BB}" type="pres">
      <dgm:prSet presAssocID="{C491B9F0-1409-4F4E-A73A-F8898D908053}" presName="vert1" presStyleCnt="0"/>
      <dgm:spPr/>
    </dgm:pt>
  </dgm:ptLst>
  <dgm:cxnLst>
    <dgm:cxn modelId="{4391630E-3F91-5443-9EC0-8E47EC367262}" type="presOf" srcId="{E4D3AEC7-1139-4C5D-B6C2-E1F2E913137B}" destId="{911F4B95-71C5-8145-948A-13522FE88FCF}" srcOrd="0" destOrd="0" presId="urn:microsoft.com/office/officeart/2008/layout/LinedList"/>
    <dgm:cxn modelId="{086C161F-021B-4344-B7CC-8A77F734911B}" type="presOf" srcId="{90076815-140D-4617-99A3-8DDA55B364BC}" destId="{B5C699A9-41F7-A540-9A48-F6DCCC7F0121}" srcOrd="0" destOrd="0" presId="urn:microsoft.com/office/officeart/2008/layout/LinedList"/>
    <dgm:cxn modelId="{DAF78A37-DE78-D747-9668-032B0D4E1A32}" type="presOf" srcId="{9AF5B0E7-68F4-44AE-9FD4-724F5A0966AA}" destId="{3877D3AB-45DF-5E48-B4F2-2041FFF7CDBB}" srcOrd="0" destOrd="0" presId="urn:microsoft.com/office/officeart/2008/layout/LinedList"/>
    <dgm:cxn modelId="{236B9158-ABFF-49A5-8A16-7BB041C3C5FC}" srcId="{90076815-140D-4617-99A3-8DDA55B364BC}" destId="{F6C3CC77-D0F3-48DB-BB41-1DD00FE52704}" srcOrd="3" destOrd="0" parTransId="{20A641B6-1C2F-4842-B205-F12A8023015C}" sibTransId="{E32F5CD1-84BC-40DA-A182-0FC976BF8705}"/>
    <dgm:cxn modelId="{D393116D-2A5C-8C46-93D4-11E5D74AEBC6}" type="presOf" srcId="{325B0F8A-4F9E-4110-90DE-B1736A92C0A8}" destId="{D1B520F1-E454-404F-B3C2-F099DBF64D97}" srcOrd="0" destOrd="0" presId="urn:microsoft.com/office/officeart/2008/layout/LinedList"/>
    <dgm:cxn modelId="{26D9339D-F744-8146-910B-CA678F3BB9F5}" type="presOf" srcId="{F6C3CC77-D0F3-48DB-BB41-1DD00FE52704}" destId="{199B7015-5E20-E445-BF8E-7DD50A11B061}" srcOrd="0" destOrd="0" presId="urn:microsoft.com/office/officeart/2008/layout/LinedList"/>
    <dgm:cxn modelId="{36CCC4A7-0264-4FA0-BF12-7A34DC5C4CD9}" srcId="{90076815-140D-4617-99A3-8DDA55B364BC}" destId="{E4D3AEC7-1139-4C5D-B6C2-E1F2E913137B}" srcOrd="0" destOrd="0" parTransId="{B0667C42-58DE-4DF5-9134-DA4C0FA639EE}" sibTransId="{5F70581F-47EE-4312-9642-184B930651BE}"/>
    <dgm:cxn modelId="{A2158BAB-BE07-4F8A-A816-915A5DA13E07}" srcId="{90076815-140D-4617-99A3-8DDA55B364BC}" destId="{9AF5B0E7-68F4-44AE-9FD4-724F5A0966AA}" srcOrd="2" destOrd="0" parTransId="{B1533E27-6E16-478F-B7E3-6316DF942603}" sibTransId="{4F9C745E-2227-4125-ADC1-17120A0DDDC3}"/>
    <dgm:cxn modelId="{B2734FB8-3B28-4994-AA53-A44FA1F9FE42}" srcId="{90076815-140D-4617-99A3-8DDA55B364BC}" destId="{325B0F8A-4F9E-4110-90DE-B1736A92C0A8}" srcOrd="1" destOrd="0" parTransId="{5A283B88-B633-43A5-8F9F-E5F7EE98F566}" sibTransId="{ADAD7F0E-1EF1-4DBC-8C29-ECBE1B803DF1}"/>
    <dgm:cxn modelId="{141DBEE5-5CEA-49B6-B6C9-9A7DEB0F057D}" srcId="{90076815-140D-4617-99A3-8DDA55B364BC}" destId="{C491B9F0-1409-4F4E-A73A-F8898D908053}" srcOrd="4" destOrd="0" parTransId="{4EFB145A-2269-420C-8B4B-EAD86997448C}" sibTransId="{1D6C7246-9784-4010-8274-D2BE0E211A82}"/>
    <dgm:cxn modelId="{731282FD-CB31-A640-AF60-D97EB9A98AF9}" type="presOf" srcId="{C491B9F0-1409-4F4E-A73A-F8898D908053}" destId="{597D6224-5ED3-A749-ABEE-D941C405D9D1}" srcOrd="0" destOrd="0" presId="urn:microsoft.com/office/officeart/2008/layout/LinedList"/>
    <dgm:cxn modelId="{A2D04E5C-B4F7-E942-A08E-92ED9B2C0919}" type="presParOf" srcId="{B5C699A9-41F7-A540-9A48-F6DCCC7F0121}" destId="{2FB9FD58-F9EF-6744-9EE4-1938BECAFDF2}" srcOrd="0" destOrd="0" presId="urn:microsoft.com/office/officeart/2008/layout/LinedList"/>
    <dgm:cxn modelId="{FD4322AA-59F8-D442-B533-0ABE87E79816}" type="presParOf" srcId="{B5C699A9-41F7-A540-9A48-F6DCCC7F0121}" destId="{676DEA36-DE55-2348-9AB1-4504F3CC8360}" srcOrd="1" destOrd="0" presId="urn:microsoft.com/office/officeart/2008/layout/LinedList"/>
    <dgm:cxn modelId="{7523EA5F-2425-A641-A03B-BD3EE3A3773A}" type="presParOf" srcId="{676DEA36-DE55-2348-9AB1-4504F3CC8360}" destId="{911F4B95-71C5-8145-948A-13522FE88FCF}" srcOrd="0" destOrd="0" presId="urn:microsoft.com/office/officeart/2008/layout/LinedList"/>
    <dgm:cxn modelId="{78AC8B8D-DE7B-3D4D-88F1-903991A1FC4B}" type="presParOf" srcId="{676DEA36-DE55-2348-9AB1-4504F3CC8360}" destId="{91F18575-BB99-2644-BB06-B75F7F274495}" srcOrd="1" destOrd="0" presId="urn:microsoft.com/office/officeart/2008/layout/LinedList"/>
    <dgm:cxn modelId="{A5864219-0393-124A-B078-7781E4DF6AB3}" type="presParOf" srcId="{B5C699A9-41F7-A540-9A48-F6DCCC7F0121}" destId="{24AA95E2-6396-2D47-B261-6E19775212BF}" srcOrd="2" destOrd="0" presId="urn:microsoft.com/office/officeart/2008/layout/LinedList"/>
    <dgm:cxn modelId="{B0002649-ADB3-6C48-BED1-D941BFB606FB}" type="presParOf" srcId="{B5C699A9-41F7-A540-9A48-F6DCCC7F0121}" destId="{F5BB352E-6389-E14A-85F2-9F1464E50393}" srcOrd="3" destOrd="0" presId="urn:microsoft.com/office/officeart/2008/layout/LinedList"/>
    <dgm:cxn modelId="{11DC6D74-0E10-B345-89AC-3DE78C801039}" type="presParOf" srcId="{F5BB352E-6389-E14A-85F2-9F1464E50393}" destId="{D1B520F1-E454-404F-B3C2-F099DBF64D97}" srcOrd="0" destOrd="0" presId="urn:microsoft.com/office/officeart/2008/layout/LinedList"/>
    <dgm:cxn modelId="{6470F284-BC28-2A4B-96C0-0EC09CD43A1A}" type="presParOf" srcId="{F5BB352E-6389-E14A-85F2-9F1464E50393}" destId="{F5E45F26-FCFB-9C41-85D1-91CBED976100}" srcOrd="1" destOrd="0" presId="urn:microsoft.com/office/officeart/2008/layout/LinedList"/>
    <dgm:cxn modelId="{75C2EC34-FC2E-6340-A3B2-7AE7FA139476}" type="presParOf" srcId="{B5C699A9-41F7-A540-9A48-F6DCCC7F0121}" destId="{3752DD14-1D90-6646-BB7A-CAC7B7896FCA}" srcOrd="4" destOrd="0" presId="urn:microsoft.com/office/officeart/2008/layout/LinedList"/>
    <dgm:cxn modelId="{275E907F-2B80-CC4E-85F5-73570A537036}" type="presParOf" srcId="{B5C699A9-41F7-A540-9A48-F6DCCC7F0121}" destId="{B4524E02-0DA6-7C4A-9C80-E92DB4337DC4}" srcOrd="5" destOrd="0" presId="urn:microsoft.com/office/officeart/2008/layout/LinedList"/>
    <dgm:cxn modelId="{9EFDFBA0-680E-1A41-98B7-7D234453AA23}" type="presParOf" srcId="{B4524E02-0DA6-7C4A-9C80-E92DB4337DC4}" destId="{3877D3AB-45DF-5E48-B4F2-2041FFF7CDBB}" srcOrd="0" destOrd="0" presId="urn:microsoft.com/office/officeart/2008/layout/LinedList"/>
    <dgm:cxn modelId="{A055FFB5-0EE1-2643-A44D-45DD443D1A58}" type="presParOf" srcId="{B4524E02-0DA6-7C4A-9C80-E92DB4337DC4}" destId="{7AC88776-2E55-E14B-9FA2-BD19227CAECB}" srcOrd="1" destOrd="0" presId="urn:microsoft.com/office/officeart/2008/layout/LinedList"/>
    <dgm:cxn modelId="{382C423B-902E-F048-872C-6BC1D167CD46}" type="presParOf" srcId="{B5C699A9-41F7-A540-9A48-F6DCCC7F0121}" destId="{44903C4A-3F5F-974C-9BC2-1D4FC683A46D}" srcOrd="6" destOrd="0" presId="urn:microsoft.com/office/officeart/2008/layout/LinedList"/>
    <dgm:cxn modelId="{C8D0E5C6-6AA4-B84D-8320-1D4E7BD3E452}" type="presParOf" srcId="{B5C699A9-41F7-A540-9A48-F6DCCC7F0121}" destId="{3DDA737A-37BC-A04C-9B6A-F64CBDBBA16C}" srcOrd="7" destOrd="0" presId="urn:microsoft.com/office/officeart/2008/layout/LinedList"/>
    <dgm:cxn modelId="{5B49BDB3-4A0F-D244-81EC-11CA0158F260}" type="presParOf" srcId="{3DDA737A-37BC-A04C-9B6A-F64CBDBBA16C}" destId="{199B7015-5E20-E445-BF8E-7DD50A11B061}" srcOrd="0" destOrd="0" presId="urn:microsoft.com/office/officeart/2008/layout/LinedList"/>
    <dgm:cxn modelId="{DBD4E0FC-2970-7C44-B36A-E1287BD9D6E4}" type="presParOf" srcId="{3DDA737A-37BC-A04C-9B6A-F64CBDBBA16C}" destId="{FFB85976-EEEA-8F48-9499-F6491F81039F}" srcOrd="1" destOrd="0" presId="urn:microsoft.com/office/officeart/2008/layout/LinedList"/>
    <dgm:cxn modelId="{4B6D9A34-4EDE-8A4A-A6D2-8F9428C56DFB}" type="presParOf" srcId="{B5C699A9-41F7-A540-9A48-F6DCCC7F0121}" destId="{DD8CAA83-D54A-E043-B764-727E2C88EA7D}" srcOrd="8" destOrd="0" presId="urn:microsoft.com/office/officeart/2008/layout/LinedList"/>
    <dgm:cxn modelId="{80CA2F7A-F028-774F-9802-FEF8B2E2449E}" type="presParOf" srcId="{B5C699A9-41F7-A540-9A48-F6DCCC7F0121}" destId="{20E3FF4D-9D18-1645-8137-4F2E36749AFE}" srcOrd="9" destOrd="0" presId="urn:microsoft.com/office/officeart/2008/layout/LinedList"/>
    <dgm:cxn modelId="{7EA4F6B6-1EE2-A44D-AF9D-369C1E473007}" type="presParOf" srcId="{20E3FF4D-9D18-1645-8137-4F2E36749AFE}" destId="{597D6224-5ED3-A749-ABEE-D941C405D9D1}" srcOrd="0" destOrd="0" presId="urn:microsoft.com/office/officeart/2008/layout/LinedList"/>
    <dgm:cxn modelId="{02A5E13D-C0BF-A745-BBCE-337D8612D1D0}" type="presParOf" srcId="{20E3FF4D-9D18-1645-8137-4F2E36749AFE}" destId="{5E6C1D3E-6718-9B4C-8A92-028EF141D9BB}" srcOrd="1" destOrd="0" presId="urn:microsoft.com/office/officeart/2008/layout/LinedList"/>
  </dgm:cxnLst>
  <dgm:bg/>
  <dgm:whole>
    <a:ln>
      <a:solidFill>
        <a:srgbClr val="FECE26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B9FD58-F9EF-6744-9EE4-1938BECAFDF2}">
      <dsp:nvSpPr>
        <dsp:cNvPr id="0" name=""/>
        <dsp:cNvSpPr/>
      </dsp:nvSpPr>
      <dsp:spPr>
        <a:xfrm>
          <a:off x="0" y="594"/>
          <a:ext cx="61721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11F4B95-71C5-8145-948A-13522FE88FCF}">
      <dsp:nvSpPr>
        <dsp:cNvPr id="0" name=""/>
        <dsp:cNvSpPr/>
      </dsp:nvSpPr>
      <dsp:spPr>
        <a:xfrm>
          <a:off x="0" y="594"/>
          <a:ext cx="6172199" cy="974487"/>
        </a:xfrm>
        <a:prstGeom prst="rect">
          <a:avLst/>
        </a:prstGeom>
        <a:noFill/>
        <a:ln>
          <a:solidFill>
            <a:srgbClr val="FECE26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Average speeds are 30–40% higher with over 80% exceeding the speed limit</a:t>
          </a:r>
        </a:p>
      </dsp:txBody>
      <dsp:txXfrm>
        <a:off x="0" y="594"/>
        <a:ext cx="6172199" cy="974487"/>
      </dsp:txXfrm>
    </dsp:sp>
    <dsp:sp modelId="{24AA95E2-6396-2D47-B261-6E19775212BF}">
      <dsp:nvSpPr>
        <dsp:cNvPr id="0" name=""/>
        <dsp:cNvSpPr/>
      </dsp:nvSpPr>
      <dsp:spPr>
        <a:xfrm>
          <a:off x="0" y="975081"/>
          <a:ext cx="61721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rgbClr val="FECE26"/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1B520F1-E454-404F-B3C2-F099DBF64D97}">
      <dsp:nvSpPr>
        <dsp:cNvPr id="0" name=""/>
        <dsp:cNvSpPr/>
      </dsp:nvSpPr>
      <dsp:spPr>
        <a:xfrm>
          <a:off x="0" y="975081"/>
          <a:ext cx="6172199" cy="974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Crashes are more severe – traffic deaths more than doubled in some states</a:t>
          </a:r>
        </a:p>
      </dsp:txBody>
      <dsp:txXfrm>
        <a:off x="0" y="975081"/>
        <a:ext cx="6172199" cy="974487"/>
      </dsp:txXfrm>
    </dsp:sp>
    <dsp:sp modelId="{3752DD14-1D90-6646-BB7A-CAC7B7896FCA}">
      <dsp:nvSpPr>
        <dsp:cNvPr id="0" name=""/>
        <dsp:cNvSpPr/>
      </dsp:nvSpPr>
      <dsp:spPr>
        <a:xfrm>
          <a:off x="0" y="1949568"/>
          <a:ext cx="61721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rgbClr val="FECE26"/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877D3AB-45DF-5E48-B4F2-2041FFF7CDBB}">
      <dsp:nvSpPr>
        <dsp:cNvPr id="0" name=""/>
        <dsp:cNvSpPr/>
      </dsp:nvSpPr>
      <dsp:spPr>
        <a:xfrm>
          <a:off x="0" y="1949568"/>
          <a:ext cx="6172199" cy="974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State troopers pulling people over doing 120+ mph</a:t>
          </a:r>
        </a:p>
      </dsp:txBody>
      <dsp:txXfrm>
        <a:off x="0" y="1949568"/>
        <a:ext cx="6172199" cy="974487"/>
      </dsp:txXfrm>
    </dsp:sp>
    <dsp:sp modelId="{44903C4A-3F5F-974C-9BC2-1D4FC683A46D}">
      <dsp:nvSpPr>
        <dsp:cNvPr id="0" name=""/>
        <dsp:cNvSpPr/>
      </dsp:nvSpPr>
      <dsp:spPr>
        <a:xfrm>
          <a:off x="0" y="2924056"/>
          <a:ext cx="61721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rgbClr val="FECE26"/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99B7015-5E20-E445-BF8E-7DD50A11B061}">
      <dsp:nvSpPr>
        <dsp:cNvPr id="0" name=""/>
        <dsp:cNvSpPr/>
      </dsp:nvSpPr>
      <dsp:spPr>
        <a:xfrm>
          <a:off x="0" y="2924056"/>
          <a:ext cx="6172199" cy="974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Speed cameras issuing the same number of tickets despite 50% less cars on the road</a:t>
          </a:r>
        </a:p>
      </dsp:txBody>
      <dsp:txXfrm>
        <a:off x="0" y="2924056"/>
        <a:ext cx="6172199" cy="974487"/>
      </dsp:txXfrm>
    </dsp:sp>
    <dsp:sp modelId="{DD8CAA83-D54A-E043-B764-727E2C88EA7D}">
      <dsp:nvSpPr>
        <dsp:cNvPr id="0" name=""/>
        <dsp:cNvSpPr/>
      </dsp:nvSpPr>
      <dsp:spPr>
        <a:xfrm>
          <a:off x="0" y="3898543"/>
          <a:ext cx="61721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rgbClr val="FECE26"/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97D6224-5ED3-A749-ABEE-D941C405D9D1}">
      <dsp:nvSpPr>
        <dsp:cNvPr id="0" name=""/>
        <dsp:cNvSpPr/>
      </dsp:nvSpPr>
      <dsp:spPr>
        <a:xfrm>
          <a:off x="0" y="3898543"/>
          <a:ext cx="6172199" cy="974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At risk: Travelers, pedestrians, law enforcement and first responders</a:t>
          </a:r>
        </a:p>
      </dsp:txBody>
      <dsp:txXfrm>
        <a:off x="0" y="3898543"/>
        <a:ext cx="6172199" cy="974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BCA71-732A-B341-B7CD-E4D9AEF890E1}" type="datetimeFigureOut">
              <a:rPr lang="en-US" smtClean="0"/>
              <a:t>5/20/20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9F4EF-3F0D-BC44-A55E-5D43E88B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6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5ca8a200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g5ca8a200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Good afternoon! I’m James Cole, Territory Manager for All Traffic Solutions. I’d like to thank you all for joining us today for a very timely topic: how to reduce dangerous speeding now during the coronavirus outbreak and continue to slow down drivers as things return to normal. </a:t>
            </a:r>
            <a:endParaRPr dirty="0"/>
          </a:p>
        </p:txBody>
      </p:sp>
      <p:sp>
        <p:nvSpPr>
          <p:cNvPr id="56" name="Google Shape;56;g5ca8a2003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2250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9F4EF-3F0D-BC44-A55E-5D43E88BE1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83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9F4EF-3F0D-BC44-A55E-5D43E88BE1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25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9F4EF-3F0D-BC44-A55E-5D43E88BE18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07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9F4EF-3F0D-BC44-A55E-5D43E88BE18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76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Andy! I’m going to demonstrate how easy it is to remotely program your SpeedAlert 24 radar message sign using TraffiCloud software.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9F4EF-3F0D-BC44-A55E-5D43E88BE18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94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would like to request a demo of TraffiCloud you can visit our Contact page. Provide your contact info and indicate in the Comments box that you would like an online demo. </a:t>
            </a:r>
          </a:p>
          <a:p>
            <a:endParaRPr lang="en-US" dirty="0"/>
          </a:p>
          <a:p>
            <a:r>
              <a:rPr lang="en-US" dirty="0"/>
              <a:t>I’m going to turn this back over to James who will tell you more about our portable radar signs and trailers.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9F4EF-3F0D-BC44-A55E-5D43E88BE18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61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Corey.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9F4EF-3F0D-BC44-A55E-5D43E88BE18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17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9F4EF-3F0D-BC44-A55E-5D43E88BE18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86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9F4EF-3F0D-BC44-A55E-5D43E88BE18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18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9F4EF-3F0D-BC44-A55E-5D43E88BE18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68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Here’s what we’ll talk about today. First, we’ll look at the current trends we’re seeing during the shutdown…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Then, Andy Souders, our CEO, will share data gathered from our TraffiCloud software about what we’re seeing across the country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Corey will demonstrate how to set up speed-dependent messaging for our SpeedAlert radar message displays in TraffiCloud, and I’ll tell you about ATS portable radar signs.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Then we’ll take some time to answer your questions, which you can submit using the Chat box on your control panel.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9F4EF-3F0D-BC44-A55E-5D43E88BE1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98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 concludes the presentation portion. We have time for a few questions. You can use the chat box at the bottom of your screen to submit your question now. </a:t>
            </a:r>
          </a:p>
          <a:p>
            <a:r>
              <a:rPr lang="en-US" dirty="0"/>
              <a:t>If we don’t get to it now, we will contact you afterward. The first question is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“How frequently is data uploaded from the sign to TraffiCloud”?  Andy?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“How easy is it to run reports and how long does it take?” Corey, want to take this one?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(James I will ping you questions we actually get. If you don’t get a text, assume there are none and conclude the webinar.)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9F4EF-3F0D-BC44-A55E-5D43E88BE18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24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James: This concludes today’s webinar. You will receive an emailed link to the webinar recording tomorrow. Again, thank you for joining us.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9F4EF-3F0D-BC44-A55E-5D43E88BE18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6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1" name="Google Shape;167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First, a quick overview of who were are.</a:t>
            </a:r>
            <a:endParaRPr dirty="0"/>
          </a:p>
        </p:txBody>
      </p:sp>
      <p:sp>
        <p:nvSpPr>
          <p:cNvPr id="1672" name="Google Shape;167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181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6" name="Google Shape;151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7" name="Google Shape;151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172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9F4EF-3F0D-BC44-A55E-5D43E88BE1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73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 sobering fact…     </a:t>
            </a:r>
          </a:p>
          <a:p>
            <a:r>
              <a:rPr lang="en-US" dirty="0"/>
              <a:t>Now I’d like to introduce Andy Souders, who will share some very interesting TraffiCloud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9F4EF-3F0D-BC44-A55E-5D43E88BE1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28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9F4EF-3F0D-BC44-A55E-5D43E88BE1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95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9F4EF-3F0D-BC44-A55E-5D43E88BE1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85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9F4EF-3F0D-BC44-A55E-5D43E88BE1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2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75E6E-2641-F545-84E8-25E7DE10D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lang="en-US">
                <a:solidFill>
                  <a:srgbClr val="2CAF4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0056D2-9142-D949-B3FA-59062A909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52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1327-71C4-F043-8019-0909FE7AE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en-US">
                <a:solidFill>
                  <a:srgbClr val="2CAF44"/>
                </a:solidFill>
                <a:latin typeface="Oswald" panose="02000503000000000000" pitchFamily="2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8C4351-1062-1D4E-841C-0BD75C7666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BF27B-82C4-CB45-A031-2B44F65C9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0188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60695-6D9E-BB40-9FBD-0939BC9E4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F69B7-4FE7-844E-BC77-9E0B4438C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3914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63C382-544F-ED47-93C9-4799EBC11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2C3548-B7A7-CC4C-8AFE-E2DAB81FA6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843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n Layout">
  <p:cSld name="Clean Layou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 txBox="1">
            <a:spLocks noGrp="1"/>
          </p:cNvSpPr>
          <p:nvPr>
            <p:ph type="body" idx="1"/>
          </p:nvPr>
        </p:nvSpPr>
        <p:spPr>
          <a:xfrm>
            <a:off x="0" y="407250"/>
            <a:ext cx="12192000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  <a:defRPr sz="4800" b="0" i="0" u="none" strike="noStrike" cap="none">
                <a:solidFill>
                  <a:srgbClr val="2CAF44"/>
                </a:solidFill>
                <a:latin typeface="Oswald" panose="02000503000000000000" pitchFamily="2" charset="0"/>
                <a:ea typeface="Oswald" panose="02000503000000000000" pitchFamily="2" charset="0"/>
                <a:cs typeface="Oswald" panose="02000503000000000000" pitchFamily="2" charset="0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08A33B-D3FF-0644-B7F8-9F5161C091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244" y="5833532"/>
            <a:ext cx="843844" cy="84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44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List Layout" userDrawn="1">
  <p:cSld name="1_ImageList Layou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"/>
          <p:cNvSpPr txBox="1">
            <a:spLocks noGrp="1"/>
          </p:cNvSpPr>
          <p:nvPr>
            <p:ph type="body" idx="1"/>
          </p:nvPr>
        </p:nvSpPr>
        <p:spPr>
          <a:xfrm>
            <a:off x="539434" y="464120"/>
            <a:ext cx="5099366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141B"/>
              </a:buClr>
              <a:buSzPts val="2800"/>
              <a:buFont typeface="Arial"/>
              <a:buNone/>
              <a:defRPr sz="4400" b="0" i="0" u="none" strike="noStrike" cap="none">
                <a:solidFill>
                  <a:srgbClr val="1414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" name="Google Shape;196;p5"/>
          <p:cNvSpPr>
            <a:spLocks noGrp="1"/>
          </p:cNvSpPr>
          <p:nvPr>
            <p:ph type="pic" idx="2"/>
          </p:nvPr>
        </p:nvSpPr>
        <p:spPr>
          <a:xfrm>
            <a:off x="6356560" y="335057"/>
            <a:ext cx="5570563" cy="6248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defRPr>
            </a:lvl1pPr>
            <a:lvl2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0574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5146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9718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4290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8862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body" idx="3"/>
          </p:nvPr>
        </p:nvSpPr>
        <p:spPr>
          <a:xfrm>
            <a:off x="539434" y="1864089"/>
            <a:ext cx="4831871" cy="36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1D07F99-02E1-694B-9046-BE587BD033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244" y="5833532"/>
            <a:ext cx="843844" cy="84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85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758EB-0690-D446-8BB5-52EF02218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US">
                <a:solidFill>
                  <a:srgbClr val="2CAF44"/>
                </a:solidFill>
                <a:latin typeface="Oswald" panose="02000503000000000000" pitchFamily="2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E46AC-6ED1-9647-9703-046FEBA2E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CD470-679C-DF4A-9BE2-D143484B7325}"/>
              </a:ext>
            </a:extLst>
          </p:cNvPr>
          <p:cNvSpPr txBox="1"/>
          <p:nvPr userDrawn="1"/>
        </p:nvSpPr>
        <p:spPr>
          <a:xfrm>
            <a:off x="4754880" y="6431155"/>
            <a:ext cx="2682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AllTrafficSolutions.com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C8AAC3-CA83-D744-978F-306CEC9099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244" y="5833532"/>
            <a:ext cx="843844" cy="84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37A38-0102-DF4F-A505-C3E1971AE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lang="en-US" dirty="0">
                <a:solidFill>
                  <a:srgbClr val="2CAF44"/>
                </a:solidFill>
                <a:latin typeface="Oswald" panose="02000503000000000000" pitchFamily="2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99CCF-D1D1-6840-8A70-CDD7BB95D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067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871A2-DF14-ED47-B984-36C589A2D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US" dirty="0">
                <a:solidFill>
                  <a:srgbClr val="2CAF44"/>
                </a:solidFill>
                <a:latin typeface="Oswald" panose="02000503000000000000" pitchFamily="2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90616-770C-8F4E-962E-4674DDBFB6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5EFFAE-CC51-AF4C-A7EE-A1CD6A056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7821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35487-4359-1B42-B64F-BE0FC0A95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US">
                <a:solidFill>
                  <a:srgbClr val="2CAF44"/>
                </a:solidFill>
                <a:latin typeface="Oswald" panose="02000503000000000000" pitchFamily="2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228F8-08B0-E546-A75F-D9FB76899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40419-F1DD-9B4E-BF0D-CB2D91861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15B89E-9B7A-314B-A0F6-6D6F67745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EC52D3-4362-3B42-B755-EDE304D5E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5414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06E46-E00B-A34A-B962-54176E5D2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CAF44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93658C-A067-9F47-8E02-7B9C91E45D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244" y="5833532"/>
            <a:ext cx="843844" cy="8438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D99E2E-88DC-FC42-9290-6D9AD675916C}"/>
              </a:ext>
            </a:extLst>
          </p:cNvPr>
          <p:cNvSpPr txBox="1"/>
          <p:nvPr userDrawn="1"/>
        </p:nvSpPr>
        <p:spPr>
          <a:xfrm>
            <a:off x="4754880" y="6431155"/>
            <a:ext cx="2682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AllTrafficSolutions.com</a:t>
            </a:r>
          </a:p>
        </p:txBody>
      </p:sp>
    </p:spTree>
    <p:extLst>
      <p:ext uri="{BB962C8B-B14F-4D97-AF65-F5344CB8AC3E}">
        <p14:creationId xmlns:p14="http://schemas.microsoft.com/office/powerpoint/2010/main" val="2772166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80126F-95B4-804D-BAAA-5737B981D0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244" y="5833532"/>
            <a:ext cx="843844" cy="84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98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80126F-95B4-804D-BAAA-5737B981D0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244" y="5833532"/>
            <a:ext cx="843844" cy="84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39495-8C23-F149-BB5D-0F7559D7C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en-US" dirty="0">
                <a:solidFill>
                  <a:srgbClr val="2CAF44"/>
                </a:solidFill>
                <a:latin typeface="Oswald" panose="02000503000000000000" pitchFamily="2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0AA12-2859-0F42-80D6-FBA5F2B0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306D11-16B2-2D47-91BA-4DAFEBE30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334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2DADA-5BC9-504A-808B-332E87CD3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1FE06-411D-D14D-821D-0EFAC0BEC1A9}"/>
              </a:ext>
            </a:extLst>
          </p:cNvPr>
          <p:cNvSpPr txBox="1"/>
          <p:nvPr userDrawn="1"/>
        </p:nvSpPr>
        <p:spPr>
          <a:xfrm>
            <a:off x="4754880" y="6431155"/>
            <a:ext cx="2682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AllTrafficSolutions.com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69A798-7F5B-794D-909F-4D53363C03C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34714" y="5907002"/>
            <a:ext cx="770373" cy="77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4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8" descr="ATS_BkGr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6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 descr="ATS_SignOfFuture_400wx200h.png"/>
          <p:cNvPicPr preferRelativeResize="0"/>
          <p:nvPr/>
        </p:nvPicPr>
        <p:blipFill rotWithShape="1">
          <a:blip r:embed="rId4">
            <a:alphaModFix/>
          </a:blip>
          <a:srcRect l="22845" r="25666" b="15390"/>
          <a:stretch/>
        </p:blipFill>
        <p:spPr>
          <a:xfrm>
            <a:off x="340242" y="4734137"/>
            <a:ext cx="1743740" cy="143274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8"/>
          <p:cNvSpPr txBox="1"/>
          <p:nvPr/>
        </p:nvSpPr>
        <p:spPr>
          <a:xfrm>
            <a:off x="3849524" y="4344311"/>
            <a:ext cx="8342476" cy="2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Welcome to the Webinar</a:t>
            </a:r>
          </a:p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PUTTING THE BRAKES ON SPEEDING: NOW AND AFTER THE PANDEMIC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6C5C01-6217-F941-870B-02793928120F}"/>
              </a:ext>
            </a:extLst>
          </p:cNvPr>
          <p:cNvSpPr txBox="1"/>
          <p:nvPr/>
        </p:nvSpPr>
        <p:spPr>
          <a:xfrm>
            <a:off x="6096000" y="3618214"/>
            <a:ext cx="1694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James Cole</a:t>
            </a:r>
          </a:p>
          <a:p>
            <a:r>
              <a:rPr lang="en-US" sz="1600" dirty="0"/>
              <a:t>Territory Manager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9D0EEF-4D5C-B049-BDA2-85BDAB1C052B}"/>
              </a:ext>
            </a:extLst>
          </p:cNvPr>
          <p:cNvSpPr txBox="1"/>
          <p:nvPr/>
        </p:nvSpPr>
        <p:spPr>
          <a:xfrm>
            <a:off x="10085231" y="3618214"/>
            <a:ext cx="241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Corey Hart</a:t>
            </a:r>
          </a:p>
          <a:p>
            <a:r>
              <a:rPr lang="en-US" sz="1600" dirty="0"/>
              <a:t>Account Manager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7369F6-B5D0-BD4B-A489-241344DC859A}"/>
              </a:ext>
            </a:extLst>
          </p:cNvPr>
          <p:cNvSpPr txBox="1"/>
          <p:nvPr/>
        </p:nvSpPr>
        <p:spPr>
          <a:xfrm>
            <a:off x="8128732" y="1985079"/>
            <a:ext cx="1549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Andy Souders</a:t>
            </a:r>
          </a:p>
          <a:p>
            <a:r>
              <a:rPr lang="en-US" sz="1600" dirty="0"/>
              <a:t>President &amp; CEO</a:t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14" name="Picture 13" descr="A close up of a person&#10;&#10;Description automatically generated">
            <a:extLst>
              <a:ext uri="{FF2B5EF4-FFF2-40B4-BE49-F238E27FC236}">
                <a16:creationId xmlns:a16="http://schemas.microsoft.com/office/drawing/2014/main" id="{2A61F8F7-24D6-D54E-8294-8BD15BD389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67" t="7273" r="23661" b="15896"/>
          <a:stretch/>
        </p:blipFill>
        <p:spPr>
          <a:xfrm>
            <a:off x="8220847" y="325036"/>
            <a:ext cx="1173672" cy="166004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AD2553B2-EC6C-8645-86CF-8AC3D63A0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197118" y="1962534"/>
            <a:ext cx="1191696" cy="166837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17F52DA4-7D06-5549-9A1F-24FFA340F7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567" t="11244" r="32934" b="21852"/>
          <a:stretch/>
        </p:blipFill>
        <p:spPr>
          <a:xfrm>
            <a:off x="6226552" y="1962534"/>
            <a:ext cx="1191696" cy="166837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68339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122B-F3A9-594A-B551-20A7D9A4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334"/>
          </a:xfrm>
        </p:spPr>
        <p:txBody>
          <a:bodyPr/>
          <a:lstStyle/>
          <a:p>
            <a:r>
              <a:rPr lang="en-US" dirty="0"/>
              <a:t>ATS FOOTPRINT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EA962-A924-594D-BD73-71CA6AED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77687" y="1351054"/>
            <a:ext cx="7802050" cy="5229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346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122B-F3A9-594A-B551-20A7D9A4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334"/>
          </a:xfrm>
        </p:spPr>
        <p:txBody>
          <a:bodyPr/>
          <a:lstStyle/>
          <a:p>
            <a:r>
              <a:rPr lang="en-US" dirty="0"/>
              <a:t>TRAFFIC STUDY LOCATIONS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EA962-A924-594D-BD73-71CA6AED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69393" y="1084648"/>
            <a:ext cx="8099710" cy="5147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D5CC89-232E-8D4A-9B10-EA2DBEDCF068}"/>
              </a:ext>
            </a:extLst>
          </p:cNvPr>
          <p:cNvSpPr txBox="1"/>
          <p:nvPr/>
        </p:nvSpPr>
        <p:spPr>
          <a:xfrm>
            <a:off x="9916923" y="6109642"/>
            <a:ext cx="1685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New York 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445EBD-D886-D649-AB3E-BB4FE9840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897" y="2998061"/>
            <a:ext cx="311661" cy="4309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28A7D-FB91-F54D-934A-23985B98B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587" y="4385851"/>
            <a:ext cx="311661" cy="4309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7037ED-1609-3F47-97A6-35D5C2C04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8646" y="2283710"/>
            <a:ext cx="311661" cy="430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6C16C6-3B9B-D64B-931D-9838EF567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906" y="2537342"/>
            <a:ext cx="311661" cy="4309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FDD991-C0E5-BF4E-9C28-F55795A87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335" y="2968281"/>
            <a:ext cx="311661" cy="43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78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31D235-CCB3-2B45-91F7-2F980B103ADD}"/>
              </a:ext>
            </a:extLst>
          </p:cNvPr>
          <p:cNvSpPr/>
          <p:nvPr/>
        </p:nvSpPr>
        <p:spPr>
          <a:xfrm>
            <a:off x="292100" y="5867400"/>
            <a:ext cx="10541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EA122B-F3A9-594A-B551-20A7D9A4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334"/>
          </a:xfrm>
        </p:spPr>
        <p:txBody>
          <a:bodyPr/>
          <a:lstStyle/>
          <a:p>
            <a:r>
              <a:rPr lang="en-US" dirty="0"/>
              <a:t>LOCATION 1: SAN FRANCISCO BAY AREA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0C82C-1578-9E4E-97AE-9F53B7FC9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61616"/>
            <a:ext cx="6368512" cy="16887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D030A2-0D5D-104D-9819-683EADA57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02" y="3219488"/>
            <a:ext cx="6368513" cy="32017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162FA1-6A8F-2342-93AF-B440E3766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022" y="3031267"/>
            <a:ext cx="3491960" cy="374904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9B85318-4D17-0C4B-AF26-B55A818D148F}"/>
              </a:ext>
            </a:extLst>
          </p:cNvPr>
          <p:cNvSpPr txBox="1">
            <a:spLocks/>
          </p:cNvSpPr>
          <p:nvPr/>
        </p:nvSpPr>
        <p:spPr>
          <a:xfrm>
            <a:off x="7695307" y="3576269"/>
            <a:ext cx="4241769" cy="2514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</a:pPr>
            <a:br>
              <a:rPr lang="en-US" sz="2000" b="1" dirty="0">
                <a:latin typeface="+mn-lt"/>
              </a:rPr>
            </a:br>
            <a:r>
              <a:rPr lang="en-US" sz="2000" b="1" dirty="0">
                <a:latin typeface="+mn-lt"/>
              </a:rPr>
              <a:t>Traffic Volumes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2000" dirty="0">
                <a:latin typeface="+mn-lt"/>
              </a:rPr>
              <a:t>Week of March 15: Decline in response to stay-at-home order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+mn-lt"/>
              </a:rPr>
              <a:t>Week of March 29: 41.7% of pre-pandemic volume (lowest point)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+mn-lt"/>
              </a:rPr>
              <a:t>50% increase in volume since March 29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0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D5CC89-232E-8D4A-9B10-EA2DBEDCF068}"/>
              </a:ext>
            </a:extLst>
          </p:cNvPr>
          <p:cNvSpPr txBox="1"/>
          <p:nvPr/>
        </p:nvSpPr>
        <p:spPr>
          <a:xfrm>
            <a:off x="5765292" y="2704110"/>
            <a:ext cx="1441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Source: New York Times</a:t>
            </a:r>
          </a:p>
        </p:txBody>
      </p:sp>
    </p:spTree>
    <p:extLst>
      <p:ext uri="{BB962C8B-B14F-4D97-AF65-F5344CB8AC3E}">
        <p14:creationId xmlns:p14="http://schemas.microsoft.com/office/powerpoint/2010/main" val="1440776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2C9AEBE-F1DD-954D-B35B-708A8546C8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9542127"/>
              </p:ext>
            </p:extLst>
          </p:nvPr>
        </p:nvGraphicFramePr>
        <p:xfrm>
          <a:off x="1981200" y="1193617"/>
          <a:ext cx="8229600" cy="5394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9EA122B-F3A9-594A-B551-20A7D9A4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334"/>
          </a:xfrm>
        </p:spPr>
        <p:txBody>
          <a:bodyPr/>
          <a:lstStyle/>
          <a:p>
            <a:r>
              <a:rPr lang="en-US" dirty="0"/>
              <a:t>LOCATION 1: SAN FRANCISCO BAY AREA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B890F2-A37C-324C-98C6-CDF7C1E8C181}"/>
              </a:ext>
            </a:extLst>
          </p:cNvPr>
          <p:cNvSpPr txBox="1"/>
          <p:nvPr/>
        </p:nvSpPr>
        <p:spPr>
          <a:xfrm>
            <a:off x="2561261" y="2821316"/>
            <a:ext cx="3456121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Slowest average speed was during the week with the LOWEST volume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2A6B4-E878-F744-9540-661BB3A36A83}"/>
              </a:ext>
            </a:extLst>
          </p:cNvPr>
          <p:cNvSpPr txBox="1"/>
          <p:nvPr/>
        </p:nvSpPr>
        <p:spPr>
          <a:xfrm>
            <a:off x="8152109" y="2062997"/>
            <a:ext cx="3201691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Average speed within 3 mph of pre-COVID average</a:t>
            </a:r>
          </a:p>
        </p:txBody>
      </p:sp>
    </p:spTree>
    <p:extLst>
      <p:ext uri="{BB962C8B-B14F-4D97-AF65-F5344CB8AC3E}">
        <p14:creationId xmlns:p14="http://schemas.microsoft.com/office/powerpoint/2010/main" val="3091434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122B-F3A9-594A-B551-20A7D9A4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334"/>
          </a:xfrm>
        </p:spPr>
        <p:txBody>
          <a:bodyPr/>
          <a:lstStyle/>
          <a:p>
            <a:r>
              <a:rPr lang="en-US" dirty="0"/>
              <a:t>LOCATION 1: SAN FRANCISCO BAY AREA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B37B42-1D80-F042-B857-A858C1AF461D}"/>
              </a:ext>
            </a:extLst>
          </p:cNvPr>
          <p:cNvGrpSpPr/>
          <p:nvPr/>
        </p:nvGrpSpPr>
        <p:grpSpPr>
          <a:xfrm>
            <a:off x="2007807" y="1334939"/>
            <a:ext cx="8176385" cy="4968894"/>
            <a:chOff x="1815753" y="1101511"/>
            <a:chExt cx="8560493" cy="520232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832B0AB-B73B-D24E-989B-DA7823A2F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815753" y="1101511"/>
              <a:ext cx="8560493" cy="52023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25E7A2A-B656-644A-98DD-C1734398C1DB}"/>
                </a:ext>
              </a:extLst>
            </p:cNvPr>
            <p:cNvSpPr/>
            <p:nvPr/>
          </p:nvSpPr>
          <p:spPr>
            <a:xfrm>
              <a:off x="7482434" y="2557221"/>
              <a:ext cx="2836190" cy="340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6789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88D485-71DC-1B44-B57A-76BFC4483D0D}"/>
              </a:ext>
            </a:extLst>
          </p:cNvPr>
          <p:cNvSpPr/>
          <p:nvPr/>
        </p:nvSpPr>
        <p:spPr>
          <a:xfrm>
            <a:off x="292100" y="5867400"/>
            <a:ext cx="10541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EA122B-F3A9-594A-B551-20A7D9A4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334"/>
          </a:xfrm>
        </p:spPr>
        <p:txBody>
          <a:bodyPr/>
          <a:lstStyle/>
          <a:p>
            <a:r>
              <a:rPr lang="en-US" dirty="0"/>
              <a:t>LOCATION 2: NEW JERSEY –– 20 MILES FROM NYC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D5CC89-232E-8D4A-9B10-EA2DBEDCF068}"/>
              </a:ext>
            </a:extLst>
          </p:cNvPr>
          <p:cNvSpPr txBox="1"/>
          <p:nvPr/>
        </p:nvSpPr>
        <p:spPr>
          <a:xfrm>
            <a:off x="5749795" y="2950331"/>
            <a:ext cx="1441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Source: New York Times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0C82C-1578-9E4E-97AE-9F53B7FC9D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3315" y="1261616"/>
            <a:ext cx="6298281" cy="16887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D030A2-0D5D-104D-9819-683EADA576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2702" y="3221642"/>
            <a:ext cx="6368513" cy="319739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162FA1-6A8F-2342-93AF-B440E3766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022" y="3031267"/>
            <a:ext cx="3506276" cy="37644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9B85318-4D17-0C4B-AF26-B55A818D148F}"/>
              </a:ext>
            </a:extLst>
          </p:cNvPr>
          <p:cNvSpPr txBox="1">
            <a:spLocks/>
          </p:cNvSpPr>
          <p:nvPr/>
        </p:nvSpPr>
        <p:spPr>
          <a:xfrm>
            <a:off x="7695307" y="3576269"/>
            <a:ext cx="4258395" cy="2514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br>
              <a:rPr lang="en-US" dirty="0"/>
            </a:br>
            <a:r>
              <a:rPr lang="en-US" dirty="0"/>
              <a:t>Traffic Volumes </a:t>
            </a:r>
            <a:endParaRPr lang="en-US" b="0" dirty="0"/>
          </a:p>
          <a:p>
            <a:pPr>
              <a:spcBef>
                <a:spcPts val="300"/>
              </a:spcBef>
            </a:pPr>
            <a:r>
              <a:rPr lang="en-US" b="0" dirty="0"/>
              <a:t>Week of March 15: Decline in response to stay-at-home order</a:t>
            </a:r>
          </a:p>
          <a:p>
            <a:r>
              <a:rPr lang="en-US" b="0" dirty="0"/>
              <a:t>Week of March 29: 45.8% of pre-pandemic volume (lowest point)</a:t>
            </a:r>
          </a:p>
          <a:p>
            <a:r>
              <a:rPr lang="en-US" b="0" dirty="0"/>
              <a:t>25% increase in volume since March 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320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122B-F3A9-594A-B551-20A7D9A4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108"/>
            <a:ext cx="10515600" cy="627334"/>
          </a:xfrm>
        </p:spPr>
        <p:txBody>
          <a:bodyPr/>
          <a:lstStyle/>
          <a:p>
            <a:r>
              <a:rPr lang="en-US" dirty="0"/>
              <a:t>LOCATION 2: NEW JERSEY –– 20 MILES FROM NYC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B236761-84B4-2247-AAAE-AC11550937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0106181"/>
              </p:ext>
            </p:extLst>
          </p:nvPr>
        </p:nvGraphicFramePr>
        <p:xfrm>
          <a:off x="1972886" y="1205653"/>
          <a:ext cx="8246227" cy="5393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55967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122B-F3A9-594A-B551-20A7D9A4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334"/>
          </a:xfrm>
        </p:spPr>
        <p:txBody>
          <a:bodyPr/>
          <a:lstStyle/>
          <a:p>
            <a:r>
              <a:rPr lang="en-US" dirty="0"/>
              <a:t>LOCATION 2: NEW JERSEY – 20 MILES FROM NYC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BE4936-3C18-9A44-8D97-9B7C4F744AC3}"/>
              </a:ext>
            </a:extLst>
          </p:cNvPr>
          <p:cNvGrpSpPr/>
          <p:nvPr/>
        </p:nvGrpSpPr>
        <p:grpSpPr>
          <a:xfrm>
            <a:off x="1972056" y="1326797"/>
            <a:ext cx="8247888" cy="4965192"/>
            <a:chOff x="1821444" y="1101511"/>
            <a:chExt cx="8549109" cy="520232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832B0AB-B73B-D24E-989B-DA7823A2F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821444" y="1101511"/>
              <a:ext cx="8549109" cy="52023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25E7A2A-B656-644A-98DD-C1734398C1DB}"/>
                </a:ext>
              </a:extLst>
            </p:cNvPr>
            <p:cNvSpPr/>
            <p:nvPr/>
          </p:nvSpPr>
          <p:spPr>
            <a:xfrm>
              <a:off x="7453046" y="2557221"/>
              <a:ext cx="2836190" cy="340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4701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CBCD63-ECD6-A946-9BA7-C2F127657FDD}"/>
              </a:ext>
            </a:extLst>
          </p:cNvPr>
          <p:cNvSpPr/>
          <p:nvPr/>
        </p:nvSpPr>
        <p:spPr>
          <a:xfrm>
            <a:off x="292100" y="5867400"/>
            <a:ext cx="10541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EA122B-F3A9-594A-B551-20A7D9A4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334"/>
          </a:xfrm>
        </p:spPr>
        <p:txBody>
          <a:bodyPr/>
          <a:lstStyle/>
          <a:p>
            <a:r>
              <a:rPr lang="en-US" dirty="0"/>
              <a:t>LOCATION 3: DALLAS TEXAS AREA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0C82C-1578-9E4E-97AE-9F53B7FC9D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3315" y="1268072"/>
            <a:ext cx="6298281" cy="16758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D030A2-0D5D-104D-9819-683EADA576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2702" y="3241334"/>
            <a:ext cx="6368513" cy="31580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162FA1-6A8F-2342-93AF-B440E3766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022" y="3031267"/>
            <a:ext cx="3506276" cy="37644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9B85318-4D17-0C4B-AF26-B55A818D148F}"/>
              </a:ext>
            </a:extLst>
          </p:cNvPr>
          <p:cNvSpPr txBox="1">
            <a:spLocks/>
          </p:cNvSpPr>
          <p:nvPr/>
        </p:nvSpPr>
        <p:spPr>
          <a:xfrm>
            <a:off x="7695307" y="3576269"/>
            <a:ext cx="4275020" cy="2514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/>
          </a:p>
          <a:p>
            <a:r>
              <a:rPr lang="en-US" dirty="0"/>
              <a:t>Traffic Volumes </a:t>
            </a:r>
            <a:br>
              <a:rPr lang="en-US" dirty="0"/>
            </a:br>
            <a:r>
              <a:rPr lang="en-US" b="0" dirty="0"/>
              <a:t>Week of March 8: Start to see decline, 20%+ drop</a:t>
            </a:r>
          </a:p>
          <a:p>
            <a:r>
              <a:rPr lang="en-US" b="0" dirty="0"/>
              <a:t>Week of March 29: 53% of pre-pandemic volume (lowest point)</a:t>
            </a:r>
          </a:p>
          <a:p>
            <a:r>
              <a:rPr lang="en-US" b="0" dirty="0"/>
              <a:t>20% increase in volume since March 29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D5CC89-232E-8D4A-9B10-EA2DBEDCF068}"/>
              </a:ext>
            </a:extLst>
          </p:cNvPr>
          <p:cNvSpPr txBox="1"/>
          <p:nvPr/>
        </p:nvSpPr>
        <p:spPr>
          <a:xfrm>
            <a:off x="5749795" y="2723273"/>
            <a:ext cx="1441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Source: New York Times</a:t>
            </a:r>
          </a:p>
        </p:txBody>
      </p:sp>
    </p:spTree>
    <p:extLst>
      <p:ext uri="{BB962C8B-B14F-4D97-AF65-F5344CB8AC3E}">
        <p14:creationId xmlns:p14="http://schemas.microsoft.com/office/powerpoint/2010/main" val="3091525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9456880-2619-2841-AE9F-8DD5A84959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8101295"/>
              </p:ext>
            </p:extLst>
          </p:nvPr>
        </p:nvGraphicFramePr>
        <p:xfrm>
          <a:off x="1771973" y="1186739"/>
          <a:ext cx="8247888" cy="5394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745D37C2-5126-A045-9519-185714D984A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6273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2CAF44"/>
                </a:solidFill>
                <a:latin typeface="Oswald" panose="02000503000000000000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LOCATION 3: DALLAS TEXAS AREA</a:t>
            </a:r>
          </a:p>
        </p:txBody>
      </p:sp>
    </p:spTree>
    <p:extLst>
      <p:ext uri="{BB962C8B-B14F-4D97-AF65-F5344CB8AC3E}">
        <p14:creationId xmlns:p14="http://schemas.microsoft.com/office/powerpoint/2010/main" val="2829774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7E54B4-AD6D-6144-95ED-B484A05C2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WE’LL COVER TODAY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8BFB9D-8767-F046-8DBA-7A8DF11F6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34600" cy="4351338"/>
          </a:xfrm>
        </p:spPr>
        <p:txBody>
          <a:bodyPr/>
          <a:lstStyle/>
          <a:p>
            <a:r>
              <a:rPr lang="en-US" dirty="0"/>
              <a:t>Reasons behind the dangerous high-speed trend</a:t>
            </a:r>
          </a:p>
          <a:p>
            <a:r>
              <a:rPr lang="en-US" dirty="0"/>
              <a:t>Share </a:t>
            </a:r>
            <a:r>
              <a:rPr lang="en-US" b="1" dirty="0"/>
              <a:t>eye-opening customer data </a:t>
            </a:r>
            <a:r>
              <a:rPr lang="en-US" dirty="0"/>
              <a:t>from ATS TraffiCloud® showing areas with zero increase despite the trend</a:t>
            </a:r>
          </a:p>
          <a:p>
            <a:r>
              <a:rPr lang="en-US" dirty="0"/>
              <a:t>How you can use portable radar signs and radar message displays to </a:t>
            </a:r>
            <a:r>
              <a:rPr lang="en-US" b="1" dirty="0"/>
              <a:t>collect report-ready data remotely</a:t>
            </a:r>
          </a:p>
          <a:p>
            <a:r>
              <a:rPr lang="en-US" dirty="0"/>
              <a:t>Demonstrate easy setup of </a:t>
            </a:r>
            <a:r>
              <a:rPr lang="en-US" b="1" dirty="0"/>
              <a:t>speed-dependent messaging </a:t>
            </a:r>
            <a:r>
              <a:rPr lang="en-US" dirty="0"/>
              <a:t>using TraffiCloud</a:t>
            </a:r>
          </a:p>
          <a:p>
            <a:r>
              <a:rPr lang="en-US" dirty="0"/>
              <a:t>Q &amp; A: Submit questions using the Chat box on your control panel at any time during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527325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122B-F3A9-594A-B551-20A7D9A4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334"/>
          </a:xfrm>
        </p:spPr>
        <p:txBody>
          <a:bodyPr/>
          <a:lstStyle/>
          <a:p>
            <a:r>
              <a:rPr lang="en-US" dirty="0"/>
              <a:t>LOCATION 3: DALLAS TEXAS AREA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958C920-1F01-2B4C-9684-61175E316740}"/>
              </a:ext>
            </a:extLst>
          </p:cNvPr>
          <p:cNvGrpSpPr/>
          <p:nvPr/>
        </p:nvGrpSpPr>
        <p:grpSpPr>
          <a:xfrm>
            <a:off x="1972056" y="1313545"/>
            <a:ext cx="8247888" cy="4965192"/>
            <a:chOff x="1808060" y="1101511"/>
            <a:chExt cx="8575878" cy="520232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832B0AB-B73B-D24E-989B-DA7823A2F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808060" y="1101511"/>
              <a:ext cx="8575878" cy="52023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25E7A2A-B656-644A-98DD-C1734398C1DB}"/>
                </a:ext>
              </a:extLst>
            </p:cNvPr>
            <p:cNvSpPr/>
            <p:nvPr/>
          </p:nvSpPr>
          <p:spPr>
            <a:xfrm>
              <a:off x="7461199" y="2603715"/>
              <a:ext cx="2836190" cy="340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3981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468347-22F0-7E4B-900C-C428A5A39A13}"/>
              </a:ext>
            </a:extLst>
          </p:cNvPr>
          <p:cNvSpPr/>
          <p:nvPr/>
        </p:nvSpPr>
        <p:spPr>
          <a:xfrm>
            <a:off x="292100" y="5867400"/>
            <a:ext cx="10541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EA122B-F3A9-594A-B551-20A7D9A4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334"/>
          </a:xfrm>
        </p:spPr>
        <p:txBody>
          <a:bodyPr/>
          <a:lstStyle/>
          <a:p>
            <a:r>
              <a:rPr lang="en-US" dirty="0"/>
              <a:t>LOCATION 4: NORTHERN VIRGINIA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0C82C-1578-9E4E-97AE-9F53B7FC9D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6431" y="1268072"/>
            <a:ext cx="6292048" cy="16758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D030A2-0D5D-104D-9819-683EADA576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1547" y="3241334"/>
            <a:ext cx="6350823" cy="31580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162FA1-6A8F-2342-93AF-B440E3766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022" y="3031267"/>
            <a:ext cx="3506276" cy="37644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9B85318-4D17-0C4B-AF26-B55A818D148F}"/>
              </a:ext>
            </a:extLst>
          </p:cNvPr>
          <p:cNvSpPr txBox="1">
            <a:spLocks/>
          </p:cNvSpPr>
          <p:nvPr/>
        </p:nvSpPr>
        <p:spPr>
          <a:xfrm>
            <a:off x="7695307" y="3576269"/>
            <a:ext cx="4308271" cy="2514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br>
              <a:rPr lang="en-US" dirty="0"/>
            </a:br>
            <a:r>
              <a:rPr lang="en-US" dirty="0"/>
              <a:t>Traffic Volumes </a:t>
            </a:r>
            <a:br>
              <a:rPr lang="en-US" dirty="0"/>
            </a:br>
            <a:r>
              <a:rPr lang="en-US" b="0" dirty="0"/>
              <a:t>Week of March 15: Start to see decline, 34%+ drop</a:t>
            </a:r>
          </a:p>
          <a:p>
            <a:r>
              <a:rPr lang="en-US" b="0" dirty="0"/>
              <a:t>Week of March 29: 44.6% of pre-pandemic volume (lowest point)</a:t>
            </a:r>
          </a:p>
          <a:p>
            <a:r>
              <a:rPr lang="en-US" b="0" dirty="0"/>
              <a:t>4.2% increase in volume since March 29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D5CC89-232E-8D4A-9B10-EA2DBEDCF068}"/>
              </a:ext>
            </a:extLst>
          </p:cNvPr>
          <p:cNvSpPr txBox="1"/>
          <p:nvPr/>
        </p:nvSpPr>
        <p:spPr>
          <a:xfrm>
            <a:off x="5740950" y="2785046"/>
            <a:ext cx="1441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Source: New York Times</a:t>
            </a:r>
          </a:p>
        </p:txBody>
      </p:sp>
    </p:spTree>
    <p:extLst>
      <p:ext uri="{BB962C8B-B14F-4D97-AF65-F5344CB8AC3E}">
        <p14:creationId xmlns:p14="http://schemas.microsoft.com/office/powerpoint/2010/main" val="1852491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122B-F3A9-594A-B551-20A7D9A4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334"/>
          </a:xfrm>
        </p:spPr>
        <p:txBody>
          <a:bodyPr/>
          <a:lstStyle/>
          <a:p>
            <a:r>
              <a:rPr lang="en-US" dirty="0"/>
              <a:t>LOCATION 4: NORTHERN VIRGINIA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75AE739-BBD8-A145-BCD7-CBFC568164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4300137"/>
              </p:ext>
            </p:extLst>
          </p:nvPr>
        </p:nvGraphicFramePr>
        <p:xfrm>
          <a:off x="1976628" y="1097914"/>
          <a:ext cx="8238744" cy="5394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6392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122B-F3A9-594A-B551-20A7D9A4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334"/>
          </a:xfrm>
        </p:spPr>
        <p:txBody>
          <a:bodyPr/>
          <a:lstStyle/>
          <a:p>
            <a:r>
              <a:rPr lang="en-US" dirty="0"/>
              <a:t>LOCATION 4: NORTHERN VIRGINIA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FD1DB6-4485-684F-8E09-06255021A584}"/>
              </a:ext>
            </a:extLst>
          </p:cNvPr>
          <p:cNvGrpSpPr/>
          <p:nvPr/>
        </p:nvGrpSpPr>
        <p:grpSpPr>
          <a:xfrm>
            <a:off x="1972056" y="1167772"/>
            <a:ext cx="8247888" cy="5003355"/>
            <a:chOff x="1808060" y="1101511"/>
            <a:chExt cx="8247888" cy="50033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832B0AB-B73B-D24E-989B-DA7823A2F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08060" y="1101511"/>
              <a:ext cx="8247888" cy="50033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25E7A2A-B656-644A-98DD-C1734398C1DB}"/>
                </a:ext>
              </a:extLst>
            </p:cNvPr>
            <p:cNvSpPr/>
            <p:nvPr/>
          </p:nvSpPr>
          <p:spPr>
            <a:xfrm>
              <a:off x="7188763" y="2497697"/>
              <a:ext cx="2867185" cy="247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009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B39ACD-A66C-3244-977E-B3D452A4DCB9}"/>
              </a:ext>
            </a:extLst>
          </p:cNvPr>
          <p:cNvSpPr/>
          <p:nvPr/>
        </p:nvSpPr>
        <p:spPr>
          <a:xfrm>
            <a:off x="292100" y="5867400"/>
            <a:ext cx="10541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EA122B-F3A9-594A-B551-20A7D9A4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334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LOCATION 5: CONNECTICUT</a:t>
            </a:r>
            <a:br>
              <a:rPr lang="en-US" dirty="0"/>
            </a:br>
            <a:r>
              <a:rPr lang="en-US" sz="2800" dirty="0">
                <a:solidFill>
                  <a:schemeClr val="tx1"/>
                </a:solidFill>
                <a:latin typeface="Oswald Light" panose="02000303000000000000" pitchFamily="2" charset="77"/>
              </a:rPr>
              <a:t>A Tale of Two Sites</a:t>
            </a:r>
            <a:endParaRPr lang="en-US" dirty="0">
              <a:solidFill>
                <a:schemeClr val="tx1"/>
              </a:solidFill>
              <a:latin typeface="Oswald Light" panose="02000303000000000000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D030A2-0D5D-104D-9819-683EADA576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15692" y="3654769"/>
            <a:ext cx="5257800" cy="269267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980D93-9FC3-3C48-AECD-0BA22B18DE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15867" y="3679493"/>
            <a:ext cx="5257800" cy="264322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5682D6-ACBA-D649-BE07-FD4F0699BB82}"/>
              </a:ext>
            </a:extLst>
          </p:cNvPr>
          <p:cNvSpPr txBox="1"/>
          <p:nvPr/>
        </p:nvSpPr>
        <p:spPr>
          <a:xfrm>
            <a:off x="5727059" y="3314227"/>
            <a:ext cx="1441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Source: New York Times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835BDA-BCAE-624A-86B1-2B7FC40F80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8425" y="1652177"/>
            <a:ext cx="6292048" cy="16620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B27D2D-2FAB-824D-9F49-4EC37FD74163}"/>
              </a:ext>
            </a:extLst>
          </p:cNvPr>
          <p:cNvSpPr txBox="1"/>
          <p:nvPr/>
        </p:nvSpPr>
        <p:spPr>
          <a:xfrm>
            <a:off x="938425" y="3626495"/>
            <a:ext cx="103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swald Light" panose="02000303000000000000" pitchFamily="2" charset="77"/>
              </a:rPr>
              <a:t>Site 1</a:t>
            </a:r>
            <a:endParaRPr lang="en-US" sz="1600" dirty="0">
              <a:latin typeface="Oswald Light" panose="02000303000000000000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7E11D8-6701-1641-8396-4DDD165F91BE}"/>
              </a:ext>
            </a:extLst>
          </p:cNvPr>
          <p:cNvSpPr txBox="1"/>
          <p:nvPr/>
        </p:nvSpPr>
        <p:spPr>
          <a:xfrm>
            <a:off x="6540759" y="3626495"/>
            <a:ext cx="103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swald Light" panose="02000303000000000000" pitchFamily="2" charset="77"/>
              </a:rPr>
              <a:t>Site 2</a:t>
            </a:r>
            <a:endParaRPr lang="en-US" sz="1600" dirty="0">
              <a:latin typeface="Oswald Light" panose="02000303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5516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122B-F3A9-594A-B551-20A7D9A4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334"/>
          </a:xfrm>
        </p:spPr>
        <p:txBody>
          <a:bodyPr/>
          <a:lstStyle/>
          <a:p>
            <a:r>
              <a:rPr lang="en-US" dirty="0"/>
              <a:t>LOCATION 5: CONNECTICUT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FCA6334-E55C-E24B-8B3F-DBC63588CA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1022366"/>
              </p:ext>
            </p:extLst>
          </p:nvPr>
        </p:nvGraphicFramePr>
        <p:xfrm>
          <a:off x="450743" y="1783831"/>
          <a:ext cx="5766481" cy="4100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1229D1A-9CFC-3A43-871E-825EFCF97D51}"/>
              </a:ext>
            </a:extLst>
          </p:cNvPr>
          <p:cNvSpPr txBox="1"/>
          <p:nvPr/>
        </p:nvSpPr>
        <p:spPr>
          <a:xfrm>
            <a:off x="450744" y="1396266"/>
            <a:ext cx="103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swald Light" panose="02000303000000000000" pitchFamily="2" charset="77"/>
              </a:rPr>
              <a:t>Site 1</a:t>
            </a:r>
            <a:endParaRPr lang="en-US" sz="1600" dirty="0">
              <a:latin typeface="Oswald Light" panose="02000303000000000000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8E6E20-8020-5444-A3A1-2F931C328764}"/>
              </a:ext>
            </a:extLst>
          </p:cNvPr>
          <p:cNvSpPr txBox="1"/>
          <p:nvPr/>
        </p:nvSpPr>
        <p:spPr>
          <a:xfrm>
            <a:off x="6369804" y="1396266"/>
            <a:ext cx="103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swald Light" panose="02000303000000000000" pitchFamily="2" charset="77"/>
              </a:rPr>
              <a:t>Site 2</a:t>
            </a:r>
            <a:endParaRPr lang="en-US" sz="1600" dirty="0">
              <a:latin typeface="Oswald Light" panose="02000303000000000000" pitchFamily="2" charset="77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031048A7-5795-BB44-B0BB-1C322E8B62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6243311"/>
              </p:ext>
            </p:extLst>
          </p:nvPr>
        </p:nvGraphicFramePr>
        <p:xfrm>
          <a:off x="6217224" y="1783831"/>
          <a:ext cx="5842254" cy="4100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275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122B-F3A9-594A-B551-20A7D9A4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334"/>
          </a:xfrm>
        </p:spPr>
        <p:txBody>
          <a:bodyPr/>
          <a:lstStyle/>
          <a:p>
            <a:r>
              <a:rPr lang="en-US" dirty="0"/>
              <a:t>LOCATION 5: CONNECTICUT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5E7A2A-B656-644A-98DD-C1734398C1DB}"/>
              </a:ext>
            </a:extLst>
          </p:cNvPr>
          <p:cNvSpPr/>
          <p:nvPr/>
        </p:nvSpPr>
        <p:spPr>
          <a:xfrm>
            <a:off x="7408190" y="2603715"/>
            <a:ext cx="2867185" cy="247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BE69E-3C10-AD46-A90B-A0BE756B0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80204"/>
            <a:ext cx="5244814" cy="31357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95F659-E60F-5045-9E10-C88B0E8852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89856" y="2180204"/>
            <a:ext cx="5244814" cy="31304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1ABB0E-C4D3-EF4A-BAD6-32CE5E340257}"/>
              </a:ext>
            </a:extLst>
          </p:cNvPr>
          <p:cNvSpPr/>
          <p:nvPr/>
        </p:nvSpPr>
        <p:spPr>
          <a:xfrm>
            <a:off x="4287667" y="3066586"/>
            <a:ext cx="1795347" cy="23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EFA07-30EF-264F-95F8-115CC3253820}"/>
              </a:ext>
            </a:extLst>
          </p:cNvPr>
          <p:cNvSpPr/>
          <p:nvPr/>
        </p:nvSpPr>
        <p:spPr>
          <a:xfrm>
            <a:off x="9839323" y="3027557"/>
            <a:ext cx="1795347" cy="23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67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122B-F3A9-594A-B551-20A7D9A4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334"/>
          </a:xfrm>
        </p:spPr>
        <p:txBody>
          <a:bodyPr/>
          <a:lstStyle/>
          <a:p>
            <a:r>
              <a:rPr lang="en-US" dirty="0"/>
              <a:t>LOCATION 5: CONNECTICUT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5E7A2A-B656-644A-98DD-C1734398C1DB}"/>
              </a:ext>
            </a:extLst>
          </p:cNvPr>
          <p:cNvSpPr/>
          <p:nvPr/>
        </p:nvSpPr>
        <p:spPr>
          <a:xfrm>
            <a:off x="7408190" y="2603715"/>
            <a:ext cx="2867185" cy="247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BE69E-3C10-AD46-A90B-A0BE756B0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86" y="2180204"/>
            <a:ext cx="5244814" cy="31357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95F659-E60F-5045-9E10-C88B0E8852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89856" y="2180204"/>
            <a:ext cx="5244814" cy="31304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1ABB0E-C4D3-EF4A-BAD6-32CE5E340257}"/>
              </a:ext>
            </a:extLst>
          </p:cNvPr>
          <p:cNvSpPr/>
          <p:nvPr/>
        </p:nvSpPr>
        <p:spPr>
          <a:xfrm>
            <a:off x="4287667" y="3066586"/>
            <a:ext cx="1795347" cy="23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EFA07-30EF-264F-95F8-115CC3253820}"/>
              </a:ext>
            </a:extLst>
          </p:cNvPr>
          <p:cNvSpPr/>
          <p:nvPr/>
        </p:nvSpPr>
        <p:spPr>
          <a:xfrm>
            <a:off x="9839323" y="3027557"/>
            <a:ext cx="1795347" cy="23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7781D781-702B-2443-831E-EE0FA73CB973}"/>
              </a:ext>
            </a:extLst>
          </p:cNvPr>
          <p:cNvSpPr/>
          <p:nvPr/>
        </p:nvSpPr>
        <p:spPr>
          <a:xfrm>
            <a:off x="6646126" y="3565271"/>
            <a:ext cx="4148254" cy="443165"/>
          </a:xfrm>
          <a:prstGeom prst="donut">
            <a:avLst>
              <a:gd name="adj" fmla="val 526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48325C-969A-1844-A0F3-49FABFE538A8}"/>
              </a:ext>
            </a:extLst>
          </p:cNvPr>
          <p:cNvSpPr txBox="1"/>
          <p:nvPr/>
        </p:nvSpPr>
        <p:spPr>
          <a:xfrm>
            <a:off x="838200" y="1075897"/>
            <a:ext cx="72984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swald Light" panose="02000303000000000000" pitchFamily="2" charset="77"/>
              </a:rPr>
              <a:t>Biggest difference in percentage of violators</a:t>
            </a:r>
          </a:p>
          <a:p>
            <a:endParaRPr lang="en-US" sz="2400" dirty="0">
              <a:latin typeface="Oswald Light" panose="02000303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85473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6C5BC77-ED5B-A74A-9DD6-C52C5501B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44" y="5833532"/>
            <a:ext cx="843844" cy="8438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3C43B6-7CE6-4D4B-8841-B2D1398B0D43}"/>
              </a:ext>
            </a:extLst>
          </p:cNvPr>
          <p:cNvSpPr/>
          <p:nvPr/>
        </p:nvSpPr>
        <p:spPr>
          <a:xfrm>
            <a:off x="5486400" y="6441156"/>
            <a:ext cx="1514006" cy="28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0566626-4183-DE47-96CA-8CB3B1BA4036}"/>
              </a:ext>
            </a:extLst>
          </p:cNvPr>
          <p:cNvSpPr txBox="1">
            <a:spLocks/>
          </p:cNvSpPr>
          <p:nvPr/>
        </p:nvSpPr>
        <p:spPr>
          <a:xfrm>
            <a:off x="840781" y="367712"/>
            <a:ext cx="109536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2CAF44"/>
                </a:solidFill>
                <a:latin typeface="Oswald" panose="02000503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LOCATION 5: CONNECTICUT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180E96-1F94-1E49-B22C-656873830B81}"/>
              </a:ext>
            </a:extLst>
          </p:cNvPr>
          <p:cNvSpPr/>
          <p:nvPr/>
        </p:nvSpPr>
        <p:spPr>
          <a:xfrm>
            <a:off x="359764" y="5816184"/>
            <a:ext cx="854439" cy="892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7E4568-DC33-6B48-9B52-C20995454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34" y="2108813"/>
            <a:ext cx="5772801" cy="395248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DA2678-CE71-1A45-BBC9-8C900CBC5CD1}"/>
              </a:ext>
            </a:extLst>
          </p:cNvPr>
          <p:cNvCxnSpPr>
            <a:cxnSpLocks/>
          </p:cNvCxnSpPr>
          <p:nvPr/>
        </p:nvCxnSpPr>
        <p:spPr>
          <a:xfrm>
            <a:off x="6452462" y="1642160"/>
            <a:ext cx="0" cy="4690508"/>
          </a:xfrm>
          <a:prstGeom prst="line">
            <a:avLst/>
          </a:prstGeom>
          <a:ln>
            <a:solidFill>
              <a:srgbClr val="D6D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E6DD536-3A9F-3947-B9F8-11294A81717F}"/>
              </a:ext>
            </a:extLst>
          </p:cNvPr>
          <p:cNvSpPr txBox="1"/>
          <p:nvPr/>
        </p:nvSpPr>
        <p:spPr>
          <a:xfrm>
            <a:off x="447041" y="1277737"/>
            <a:ext cx="3146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swald Light" panose="02000303000000000000" pitchFamily="2" charset="77"/>
              </a:rPr>
              <a:t>Site 1</a:t>
            </a:r>
          </a:p>
          <a:p>
            <a:endParaRPr lang="en-US" sz="2400" dirty="0">
              <a:latin typeface="Oswald Light" panose="02000303000000000000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6CF4EE-F116-AC4B-A401-C90708C5774F}"/>
              </a:ext>
            </a:extLst>
          </p:cNvPr>
          <p:cNvSpPr txBox="1"/>
          <p:nvPr/>
        </p:nvSpPr>
        <p:spPr>
          <a:xfrm>
            <a:off x="6658858" y="1277737"/>
            <a:ext cx="3146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swald Light" panose="02000303000000000000" pitchFamily="2" charset="77"/>
              </a:rPr>
              <a:t>Site 2</a:t>
            </a:r>
          </a:p>
          <a:p>
            <a:endParaRPr lang="en-US" sz="2400" dirty="0">
              <a:latin typeface="Oswald Light" panose="02000303000000000000" pitchFamily="2" charset="77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CFD081-F8F1-1146-8D66-D853239DE4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93"/>
          <a:stretch/>
        </p:blipFill>
        <p:spPr>
          <a:xfrm>
            <a:off x="6992652" y="1843088"/>
            <a:ext cx="4646843" cy="4909982"/>
          </a:xfrm>
          <a:prstGeom prst="rect">
            <a:avLst/>
          </a:prstGeom>
          <a:ln>
            <a:noFill/>
          </a:ln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B0A711EE-A913-9D47-8995-A00556EF9F22}"/>
              </a:ext>
            </a:extLst>
          </p:cNvPr>
          <p:cNvSpPr/>
          <p:nvPr/>
        </p:nvSpPr>
        <p:spPr>
          <a:xfrm>
            <a:off x="2890911" y="3938954"/>
            <a:ext cx="457200" cy="429065"/>
          </a:xfrm>
          <a:custGeom>
            <a:avLst/>
            <a:gdLst>
              <a:gd name="connsiteX0" fmla="*/ 0 w 492369"/>
              <a:gd name="connsiteY0" fmla="*/ 112542 h 450166"/>
              <a:gd name="connsiteX1" fmla="*/ 112541 w 492369"/>
              <a:gd name="connsiteY1" fmla="*/ 0 h 450166"/>
              <a:gd name="connsiteX2" fmla="*/ 492369 w 492369"/>
              <a:gd name="connsiteY2" fmla="*/ 337625 h 450166"/>
              <a:gd name="connsiteX3" fmla="*/ 379827 w 492369"/>
              <a:gd name="connsiteY3" fmla="*/ 450166 h 450166"/>
              <a:gd name="connsiteX4" fmla="*/ 0 w 492369"/>
              <a:gd name="connsiteY4" fmla="*/ 112542 h 45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369" h="450166">
                <a:moveTo>
                  <a:pt x="0" y="112542"/>
                </a:moveTo>
                <a:lnTo>
                  <a:pt x="112541" y="0"/>
                </a:lnTo>
                <a:lnTo>
                  <a:pt x="492369" y="337625"/>
                </a:lnTo>
                <a:lnTo>
                  <a:pt x="379827" y="450166"/>
                </a:lnTo>
                <a:lnTo>
                  <a:pt x="0" y="112542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37DC82C-F925-3644-8662-BDD6B6F197FC}"/>
              </a:ext>
            </a:extLst>
          </p:cNvPr>
          <p:cNvSpPr/>
          <p:nvPr/>
        </p:nvSpPr>
        <p:spPr>
          <a:xfrm rot="20284260">
            <a:off x="1268667" y="2930084"/>
            <a:ext cx="457200" cy="429065"/>
          </a:xfrm>
          <a:custGeom>
            <a:avLst/>
            <a:gdLst>
              <a:gd name="connsiteX0" fmla="*/ 0 w 492369"/>
              <a:gd name="connsiteY0" fmla="*/ 112542 h 450166"/>
              <a:gd name="connsiteX1" fmla="*/ 112541 w 492369"/>
              <a:gd name="connsiteY1" fmla="*/ 0 h 450166"/>
              <a:gd name="connsiteX2" fmla="*/ 492369 w 492369"/>
              <a:gd name="connsiteY2" fmla="*/ 337625 h 450166"/>
              <a:gd name="connsiteX3" fmla="*/ 379827 w 492369"/>
              <a:gd name="connsiteY3" fmla="*/ 450166 h 450166"/>
              <a:gd name="connsiteX4" fmla="*/ 0 w 492369"/>
              <a:gd name="connsiteY4" fmla="*/ 112542 h 45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369" h="450166">
                <a:moveTo>
                  <a:pt x="0" y="112542"/>
                </a:moveTo>
                <a:lnTo>
                  <a:pt x="112541" y="0"/>
                </a:lnTo>
                <a:lnTo>
                  <a:pt x="492369" y="337625"/>
                </a:lnTo>
                <a:lnTo>
                  <a:pt x="379827" y="450166"/>
                </a:lnTo>
                <a:lnTo>
                  <a:pt x="0" y="112542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9EE491A-52A0-9A4F-91B9-BEC7A05C97AF}"/>
              </a:ext>
            </a:extLst>
          </p:cNvPr>
          <p:cNvSpPr/>
          <p:nvPr/>
        </p:nvSpPr>
        <p:spPr>
          <a:xfrm>
            <a:off x="4382086" y="5190978"/>
            <a:ext cx="759656" cy="731520"/>
          </a:xfrm>
          <a:custGeom>
            <a:avLst/>
            <a:gdLst>
              <a:gd name="connsiteX0" fmla="*/ 759656 w 759656"/>
              <a:gd name="connsiteY0" fmla="*/ 731520 h 731520"/>
              <a:gd name="connsiteX1" fmla="*/ 0 w 759656"/>
              <a:gd name="connsiteY1" fmla="*/ 724487 h 731520"/>
              <a:gd name="connsiteX2" fmla="*/ 253219 w 759656"/>
              <a:gd name="connsiteY2" fmla="*/ 0 h 731520"/>
              <a:gd name="connsiteX3" fmla="*/ 696351 w 759656"/>
              <a:gd name="connsiteY3" fmla="*/ 0 h 731520"/>
              <a:gd name="connsiteX4" fmla="*/ 759656 w 759656"/>
              <a:gd name="connsiteY4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9656" h="731520">
                <a:moveTo>
                  <a:pt x="759656" y="731520"/>
                </a:moveTo>
                <a:lnTo>
                  <a:pt x="0" y="724487"/>
                </a:lnTo>
                <a:lnTo>
                  <a:pt x="253219" y="0"/>
                </a:lnTo>
                <a:lnTo>
                  <a:pt x="696351" y="0"/>
                </a:lnTo>
                <a:lnTo>
                  <a:pt x="759656" y="73152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D6EB70A-FCEF-CB4B-95D2-8455948A5404}"/>
              </a:ext>
            </a:extLst>
          </p:cNvPr>
          <p:cNvSpPr/>
          <p:nvPr/>
        </p:nvSpPr>
        <p:spPr>
          <a:xfrm>
            <a:off x="8757138" y="3602076"/>
            <a:ext cx="830726" cy="892552"/>
          </a:xfrm>
          <a:custGeom>
            <a:avLst/>
            <a:gdLst>
              <a:gd name="connsiteX0" fmla="*/ 759656 w 759656"/>
              <a:gd name="connsiteY0" fmla="*/ 731520 h 731520"/>
              <a:gd name="connsiteX1" fmla="*/ 0 w 759656"/>
              <a:gd name="connsiteY1" fmla="*/ 724487 h 731520"/>
              <a:gd name="connsiteX2" fmla="*/ 253219 w 759656"/>
              <a:gd name="connsiteY2" fmla="*/ 0 h 731520"/>
              <a:gd name="connsiteX3" fmla="*/ 696351 w 759656"/>
              <a:gd name="connsiteY3" fmla="*/ 0 h 731520"/>
              <a:gd name="connsiteX4" fmla="*/ 759656 w 759656"/>
              <a:gd name="connsiteY4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9656" h="731520">
                <a:moveTo>
                  <a:pt x="759656" y="731520"/>
                </a:moveTo>
                <a:lnTo>
                  <a:pt x="0" y="724487"/>
                </a:lnTo>
                <a:lnTo>
                  <a:pt x="253219" y="0"/>
                </a:lnTo>
                <a:lnTo>
                  <a:pt x="696351" y="0"/>
                </a:lnTo>
                <a:lnTo>
                  <a:pt x="759656" y="73152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D8F9339-9CB3-5A46-8329-35989A3D8EDE}"/>
              </a:ext>
            </a:extLst>
          </p:cNvPr>
          <p:cNvSpPr/>
          <p:nvPr/>
        </p:nvSpPr>
        <p:spPr>
          <a:xfrm>
            <a:off x="7673927" y="4248443"/>
            <a:ext cx="189914" cy="478302"/>
          </a:xfrm>
          <a:custGeom>
            <a:avLst/>
            <a:gdLst>
              <a:gd name="connsiteX0" fmla="*/ 168812 w 189914"/>
              <a:gd name="connsiteY0" fmla="*/ 0 h 478302"/>
              <a:gd name="connsiteX1" fmla="*/ 0 w 189914"/>
              <a:gd name="connsiteY1" fmla="*/ 14068 h 478302"/>
              <a:gd name="connsiteX2" fmla="*/ 21101 w 189914"/>
              <a:gd name="connsiteY2" fmla="*/ 478302 h 478302"/>
              <a:gd name="connsiteX3" fmla="*/ 189914 w 189914"/>
              <a:gd name="connsiteY3" fmla="*/ 464234 h 478302"/>
              <a:gd name="connsiteX4" fmla="*/ 168812 w 189914"/>
              <a:gd name="connsiteY4" fmla="*/ 0 h 47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914" h="478302">
                <a:moveTo>
                  <a:pt x="168812" y="0"/>
                </a:moveTo>
                <a:lnTo>
                  <a:pt x="0" y="14068"/>
                </a:lnTo>
                <a:lnTo>
                  <a:pt x="21101" y="478302"/>
                </a:lnTo>
                <a:lnTo>
                  <a:pt x="189914" y="464234"/>
                </a:lnTo>
                <a:lnTo>
                  <a:pt x="168812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33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6C5BC77-ED5B-A74A-9DD6-C52C5501B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44" y="5833532"/>
            <a:ext cx="843844" cy="8438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3C43B6-7CE6-4D4B-8841-B2D1398B0D43}"/>
              </a:ext>
            </a:extLst>
          </p:cNvPr>
          <p:cNvSpPr/>
          <p:nvPr/>
        </p:nvSpPr>
        <p:spPr>
          <a:xfrm>
            <a:off x="5486400" y="6441156"/>
            <a:ext cx="1514006" cy="28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0566626-4183-DE47-96CA-8CB3B1BA4036}"/>
              </a:ext>
            </a:extLst>
          </p:cNvPr>
          <p:cNvSpPr txBox="1">
            <a:spLocks/>
          </p:cNvSpPr>
          <p:nvPr/>
        </p:nvSpPr>
        <p:spPr>
          <a:xfrm>
            <a:off x="840781" y="367712"/>
            <a:ext cx="109536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2CAF44"/>
                </a:solidFill>
                <a:latin typeface="Oswald" panose="02000503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LOCATION 5: CONNECTICUT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180E96-1F94-1E49-B22C-656873830B81}"/>
              </a:ext>
            </a:extLst>
          </p:cNvPr>
          <p:cNvSpPr/>
          <p:nvPr/>
        </p:nvSpPr>
        <p:spPr>
          <a:xfrm>
            <a:off x="359764" y="5816184"/>
            <a:ext cx="854439" cy="892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DA2678-CE71-1A45-BBC9-8C900CBC5CD1}"/>
              </a:ext>
            </a:extLst>
          </p:cNvPr>
          <p:cNvCxnSpPr>
            <a:cxnSpLocks/>
          </p:cNvCxnSpPr>
          <p:nvPr/>
        </p:nvCxnSpPr>
        <p:spPr>
          <a:xfrm>
            <a:off x="6096000" y="1277737"/>
            <a:ext cx="0" cy="4914685"/>
          </a:xfrm>
          <a:prstGeom prst="line">
            <a:avLst/>
          </a:prstGeom>
          <a:ln>
            <a:solidFill>
              <a:srgbClr val="D6D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E6DD536-3A9F-3947-B9F8-11294A81717F}"/>
              </a:ext>
            </a:extLst>
          </p:cNvPr>
          <p:cNvSpPr txBox="1"/>
          <p:nvPr/>
        </p:nvSpPr>
        <p:spPr>
          <a:xfrm>
            <a:off x="447041" y="1317493"/>
            <a:ext cx="314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swald Light" panose="02000303000000000000" pitchFamily="2" charset="77"/>
              </a:rPr>
              <a:t>Site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6CF4EE-F116-AC4B-A401-C90708C5774F}"/>
              </a:ext>
            </a:extLst>
          </p:cNvPr>
          <p:cNvSpPr txBox="1"/>
          <p:nvPr/>
        </p:nvSpPr>
        <p:spPr>
          <a:xfrm>
            <a:off x="6685363" y="1317493"/>
            <a:ext cx="314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swald Light" panose="02000303000000000000" pitchFamily="2" charset="77"/>
              </a:rPr>
              <a:t>Site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8F23D4-4D92-5648-8562-54486960DD65}"/>
              </a:ext>
            </a:extLst>
          </p:cNvPr>
          <p:cNvSpPr txBox="1"/>
          <p:nvPr/>
        </p:nvSpPr>
        <p:spPr>
          <a:xfrm>
            <a:off x="1809340" y="3996864"/>
            <a:ext cx="3397842" cy="136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SHIELD 15 IN USE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Displays speeds up to </a:t>
            </a:r>
            <a:r>
              <a:rPr lang="en-US" b="1" dirty="0"/>
              <a:t>45 mph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Strobes at 30 mph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7D40B402-BA61-C34F-9927-F86E8F3160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41" b="14811"/>
          <a:stretch/>
        </p:blipFill>
        <p:spPr>
          <a:xfrm>
            <a:off x="2071170" y="2050485"/>
            <a:ext cx="2301981" cy="19205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D3EA13-20BD-634E-B35E-10E5FDECF342}"/>
              </a:ext>
            </a:extLst>
          </p:cNvPr>
          <p:cNvSpPr txBox="1"/>
          <p:nvPr/>
        </p:nvSpPr>
        <p:spPr>
          <a:xfrm>
            <a:off x="7434920" y="3996864"/>
            <a:ext cx="3371237" cy="1780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SPEEDALERT 18 IN USE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Displays speeds up to </a:t>
            </a:r>
            <a:r>
              <a:rPr lang="en-US" b="1" dirty="0"/>
              <a:t>85 mph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Strobes at 20 mph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Dependent messaging</a:t>
            </a:r>
          </a:p>
        </p:txBody>
      </p:sp>
      <p:pic>
        <p:nvPicPr>
          <p:cNvPr id="19" name="Picture 18" descr="A black sign with white text&#10;&#10;Description automatically generated">
            <a:extLst>
              <a:ext uri="{FF2B5EF4-FFF2-40B4-BE49-F238E27FC236}">
                <a16:creationId xmlns:a16="http://schemas.microsoft.com/office/drawing/2014/main" id="{D544AD6E-62B5-0A48-9D65-393AD9E1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920" y="1918128"/>
            <a:ext cx="3149600" cy="20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23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43"/>
          <p:cNvSpPr txBox="1">
            <a:spLocks noGrp="1"/>
          </p:cNvSpPr>
          <p:nvPr>
            <p:ph type="body" idx="1"/>
          </p:nvPr>
        </p:nvSpPr>
        <p:spPr>
          <a:xfrm>
            <a:off x="553155" y="260496"/>
            <a:ext cx="12192000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</a:pPr>
            <a:r>
              <a:rPr lang="en-US" sz="3300" dirty="0">
                <a:solidFill>
                  <a:srgbClr val="23A63B"/>
                </a:solidFill>
              </a:rPr>
              <a:t>WE MAKE COMMUNITIES SAFER </a:t>
            </a:r>
            <a:br>
              <a:rPr lang="en-US" sz="3300" dirty="0">
                <a:solidFill>
                  <a:srgbClr val="23A63B"/>
                </a:solidFill>
              </a:rPr>
            </a:br>
            <a:r>
              <a:rPr lang="en-US" sz="3300" dirty="0">
                <a:solidFill>
                  <a:srgbClr val="23A63B"/>
                </a:solidFill>
              </a:rPr>
              <a:t>PLACES TO LIVE AND WORK </a:t>
            </a:r>
          </a:p>
          <a:p>
            <a:pPr marL="0" lvl="0" indent="0" algn="l">
              <a:spcBef>
                <a:spcPts val="0"/>
              </a:spcBef>
              <a:buClr>
                <a:schemeClr val="accent2"/>
              </a:buClr>
            </a:pPr>
            <a:endParaRPr lang="en-US" sz="3300" dirty="0">
              <a:solidFill>
                <a:srgbClr val="23A63B"/>
              </a:solidFill>
            </a:endParaRPr>
          </a:p>
        </p:txBody>
      </p:sp>
      <p:sp>
        <p:nvSpPr>
          <p:cNvPr id="1676" name="Google Shape;1676;p43"/>
          <p:cNvSpPr txBox="1">
            <a:spLocks noGrp="1"/>
          </p:cNvSpPr>
          <p:nvPr>
            <p:ph type="body" idx="4294967295"/>
          </p:nvPr>
        </p:nvSpPr>
        <p:spPr>
          <a:xfrm>
            <a:off x="553155" y="1679191"/>
            <a:ext cx="5542845" cy="447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2360"/>
              </a:lnSpc>
              <a:spcBef>
                <a:spcPts val="0"/>
              </a:spcBef>
              <a:buClr>
                <a:srgbClr val="262626"/>
              </a:buClr>
              <a:buSzPts val="2000"/>
              <a:buFont typeface="Arial"/>
              <a:buChar char="•"/>
            </a:pPr>
            <a:r>
              <a:rPr lang="en-US" sz="2100" dirty="0">
                <a:solidFill>
                  <a:srgbClr val="262626"/>
                </a:solidFill>
                <a:sym typeface="Lato"/>
              </a:rPr>
              <a:t>Headquartered in Herndon, VA with signs manufactured in State College, PA</a:t>
            </a:r>
          </a:p>
          <a:p>
            <a:pPr>
              <a:lnSpc>
                <a:spcPts val="2360"/>
              </a:lnSpc>
              <a:spcBef>
                <a:spcPts val="0"/>
              </a:spcBef>
              <a:buClr>
                <a:srgbClr val="262626"/>
              </a:buClr>
              <a:buSzPts val="2000"/>
              <a:buFont typeface="Arial"/>
              <a:buChar char="•"/>
            </a:pPr>
            <a:r>
              <a:rPr lang="en-US" sz="2100" b="1" dirty="0">
                <a:solidFill>
                  <a:srgbClr val="262626"/>
                </a:solidFill>
                <a:sym typeface="Lato"/>
              </a:rPr>
              <a:t>Maximize</a:t>
            </a:r>
            <a:r>
              <a:rPr lang="en-US" sz="2100" dirty="0">
                <a:solidFill>
                  <a:srgbClr val="262626"/>
                </a:solidFill>
                <a:sym typeface="Lato"/>
              </a:rPr>
              <a:t> resources and budget and </a:t>
            </a:r>
            <a:r>
              <a:rPr lang="en-US" sz="2100" b="1" dirty="0">
                <a:solidFill>
                  <a:srgbClr val="262626"/>
                </a:solidFill>
                <a:sym typeface="Lato"/>
              </a:rPr>
              <a:t>save lives</a:t>
            </a:r>
          </a:p>
          <a:p>
            <a:pPr marL="228600" marR="0" lvl="0" indent="-228600" rtl="0"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lang="en-US" sz="2100" b="1" dirty="0">
                <a:solidFill>
                  <a:srgbClr val="262626"/>
                </a:solidFill>
                <a:latin typeface="+mn-lt"/>
                <a:sym typeface="Lato"/>
              </a:rPr>
              <a:t>Provide simple solutions </a:t>
            </a:r>
            <a:r>
              <a:rPr lang="en-US" sz="2100" dirty="0">
                <a:solidFill>
                  <a:srgbClr val="262626"/>
                </a:solidFill>
                <a:latin typeface="+mn-lt"/>
                <a:sym typeface="Lato"/>
              </a:rPr>
              <a:t>for speed enforcement, information sharing and intelligent transportation</a:t>
            </a:r>
          </a:p>
          <a:p>
            <a:pPr lvl="0">
              <a:lnSpc>
                <a:spcPts val="2360"/>
              </a:lnSpc>
              <a:spcBef>
                <a:spcPts val="0"/>
              </a:spcBef>
              <a:buClr>
                <a:srgbClr val="262626"/>
              </a:buClr>
              <a:buSzPts val="2000"/>
              <a:buFont typeface="Arial"/>
              <a:buChar char="•"/>
            </a:pPr>
            <a:r>
              <a:rPr lang="en-US" sz="2100" b="1" dirty="0">
                <a:solidFill>
                  <a:srgbClr val="262626"/>
                </a:solidFill>
                <a:latin typeface="+mn-lt"/>
                <a:sym typeface="Lato"/>
              </a:rPr>
              <a:t>Patented </a:t>
            </a:r>
            <a:r>
              <a:rPr lang="en-US" sz="2100" dirty="0">
                <a:solidFill>
                  <a:srgbClr val="262626"/>
                </a:solidFill>
                <a:latin typeface="+mn-lt"/>
                <a:sym typeface="Lato"/>
              </a:rPr>
              <a:t>TraffiCloud software: </a:t>
            </a:r>
            <a:r>
              <a:rPr lang="en-US" sz="2100" b="1" dirty="0">
                <a:solidFill>
                  <a:srgbClr val="262626"/>
                </a:solidFill>
                <a:latin typeface="+mn-lt"/>
                <a:sym typeface="Lato"/>
              </a:rPr>
              <a:t>real-time data </a:t>
            </a:r>
            <a:r>
              <a:rPr lang="en-US" sz="2100" dirty="0">
                <a:solidFill>
                  <a:srgbClr val="262626"/>
                </a:solidFill>
                <a:latin typeface="+mn-lt"/>
                <a:sym typeface="Lato"/>
              </a:rPr>
              <a:t>and analytics</a:t>
            </a:r>
          </a:p>
          <a:p>
            <a:pPr lvl="0">
              <a:lnSpc>
                <a:spcPts val="2360"/>
              </a:lnSpc>
              <a:spcBef>
                <a:spcPts val="0"/>
              </a:spcBef>
              <a:buClr>
                <a:srgbClr val="262626"/>
              </a:buClr>
              <a:buSzPts val="2000"/>
              <a:buFont typeface="Arial"/>
              <a:buChar char="•"/>
            </a:pPr>
            <a:r>
              <a:rPr lang="en-US" sz="2100" b="1" dirty="0">
                <a:solidFill>
                  <a:srgbClr val="262626"/>
                </a:solidFill>
                <a:latin typeface="+mn-lt"/>
                <a:sym typeface="Lato"/>
              </a:rPr>
              <a:t>Remote management </a:t>
            </a:r>
            <a:r>
              <a:rPr lang="en-US" sz="2100" dirty="0">
                <a:solidFill>
                  <a:srgbClr val="262626"/>
                </a:solidFill>
                <a:latin typeface="+mn-lt"/>
                <a:sym typeface="Lato"/>
              </a:rPr>
              <a:t>from any Internet-connected device</a:t>
            </a:r>
          </a:p>
          <a:p>
            <a:pPr marL="0" lvl="0" indent="0" algn="ctr">
              <a:lnSpc>
                <a:spcPts val="1960"/>
              </a:lnSpc>
              <a:spcBef>
                <a:spcPts val="0"/>
              </a:spcBef>
              <a:buClr>
                <a:srgbClr val="262626"/>
              </a:buClr>
              <a:buSzPts val="2000"/>
              <a:buNone/>
            </a:pPr>
            <a:br>
              <a:rPr lang="en-US" sz="2100" dirty="0">
                <a:solidFill>
                  <a:srgbClr val="262626"/>
                </a:solidFill>
                <a:latin typeface="+mn-lt"/>
                <a:sym typeface="Lato"/>
              </a:rPr>
            </a:br>
            <a:r>
              <a:rPr lang="en-US" sz="2100" dirty="0">
                <a:solidFill>
                  <a:srgbClr val="262626"/>
                </a:solidFill>
                <a:latin typeface="+mn-lt"/>
                <a:sym typeface="Lato"/>
              </a:rPr>
              <a:t>     </a:t>
            </a:r>
            <a:r>
              <a:rPr lang="en-US" sz="2100" dirty="0">
                <a:solidFill>
                  <a:srgbClr val="2CAF44"/>
                </a:solidFill>
                <a:latin typeface="+mn-lt"/>
                <a:sym typeface="Lato"/>
              </a:rPr>
              <a:t>All ATS products are made in the USA</a:t>
            </a:r>
          </a:p>
          <a:p>
            <a:pPr marL="0" lvl="0" indent="0" algn="ctr">
              <a:lnSpc>
                <a:spcPts val="1960"/>
              </a:lnSpc>
              <a:spcBef>
                <a:spcPts val="300"/>
              </a:spcBef>
              <a:buClr>
                <a:srgbClr val="262626"/>
              </a:buClr>
              <a:buSzPts val="2000"/>
              <a:buNone/>
            </a:pPr>
            <a:r>
              <a:rPr lang="en-US" sz="2100" dirty="0">
                <a:solidFill>
                  <a:srgbClr val="2CAF44"/>
                </a:solidFill>
                <a:sym typeface="Lato"/>
              </a:rPr>
              <a:t>     with US-based service and support</a:t>
            </a:r>
            <a:endParaRPr lang="en-US" sz="2100" dirty="0">
              <a:solidFill>
                <a:srgbClr val="2CAF44"/>
              </a:solidFill>
              <a:latin typeface="+mn-lt"/>
              <a:sym typeface="Lato"/>
            </a:endParaRPr>
          </a:p>
          <a:p>
            <a:pPr marL="228600" marR="0" lvl="0" indent="-228600" rtl="0"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endParaRPr lang="en-US" sz="2000" b="0" i="0" u="none" strike="noStrike" cap="none" dirty="0">
              <a:solidFill>
                <a:srgbClr val="262626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  <a:sym typeface="Lato"/>
            </a:endParaRPr>
          </a:p>
        </p:txBody>
      </p:sp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4DC30EDB-DEFB-0149-A07A-EFF0BD3D1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6" r="20276"/>
          <a:stretch>
            <a:fillRect/>
          </a:stretch>
        </p:blipFill>
        <p:spPr>
          <a:xfrm>
            <a:off x="6695627" y="345126"/>
            <a:ext cx="5178944" cy="5809227"/>
          </a:xfrm>
          <a:prstGeom prst="rect">
            <a:avLst/>
          </a:prstGeom>
        </p:spPr>
      </p:pic>
      <p:sp>
        <p:nvSpPr>
          <p:cNvPr id="1678" name="Google Shape;1678;p43"/>
          <p:cNvSpPr/>
          <p:nvPr/>
        </p:nvSpPr>
        <p:spPr>
          <a:xfrm>
            <a:off x="6309554" y="703648"/>
            <a:ext cx="5178944" cy="5153440"/>
          </a:xfrm>
          <a:prstGeom prst="rect">
            <a:avLst/>
          </a:prstGeom>
          <a:noFill/>
          <a:ln w="15875" cap="flat" cmpd="sng">
            <a:solidFill>
              <a:srgbClr val="46A686">
                <a:alpha val="80000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873300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03E18-B855-684A-92CC-6FD4C5F80B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42708B-A900-FC41-A3FC-270486391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103;p20" descr="ATS_BkGrd.png">
            <a:extLst>
              <a:ext uri="{FF2B5EF4-FFF2-40B4-BE49-F238E27FC236}">
                <a16:creationId xmlns:a16="http://schemas.microsoft.com/office/drawing/2014/main" id="{1D92F5C5-6077-C246-903B-83ECA40025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9220"/>
            <a:ext cx="12191999" cy="68671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6;p20">
            <a:extLst>
              <a:ext uri="{FF2B5EF4-FFF2-40B4-BE49-F238E27FC236}">
                <a16:creationId xmlns:a16="http://schemas.microsoft.com/office/drawing/2014/main" id="{3DE19391-3B47-434C-B09F-D2C0A7153B7E}"/>
              </a:ext>
            </a:extLst>
          </p:cNvPr>
          <p:cNvSpPr txBox="1"/>
          <p:nvPr/>
        </p:nvSpPr>
        <p:spPr>
          <a:xfrm>
            <a:off x="4347156" y="2574455"/>
            <a:ext cx="67724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609585" algn="r"/>
            <a:r>
              <a:rPr lang="en-US" sz="4400" dirty="0">
                <a:solidFill>
                  <a:schemeClr val="lt1"/>
                </a:solidFill>
                <a:latin typeface="Oswald" panose="02000503000000000000" pitchFamily="2" charset="0"/>
                <a:ea typeface="Open Sans"/>
                <a:cs typeface="Open Sans"/>
                <a:sym typeface="Open Sans"/>
              </a:rPr>
              <a:t>REMOTE PROGRAMMING </a:t>
            </a:r>
            <a:br>
              <a:rPr lang="en-US" sz="4400" dirty="0">
                <a:solidFill>
                  <a:schemeClr val="lt1"/>
                </a:solidFill>
                <a:latin typeface="Oswald" panose="02000503000000000000" pitchFamily="2" charset="0"/>
                <a:ea typeface="Open Sans"/>
                <a:cs typeface="Open Sans"/>
                <a:sym typeface="Open Sans"/>
              </a:rPr>
            </a:br>
            <a:r>
              <a:rPr lang="en-US" sz="4400" dirty="0">
                <a:solidFill>
                  <a:schemeClr val="lt1"/>
                </a:solidFill>
                <a:latin typeface="Oswald" panose="02000503000000000000" pitchFamily="2" charset="0"/>
                <a:ea typeface="Open Sans"/>
                <a:cs typeface="Open Sans"/>
                <a:sym typeface="Open Sans"/>
              </a:rPr>
              <a:t>WITH TRAFFICLOUD</a:t>
            </a:r>
          </a:p>
          <a:p>
            <a:pPr indent="609585" algn="r"/>
            <a:br>
              <a:rPr lang="en-US" sz="1050" dirty="0">
                <a:solidFill>
                  <a:schemeClr val="lt1"/>
                </a:solidFill>
                <a:latin typeface="Oswald" panose="02000503000000000000" pitchFamily="2" charset="0"/>
                <a:ea typeface="Open Sans"/>
                <a:cs typeface="Open Sans"/>
                <a:sym typeface="Open Sans"/>
              </a:rPr>
            </a:br>
            <a:endParaRPr sz="3200" dirty="0">
              <a:latin typeface="Oswald" panose="02000503000000000000" pitchFamily="2" charset="0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6969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2C7A56-C8C8-6847-9338-A1AF25611FA3}"/>
              </a:ext>
            </a:extLst>
          </p:cNvPr>
          <p:cNvSpPr/>
          <p:nvPr/>
        </p:nvSpPr>
        <p:spPr>
          <a:xfrm>
            <a:off x="3587752" y="3321050"/>
            <a:ext cx="1408176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548542C-6965-FD44-8372-B61748E86A91}"/>
              </a:ext>
            </a:extLst>
          </p:cNvPr>
          <p:cNvSpPr txBox="1">
            <a:spLocks/>
          </p:cNvSpPr>
          <p:nvPr/>
        </p:nvSpPr>
        <p:spPr>
          <a:xfrm>
            <a:off x="458576" y="425605"/>
            <a:ext cx="9144000" cy="1056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3EB64D"/>
                </a:solidFill>
                <a:latin typeface="Oswald" panose="02000503000000000000" pitchFamily="2" charset="0"/>
                <a:sym typeface="Montserrat"/>
              </a:rPr>
              <a:t>SPEED-DEPENDENT MESSAGING</a:t>
            </a:r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80BC377-81AA-4943-8E71-7C05F3E19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40" y="1507921"/>
            <a:ext cx="8046720" cy="4439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3357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104429-9FA5-DE45-9C62-1EB64D4DBE65}"/>
              </a:ext>
            </a:extLst>
          </p:cNvPr>
          <p:cNvSpPr txBox="1">
            <a:spLocks/>
          </p:cNvSpPr>
          <p:nvPr/>
        </p:nvSpPr>
        <p:spPr>
          <a:xfrm>
            <a:off x="458576" y="425605"/>
            <a:ext cx="9144000" cy="1056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3EB64D"/>
                </a:solidFill>
                <a:latin typeface="Oswald" panose="02000503000000000000" pitchFamily="2" charset="0"/>
                <a:sym typeface="Montserrat"/>
              </a:rPr>
              <a:t>SPEED-DEPENDENT MESSAGING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5D04A6-00EE-194B-9088-6438F247C524}"/>
              </a:ext>
            </a:extLst>
          </p:cNvPr>
          <p:cNvSpPr/>
          <p:nvPr/>
        </p:nvSpPr>
        <p:spPr>
          <a:xfrm>
            <a:off x="7413172" y="3429000"/>
            <a:ext cx="1847088" cy="702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C549EAE-1247-514E-8F79-16C278B3B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495" y="1569282"/>
            <a:ext cx="8046720" cy="4439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2540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0879E-5B69-774B-A174-26C3ADA41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624137"/>
            <a:ext cx="3932237" cy="1600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REQUEST A TRAFFICLOUD DEMO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42ACD80-69E7-B847-ABA8-43B713E7E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88" y="1981486"/>
            <a:ext cx="6172200" cy="2885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A634D4-68F7-D947-9405-87444288B3AC}"/>
              </a:ext>
            </a:extLst>
          </p:cNvPr>
          <p:cNvSpPr txBox="1"/>
          <p:nvPr/>
        </p:nvSpPr>
        <p:spPr>
          <a:xfrm>
            <a:off x="836612" y="4039671"/>
            <a:ext cx="39322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AllTrafficSolutions.com/contact</a:t>
            </a:r>
          </a:p>
        </p:txBody>
      </p:sp>
    </p:spTree>
    <p:extLst>
      <p:ext uri="{BB962C8B-B14F-4D97-AF65-F5344CB8AC3E}">
        <p14:creationId xmlns:p14="http://schemas.microsoft.com/office/powerpoint/2010/main" val="1787549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03E18-B855-684A-92CC-6FD4C5F80B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42708B-A900-FC41-A3FC-270486391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103;p20" descr="ATS_BkGrd.png">
            <a:extLst>
              <a:ext uri="{FF2B5EF4-FFF2-40B4-BE49-F238E27FC236}">
                <a16:creationId xmlns:a16="http://schemas.microsoft.com/office/drawing/2014/main" id="{1D92F5C5-6077-C246-903B-83ECA400252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9144"/>
            <a:ext cx="12191999" cy="68671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6;p20">
            <a:extLst>
              <a:ext uri="{FF2B5EF4-FFF2-40B4-BE49-F238E27FC236}">
                <a16:creationId xmlns:a16="http://schemas.microsoft.com/office/drawing/2014/main" id="{3DE19391-3B47-434C-B09F-D2C0A7153B7E}"/>
              </a:ext>
            </a:extLst>
          </p:cNvPr>
          <p:cNvSpPr txBox="1"/>
          <p:nvPr/>
        </p:nvSpPr>
        <p:spPr>
          <a:xfrm>
            <a:off x="4347156" y="2574455"/>
            <a:ext cx="67724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609585" algn="r"/>
            <a:r>
              <a:rPr lang="en-US" sz="4400" dirty="0">
                <a:solidFill>
                  <a:schemeClr val="lt1"/>
                </a:solidFill>
                <a:latin typeface="Oswald" panose="02000503000000000000" pitchFamily="2" charset="0"/>
                <a:ea typeface="Open Sans"/>
                <a:cs typeface="Open Sans"/>
                <a:sym typeface="Open Sans"/>
              </a:rPr>
              <a:t>ATS PORTABLE RADAR SPEED SIGNS</a:t>
            </a:r>
          </a:p>
          <a:p>
            <a:pPr indent="609585" algn="r"/>
            <a:br>
              <a:rPr lang="en-US" sz="1050" dirty="0">
                <a:solidFill>
                  <a:schemeClr val="lt1"/>
                </a:solidFill>
                <a:latin typeface="Oswald" panose="02000503000000000000" pitchFamily="2" charset="0"/>
                <a:ea typeface="Open Sans"/>
                <a:cs typeface="Open Sans"/>
                <a:sym typeface="Open Sans"/>
              </a:rPr>
            </a:br>
            <a:endParaRPr sz="3200" dirty="0">
              <a:latin typeface="Oswald" panose="02000503000000000000" pitchFamily="2" charset="0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89407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7EEE796-2586-FB47-AC5A-22364AB7EE08}"/>
              </a:ext>
            </a:extLst>
          </p:cNvPr>
          <p:cNvSpPr/>
          <p:nvPr/>
        </p:nvSpPr>
        <p:spPr>
          <a:xfrm>
            <a:off x="5486400" y="6441156"/>
            <a:ext cx="1514006" cy="28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79FF0A-A1A9-7345-9943-17366B68F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287" y="336683"/>
            <a:ext cx="9144000" cy="105669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br>
              <a:rPr lang="en-US" sz="3200" dirty="0">
                <a:solidFill>
                  <a:srgbClr val="3EB64D"/>
                </a:solidFill>
                <a:latin typeface="Oswald" panose="02000503000000000000" pitchFamily="2" charset="0"/>
              </a:rPr>
            </a:br>
            <a:r>
              <a:rPr lang="en-US" sz="3600" dirty="0">
                <a:solidFill>
                  <a:srgbClr val="3EB64D"/>
                </a:solidFill>
                <a:latin typeface="Oswald" panose="02000503000000000000" pitchFamily="2" charset="0"/>
              </a:rPr>
              <a:t>SHIELD 12 AND SHIELD 15</a:t>
            </a:r>
            <a:br>
              <a:rPr lang="en-US" sz="3600" dirty="0">
                <a:solidFill>
                  <a:srgbClr val="3EB64D"/>
                </a:solidFill>
                <a:latin typeface="Oswald" panose="02000503000000000000" pitchFamily="2" charset="0"/>
              </a:rPr>
            </a:br>
            <a:r>
              <a:rPr lang="en-US" sz="3600" dirty="0">
                <a:solidFill>
                  <a:srgbClr val="3EB64D"/>
                </a:solidFill>
                <a:latin typeface="Oswald" panose="02000503000000000000" pitchFamily="2" charset="0"/>
              </a:rPr>
              <a:t>RADAR SPEED SIGNS</a:t>
            </a:r>
            <a:endParaRPr lang="en-US" sz="3200" dirty="0">
              <a:solidFill>
                <a:srgbClr val="3EB64D"/>
              </a:solidFill>
              <a:latin typeface="Oswald" panose="02000503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4B6B8-A74F-AC41-87CC-2DAFA5C24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2663" y="5202399"/>
            <a:ext cx="4976983" cy="4654407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ea typeface="Open Sans" panose="020B0606030504020204" pitchFamily="34" charset="0"/>
                <a:cs typeface="Open Sans" panose="020B0606030504020204" pitchFamily="34" charset="0"/>
              </a:rPr>
              <a:t>Digit Size: 12” MUTCD compliant </a:t>
            </a: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ea typeface="Open Sans" panose="020B0606030504020204" pitchFamily="34" charset="0"/>
                <a:cs typeface="Open Sans" panose="020B0606030504020204" pitchFamily="34" charset="0"/>
              </a:rPr>
              <a:t>13.5” H x 15.5” W x 2.6” D </a:t>
            </a: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ea typeface="Open Sans" panose="020B0606030504020204" pitchFamily="34" charset="0"/>
                <a:cs typeface="Open Sans" panose="020B0606030504020204" pitchFamily="34" charset="0"/>
              </a:rPr>
              <a:t>12 lbs. including mount</a:t>
            </a: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n-US" sz="1600" dirty="0"/>
              <a:t>Battery and solar power options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2DB9ADF-1118-B549-AB7E-5EA6375B09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50" t="4895" b="6864"/>
          <a:stretch/>
        </p:blipFill>
        <p:spPr>
          <a:xfrm>
            <a:off x="2199461" y="1643777"/>
            <a:ext cx="2582308" cy="3420545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F16E230-F747-9F4F-B68F-B1631768B2E1}"/>
              </a:ext>
            </a:extLst>
          </p:cNvPr>
          <p:cNvSpPr txBox="1">
            <a:spLocks/>
          </p:cNvSpPr>
          <p:nvPr/>
        </p:nvSpPr>
        <p:spPr>
          <a:xfrm>
            <a:off x="6554813" y="5202399"/>
            <a:ext cx="4488190" cy="913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n-US" dirty="0"/>
              <a:t>Digit Size: 15” MUTCD compliant </a:t>
            </a:r>
          </a:p>
          <a:p>
            <a:pPr>
              <a:lnSpc>
                <a:spcPct val="110000"/>
              </a:lnSpc>
            </a:pPr>
            <a:r>
              <a:rPr lang="en-US" dirty="0"/>
              <a:t>17” H x 24” W x 2.6” D</a:t>
            </a:r>
          </a:p>
          <a:p>
            <a:r>
              <a:rPr lang="en-US" dirty="0"/>
              <a:t>18 lbs. including mount</a:t>
            </a:r>
          </a:p>
          <a:p>
            <a:r>
              <a:rPr lang="en-US" dirty="0"/>
              <a:t>Battery, solar and trailer power options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9EF8730-7C30-9149-9236-5BB1449B6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813" y="2040806"/>
            <a:ext cx="2962860" cy="277638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9A9E32-7EEB-774C-A2A5-C1BDABD3CB85}"/>
              </a:ext>
            </a:extLst>
          </p:cNvPr>
          <p:cNvCxnSpPr>
            <a:cxnSpLocks/>
          </p:cNvCxnSpPr>
          <p:nvPr/>
        </p:nvCxnSpPr>
        <p:spPr>
          <a:xfrm>
            <a:off x="6096001" y="1750648"/>
            <a:ext cx="0" cy="4690508"/>
          </a:xfrm>
          <a:prstGeom prst="line">
            <a:avLst/>
          </a:prstGeom>
          <a:ln>
            <a:solidFill>
              <a:srgbClr val="D6D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733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9927B-69E6-DB4F-B113-4B4EFE238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7579"/>
            <a:ext cx="5181600" cy="397380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Speed awareness on roads and in school zones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Resolve speeding complaints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Stealth speed studies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Benchmark speeds in stealth mode before turning on sign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Gather data to show the results of your traffic safety program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Prove the need for speed limit changes 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Improve community relations (they see the sign, know you’re taking an active role in safety)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endParaRPr lang="en-US" dirty="0"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965C3B-BFFC-BE46-AA65-3FA7DFEA1C2C}"/>
              </a:ext>
            </a:extLst>
          </p:cNvPr>
          <p:cNvSpPr txBox="1">
            <a:spLocks/>
          </p:cNvSpPr>
          <p:nvPr/>
        </p:nvSpPr>
        <p:spPr>
          <a:xfrm>
            <a:off x="487651" y="455058"/>
            <a:ext cx="9144000" cy="1056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3EB64D"/>
                </a:solidFill>
                <a:latin typeface="Oswald" panose="02000503000000000000" pitchFamily="2" charset="0"/>
                <a:sym typeface="Montserrat"/>
              </a:rPr>
              <a:t>SHIELD USES INCLUDE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1E6E61-B34E-9745-BAFA-F8CB8A6CF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827" y="455058"/>
            <a:ext cx="2701330" cy="3188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2D87A2-96A6-5846-A619-4F24C58AA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696" y="1780142"/>
            <a:ext cx="2376694" cy="462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sign on the side of a road&#10;&#10;Description automatically generated">
            <a:extLst>
              <a:ext uri="{FF2B5EF4-FFF2-40B4-BE49-F238E27FC236}">
                <a16:creationId xmlns:a16="http://schemas.microsoft.com/office/drawing/2014/main" id="{DFE35971-D67E-9C49-8AE4-89142EB168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230" t="5311"/>
          <a:stretch/>
        </p:blipFill>
        <p:spPr>
          <a:xfrm>
            <a:off x="8968286" y="3843248"/>
            <a:ext cx="2701330" cy="3010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1611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9FF0A-A1A9-7345-9943-17366B68F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493" y="485842"/>
            <a:ext cx="9144000" cy="105669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600" dirty="0">
                <a:solidFill>
                  <a:srgbClr val="3EB64D"/>
                </a:solidFill>
                <a:latin typeface="Oswald" panose="02000503000000000000" pitchFamily="2" charset="0"/>
                <a:sym typeface="Montserrat"/>
              </a:rPr>
              <a:t>SPEEDALERT</a:t>
            </a:r>
            <a:br>
              <a:rPr lang="en-US" sz="3600" dirty="0">
                <a:solidFill>
                  <a:srgbClr val="3EB64D"/>
                </a:solidFill>
                <a:latin typeface="Oswald" panose="02000503000000000000" pitchFamily="2" charset="0"/>
                <a:sym typeface="Montserrat"/>
              </a:rPr>
            </a:br>
            <a:r>
              <a:rPr lang="en-US" sz="3600" dirty="0">
                <a:solidFill>
                  <a:srgbClr val="3EB64D"/>
                </a:solidFill>
                <a:latin typeface="Oswald" panose="02000503000000000000" pitchFamily="2" charset="0"/>
                <a:sym typeface="Montserrat"/>
              </a:rPr>
              <a:t>RADAR MESSAGE 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4B6B8-A74F-AC41-87CC-2DAFA5C24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9466" y="2453597"/>
            <a:ext cx="5142674" cy="46584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Text: 1 line; 4 characters; 24” H</a:t>
            </a:r>
          </a:p>
          <a:p>
            <a:pPr algn="l">
              <a:lnSpc>
                <a:spcPct val="100000"/>
              </a:lnSpc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Text: 2 lines; 8 characters; 11” H</a:t>
            </a:r>
          </a:p>
          <a:p>
            <a:pPr algn="l">
              <a:lnSpc>
                <a:spcPct val="100000"/>
              </a:lnSpc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Text: 3 Lines; 12 characters; 7” H</a:t>
            </a:r>
          </a:p>
          <a:p>
            <a:pPr algn="l">
              <a:lnSpc>
                <a:spcPct val="100000"/>
              </a:lnSpc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28” H x 60” W x 1.6” D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43 lbs. 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Optional </a:t>
            </a: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strobe bar</a:t>
            </a:r>
          </a:p>
          <a:p>
            <a:pPr algn="l">
              <a:lnSpc>
                <a:spcPct val="100000"/>
              </a:lnSpc>
            </a:pPr>
            <a:endParaRPr lang="en-US" sz="2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lnSpc>
                <a:spcPct val="100000"/>
              </a:lnSpc>
            </a:pPr>
            <a:endParaRPr lang="en-US" sz="2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lnSpc>
                <a:spcPct val="100000"/>
              </a:lnSpc>
            </a:pPr>
            <a:endParaRPr lang="en-US" sz="2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lnSpc>
                <a:spcPct val="100000"/>
              </a:lnSpc>
            </a:pPr>
            <a:endParaRPr lang="en-US" sz="22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close up of a truck&#10;&#10;Description automatically generated">
            <a:extLst>
              <a:ext uri="{FF2B5EF4-FFF2-40B4-BE49-F238E27FC236}">
                <a16:creationId xmlns:a16="http://schemas.microsoft.com/office/drawing/2014/main" id="{B9EDC176-B1A8-8043-9A15-C8D0B06EF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860" y="1514484"/>
            <a:ext cx="3237071" cy="485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26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B9DEF2-E21A-354B-8428-33C2DDB72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10682"/>
            <a:ext cx="5157787" cy="823912"/>
          </a:xfrm>
        </p:spPr>
        <p:txBody>
          <a:bodyPr/>
          <a:lstStyle/>
          <a:p>
            <a:r>
              <a:rPr lang="en-US" dirty="0"/>
              <a:t>Radar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9927B-69E6-DB4F-B113-4B4EFE238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4594"/>
            <a:ext cx="4181663" cy="36845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latin typeface="+mn-lt"/>
              </a:rPr>
              <a:t>Traffic calming 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latin typeface="+mn-lt"/>
              </a:rPr>
              <a:t>Speed awareness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latin typeface="+mn-lt"/>
              </a:rPr>
              <a:t>Resolving speeding complaints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latin typeface="+mn-lt"/>
              </a:rPr>
              <a:t>Quick speed studies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latin typeface="+mn-lt"/>
              </a:rPr>
              <a:t>Gather data to show results of  your traffic safety program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latin typeface="+mn-lt"/>
              </a:rPr>
              <a:t>Show your commitment to community safety</a:t>
            </a:r>
          </a:p>
          <a:p>
            <a:pPr>
              <a:lnSpc>
                <a:spcPct val="120000"/>
              </a:lnSpc>
            </a:pP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DF5901-D61B-4741-BA16-C0A40B6870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21451" y="1510682"/>
            <a:ext cx="5183188" cy="823912"/>
          </a:xfrm>
        </p:spPr>
        <p:txBody>
          <a:bodyPr/>
          <a:lstStyle/>
          <a:p>
            <a:r>
              <a:rPr lang="en-US" dirty="0"/>
              <a:t>Variable Message Sign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60C0B20-2310-054B-9298-C4D7F4025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21451" y="2334594"/>
            <a:ext cx="4202257" cy="3684588"/>
          </a:xfrm>
        </p:spPr>
        <p:txBody>
          <a:bodyPr/>
          <a:lstStyle/>
          <a:p>
            <a:pPr lvl="1">
              <a:lnSpc>
                <a:spcPct val="120000"/>
              </a:lnSpc>
            </a:pPr>
            <a:r>
              <a:rPr lang="en-US" sz="1800" dirty="0"/>
              <a:t>Reroute traffic around accidents and congestion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Emergency alerts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Public safety information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Events 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Direct people to parking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DUI stops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Road closures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965C3B-BFFC-BE46-AA65-3FA7DFEA1C2C}"/>
              </a:ext>
            </a:extLst>
          </p:cNvPr>
          <p:cNvSpPr txBox="1">
            <a:spLocks/>
          </p:cNvSpPr>
          <p:nvPr/>
        </p:nvSpPr>
        <p:spPr>
          <a:xfrm>
            <a:off x="458576" y="425605"/>
            <a:ext cx="9144000" cy="1056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3EB64D"/>
                </a:solidFill>
                <a:latin typeface="Oswald" panose="02000503000000000000" pitchFamily="2" charset="0"/>
                <a:sym typeface="Montserrat"/>
              </a:rPr>
              <a:t>MULTIPURPOSE USES</a:t>
            </a:r>
          </a:p>
        </p:txBody>
      </p:sp>
      <p:pic>
        <p:nvPicPr>
          <p:cNvPr id="10" name="Picture 9" descr="A sign on the side of a road&#10;&#10;Description automatically generated">
            <a:extLst>
              <a:ext uri="{FF2B5EF4-FFF2-40B4-BE49-F238E27FC236}">
                <a16:creationId xmlns:a16="http://schemas.microsoft.com/office/drawing/2014/main" id="{DA27E2C4-9AA1-8E45-9F37-DAA9B8A1B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76" t="14931" r="20598" b="15032"/>
          <a:stretch/>
        </p:blipFill>
        <p:spPr>
          <a:xfrm>
            <a:off x="9602576" y="3693709"/>
            <a:ext cx="2307312" cy="3063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sign on the side of a road&#10;&#10;Description automatically generated">
            <a:extLst>
              <a:ext uri="{FF2B5EF4-FFF2-40B4-BE49-F238E27FC236}">
                <a16:creationId xmlns:a16="http://schemas.microsoft.com/office/drawing/2014/main" id="{F0A35AFC-424D-6E41-9C56-BE263D669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2576" y="425605"/>
            <a:ext cx="2307311" cy="307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022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7D1C8C8-3992-8E43-A5F0-6A54EB4F42B5}"/>
              </a:ext>
            </a:extLst>
          </p:cNvPr>
          <p:cNvSpPr txBox="1">
            <a:spLocks/>
          </p:cNvSpPr>
          <p:nvPr/>
        </p:nvSpPr>
        <p:spPr>
          <a:xfrm>
            <a:off x="458576" y="861458"/>
            <a:ext cx="9144000" cy="1056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000" dirty="0">
                <a:solidFill>
                  <a:srgbClr val="3EB64D"/>
                </a:solidFill>
                <a:latin typeface="Oswald" panose="02000503000000000000" pitchFamily="2" charset="0"/>
                <a:sym typeface="Montserrat"/>
              </a:rPr>
              <a:t>SPEEDALERT</a:t>
            </a:r>
            <a:br>
              <a:rPr lang="en-US" sz="4000" dirty="0">
                <a:solidFill>
                  <a:srgbClr val="3EB64D"/>
                </a:solidFill>
                <a:latin typeface="Oswald" panose="02000503000000000000" pitchFamily="2" charset="0"/>
                <a:sym typeface="Montserrat"/>
              </a:rPr>
            </a:br>
            <a:r>
              <a:rPr lang="en-US" sz="4000" dirty="0">
                <a:solidFill>
                  <a:srgbClr val="3EB64D"/>
                </a:solidFill>
                <a:latin typeface="Oswald" panose="02000503000000000000" pitchFamily="2" charset="0"/>
                <a:sym typeface="Montserrat"/>
              </a:rPr>
              <a:t>RADAR MESSAGE SIGN</a:t>
            </a:r>
          </a:p>
        </p:txBody>
      </p:sp>
      <p:pic>
        <p:nvPicPr>
          <p:cNvPr id="2" name="SA24 video - 06.11.2019.mov" descr="SA24 video - 06.11.2019.mov">
            <a:hlinkClick r:id="" action="ppaction://media"/>
            <a:extLst>
              <a:ext uri="{FF2B5EF4-FFF2-40B4-BE49-F238E27FC236}">
                <a16:creationId xmlns:a16="http://schemas.microsoft.com/office/drawing/2014/main" id="{6FDF01AE-4326-8D4E-95F5-E51491DC68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6310" y="2084407"/>
            <a:ext cx="7459380" cy="419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9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4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3A63B"/>
                </a:solidFill>
                <a:latin typeface="Oswald" panose="02000503000000000000" pitchFamily="2" charset="0"/>
                <a:sym typeface="Montserrat"/>
              </a:rPr>
              <a:t>TRUSTED BY 5,000+</a:t>
            </a:r>
            <a:endParaRPr dirty="0">
              <a:solidFill>
                <a:srgbClr val="23A63B"/>
              </a:solidFill>
              <a:latin typeface="Oswald" panose="02000503000000000000" pitchFamily="2" charset="0"/>
            </a:endParaRPr>
          </a:p>
        </p:txBody>
      </p:sp>
      <p:sp>
        <p:nvSpPr>
          <p:cNvPr id="1521" name="Google Shape;1521;p40"/>
          <p:cNvSpPr/>
          <p:nvPr/>
        </p:nvSpPr>
        <p:spPr>
          <a:xfrm>
            <a:off x="816976" y="1160455"/>
            <a:ext cx="105580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US" sz="2400" dirty="0">
                <a:solidFill>
                  <a:srgbClr val="003F62"/>
                </a:solidFill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Customers in All 50 States and 20 Countries Since 1999</a:t>
            </a:r>
          </a:p>
          <a:p>
            <a:pPr lvl="0" algn="ctr">
              <a:lnSpc>
                <a:spcPct val="90000"/>
              </a:lnSpc>
            </a:pPr>
            <a:endParaRPr sz="2400" dirty="0">
              <a:solidFill>
                <a:srgbClr val="003F62"/>
              </a:solidFill>
              <a:ea typeface="Open Sans" panose="020B0606030504020204" pitchFamily="34" charset="0"/>
              <a:cs typeface="Open Sans" panose="020B0606030504020204" pitchFamily="34" charset="0"/>
              <a:sym typeface="Lato"/>
            </a:endParaRPr>
          </a:p>
        </p:txBody>
      </p:sp>
      <p:sp>
        <p:nvSpPr>
          <p:cNvPr id="1522" name="Google Shape;1522;p40"/>
          <p:cNvSpPr/>
          <p:nvPr/>
        </p:nvSpPr>
        <p:spPr>
          <a:xfrm>
            <a:off x="2115187" y="2288441"/>
            <a:ext cx="234012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262626"/>
                </a:solidFill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Law Enforcement</a:t>
            </a:r>
            <a:endParaRPr sz="2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23" name="Google Shape;1523;p40"/>
          <p:cNvSpPr/>
          <p:nvPr/>
        </p:nvSpPr>
        <p:spPr>
          <a:xfrm>
            <a:off x="2130427" y="3049169"/>
            <a:ext cx="2688365" cy="57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Federal &amp; Municipal</a:t>
            </a:r>
            <a:endParaRPr sz="2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24" name="Google Shape;1524;p40"/>
          <p:cNvSpPr/>
          <p:nvPr/>
        </p:nvSpPr>
        <p:spPr>
          <a:xfrm>
            <a:off x="2130427" y="3765799"/>
            <a:ext cx="3965573" cy="455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262626"/>
                </a:solidFill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Emergency Management</a:t>
            </a:r>
            <a:endParaRPr sz="2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25" name="Google Shape;1525;p40"/>
          <p:cNvSpPr/>
          <p:nvPr/>
        </p:nvSpPr>
        <p:spPr>
          <a:xfrm>
            <a:off x="2130427" y="4490306"/>
            <a:ext cx="268836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262626"/>
                </a:solidFill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Large Public Venues</a:t>
            </a:r>
            <a:endParaRPr sz="2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1E73E1-A1AA-DA47-AC12-21D26C78BCB9}"/>
              </a:ext>
            </a:extLst>
          </p:cNvPr>
          <p:cNvGrpSpPr/>
          <p:nvPr/>
        </p:nvGrpSpPr>
        <p:grpSpPr>
          <a:xfrm>
            <a:off x="1348026" y="5286600"/>
            <a:ext cx="4226146" cy="430887"/>
            <a:chOff x="6646910" y="2392621"/>
            <a:chExt cx="4226146" cy="430887"/>
          </a:xfrm>
        </p:grpSpPr>
        <p:sp>
          <p:nvSpPr>
            <p:cNvPr id="1519" name="Google Shape;1519;p40"/>
            <p:cNvSpPr/>
            <p:nvPr/>
          </p:nvSpPr>
          <p:spPr>
            <a:xfrm>
              <a:off x="6646910" y="2394014"/>
              <a:ext cx="424042" cy="4240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9225"/>
                  </a:moveTo>
                  <a:cubicBezTo>
                    <a:pt x="120000" y="56408"/>
                    <a:pt x="120000" y="63591"/>
                    <a:pt x="120000" y="70774"/>
                  </a:cubicBezTo>
                  <a:cubicBezTo>
                    <a:pt x="119154" y="72253"/>
                    <a:pt x="117676" y="72253"/>
                    <a:pt x="116408" y="72042"/>
                  </a:cubicBezTo>
                  <a:cubicBezTo>
                    <a:pt x="115140" y="71830"/>
                    <a:pt x="114718" y="72253"/>
                    <a:pt x="114295" y="73521"/>
                  </a:cubicBezTo>
                  <a:cubicBezTo>
                    <a:pt x="108380" y="94647"/>
                    <a:pt x="94647" y="108380"/>
                    <a:pt x="73521" y="114295"/>
                  </a:cubicBezTo>
                  <a:cubicBezTo>
                    <a:pt x="72253" y="114718"/>
                    <a:pt x="71830" y="115140"/>
                    <a:pt x="72042" y="116408"/>
                  </a:cubicBezTo>
                  <a:cubicBezTo>
                    <a:pt x="72253" y="117887"/>
                    <a:pt x="72253" y="119154"/>
                    <a:pt x="70774" y="120000"/>
                  </a:cubicBezTo>
                  <a:cubicBezTo>
                    <a:pt x="63591" y="120000"/>
                    <a:pt x="56408" y="120000"/>
                    <a:pt x="49225" y="120000"/>
                  </a:cubicBezTo>
                  <a:cubicBezTo>
                    <a:pt x="47746" y="119154"/>
                    <a:pt x="47957" y="117676"/>
                    <a:pt x="48169" y="116197"/>
                  </a:cubicBezTo>
                  <a:cubicBezTo>
                    <a:pt x="48169" y="115140"/>
                    <a:pt x="47746" y="114718"/>
                    <a:pt x="46690" y="114295"/>
                  </a:cubicBezTo>
                  <a:cubicBezTo>
                    <a:pt x="25352" y="108380"/>
                    <a:pt x="11619" y="94647"/>
                    <a:pt x="5704" y="73521"/>
                  </a:cubicBezTo>
                  <a:cubicBezTo>
                    <a:pt x="5492" y="72253"/>
                    <a:pt x="5070" y="71830"/>
                    <a:pt x="3802" y="72042"/>
                  </a:cubicBezTo>
                  <a:cubicBezTo>
                    <a:pt x="2323" y="72253"/>
                    <a:pt x="1056" y="72253"/>
                    <a:pt x="0" y="70774"/>
                  </a:cubicBezTo>
                  <a:cubicBezTo>
                    <a:pt x="0" y="63591"/>
                    <a:pt x="0" y="56408"/>
                    <a:pt x="0" y="49225"/>
                  </a:cubicBezTo>
                  <a:cubicBezTo>
                    <a:pt x="1056" y="47746"/>
                    <a:pt x="2323" y="47957"/>
                    <a:pt x="3802" y="48169"/>
                  </a:cubicBezTo>
                  <a:cubicBezTo>
                    <a:pt x="5070" y="48169"/>
                    <a:pt x="5492" y="47746"/>
                    <a:pt x="5704" y="46690"/>
                  </a:cubicBezTo>
                  <a:cubicBezTo>
                    <a:pt x="11619" y="25352"/>
                    <a:pt x="25352" y="11619"/>
                    <a:pt x="46690" y="5704"/>
                  </a:cubicBezTo>
                  <a:cubicBezTo>
                    <a:pt x="47746" y="5492"/>
                    <a:pt x="48169" y="5070"/>
                    <a:pt x="48169" y="3802"/>
                  </a:cubicBezTo>
                  <a:cubicBezTo>
                    <a:pt x="47957" y="2323"/>
                    <a:pt x="47746" y="1056"/>
                    <a:pt x="49225" y="0"/>
                  </a:cubicBezTo>
                  <a:cubicBezTo>
                    <a:pt x="56408" y="0"/>
                    <a:pt x="63591" y="0"/>
                    <a:pt x="70774" y="0"/>
                  </a:cubicBezTo>
                  <a:cubicBezTo>
                    <a:pt x="72253" y="1056"/>
                    <a:pt x="72253" y="2323"/>
                    <a:pt x="72042" y="3802"/>
                  </a:cubicBezTo>
                  <a:cubicBezTo>
                    <a:pt x="71830" y="5070"/>
                    <a:pt x="72253" y="5492"/>
                    <a:pt x="73521" y="5704"/>
                  </a:cubicBezTo>
                  <a:cubicBezTo>
                    <a:pt x="94647" y="11619"/>
                    <a:pt x="108380" y="25352"/>
                    <a:pt x="114295" y="46690"/>
                  </a:cubicBezTo>
                  <a:cubicBezTo>
                    <a:pt x="114718" y="47746"/>
                    <a:pt x="115140" y="48169"/>
                    <a:pt x="116197" y="48169"/>
                  </a:cubicBezTo>
                  <a:cubicBezTo>
                    <a:pt x="117676" y="47957"/>
                    <a:pt x="119154" y="47746"/>
                    <a:pt x="120000" y="49225"/>
                  </a:cubicBezTo>
                  <a:close/>
                  <a:moveTo>
                    <a:pt x="60000" y="36126"/>
                  </a:moveTo>
                  <a:cubicBezTo>
                    <a:pt x="46478" y="36126"/>
                    <a:pt x="36126" y="46478"/>
                    <a:pt x="36126" y="60211"/>
                  </a:cubicBezTo>
                  <a:cubicBezTo>
                    <a:pt x="36126" y="73521"/>
                    <a:pt x="46478" y="84084"/>
                    <a:pt x="60000" y="84084"/>
                  </a:cubicBezTo>
                  <a:cubicBezTo>
                    <a:pt x="73521" y="84084"/>
                    <a:pt x="84084" y="73521"/>
                    <a:pt x="84084" y="60000"/>
                  </a:cubicBezTo>
                  <a:cubicBezTo>
                    <a:pt x="84084" y="46478"/>
                    <a:pt x="73521" y="36126"/>
                    <a:pt x="60000" y="36126"/>
                  </a:cubicBezTo>
                  <a:close/>
                  <a:moveTo>
                    <a:pt x="47957" y="9507"/>
                  </a:moveTo>
                  <a:cubicBezTo>
                    <a:pt x="37816" y="12042"/>
                    <a:pt x="29154" y="16901"/>
                    <a:pt x="22183" y="24295"/>
                  </a:cubicBezTo>
                  <a:cubicBezTo>
                    <a:pt x="15845" y="31056"/>
                    <a:pt x="11619" y="38873"/>
                    <a:pt x="9507" y="47957"/>
                  </a:cubicBezTo>
                  <a:cubicBezTo>
                    <a:pt x="9929" y="47957"/>
                    <a:pt x="9929" y="47957"/>
                    <a:pt x="10140" y="47957"/>
                  </a:cubicBezTo>
                  <a:cubicBezTo>
                    <a:pt x="18169" y="47957"/>
                    <a:pt x="25985" y="47957"/>
                    <a:pt x="34014" y="48169"/>
                  </a:cubicBezTo>
                  <a:cubicBezTo>
                    <a:pt x="34859" y="48169"/>
                    <a:pt x="35070" y="47746"/>
                    <a:pt x="35281" y="47112"/>
                  </a:cubicBezTo>
                  <a:cubicBezTo>
                    <a:pt x="38028" y="42042"/>
                    <a:pt x="42042" y="38028"/>
                    <a:pt x="47112" y="35492"/>
                  </a:cubicBezTo>
                  <a:cubicBezTo>
                    <a:pt x="47746" y="35070"/>
                    <a:pt x="48169" y="34436"/>
                    <a:pt x="48169" y="33591"/>
                  </a:cubicBezTo>
                  <a:cubicBezTo>
                    <a:pt x="47957" y="27676"/>
                    <a:pt x="47957" y="21760"/>
                    <a:pt x="47957" y="16056"/>
                  </a:cubicBezTo>
                  <a:cubicBezTo>
                    <a:pt x="47957" y="13943"/>
                    <a:pt x="47957" y="11619"/>
                    <a:pt x="47957" y="9507"/>
                  </a:cubicBezTo>
                  <a:close/>
                  <a:moveTo>
                    <a:pt x="47957" y="110492"/>
                  </a:moveTo>
                  <a:cubicBezTo>
                    <a:pt x="47957" y="110281"/>
                    <a:pt x="47957" y="110281"/>
                    <a:pt x="47957" y="110070"/>
                  </a:cubicBezTo>
                  <a:cubicBezTo>
                    <a:pt x="47957" y="102042"/>
                    <a:pt x="47957" y="94014"/>
                    <a:pt x="47957" y="85985"/>
                  </a:cubicBezTo>
                  <a:cubicBezTo>
                    <a:pt x="47957" y="85563"/>
                    <a:pt x="47535" y="85140"/>
                    <a:pt x="47112" y="84929"/>
                  </a:cubicBezTo>
                  <a:cubicBezTo>
                    <a:pt x="42042" y="81971"/>
                    <a:pt x="38028" y="78169"/>
                    <a:pt x="35281" y="72887"/>
                  </a:cubicBezTo>
                  <a:cubicBezTo>
                    <a:pt x="35070" y="72253"/>
                    <a:pt x="34647" y="72042"/>
                    <a:pt x="33802" y="72042"/>
                  </a:cubicBezTo>
                  <a:cubicBezTo>
                    <a:pt x="26197" y="72042"/>
                    <a:pt x="18380" y="72042"/>
                    <a:pt x="10774" y="72042"/>
                  </a:cubicBezTo>
                  <a:cubicBezTo>
                    <a:pt x="10352" y="72042"/>
                    <a:pt x="9929" y="72042"/>
                    <a:pt x="9507" y="72042"/>
                  </a:cubicBezTo>
                  <a:cubicBezTo>
                    <a:pt x="13309" y="90422"/>
                    <a:pt x="28732" y="106478"/>
                    <a:pt x="47957" y="110492"/>
                  </a:cubicBezTo>
                  <a:close/>
                  <a:moveTo>
                    <a:pt x="110704" y="47957"/>
                  </a:moveTo>
                  <a:cubicBezTo>
                    <a:pt x="108169" y="38239"/>
                    <a:pt x="103521" y="29788"/>
                    <a:pt x="96549" y="22816"/>
                  </a:cubicBezTo>
                  <a:cubicBezTo>
                    <a:pt x="89577" y="16056"/>
                    <a:pt x="81549" y="11830"/>
                    <a:pt x="72042" y="9507"/>
                  </a:cubicBezTo>
                  <a:cubicBezTo>
                    <a:pt x="72042" y="9929"/>
                    <a:pt x="72042" y="9929"/>
                    <a:pt x="72042" y="10140"/>
                  </a:cubicBezTo>
                  <a:cubicBezTo>
                    <a:pt x="72042" y="18169"/>
                    <a:pt x="72042" y="25985"/>
                    <a:pt x="72042" y="34014"/>
                  </a:cubicBezTo>
                  <a:cubicBezTo>
                    <a:pt x="72042" y="34859"/>
                    <a:pt x="72464" y="35070"/>
                    <a:pt x="73098" y="35281"/>
                  </a:cubicBezTo>
                  <a:cubicBezTo>
                    <a:pt x="78169" y="38028"/>
                    <a:pt x="81971" y="42042"/>
                    <a:pt x="84718" y="47112"/>
                  </a:cubicBezTo>
                  <a:cubicBezTo>
                    <a:pt x="85140" y="47957"/>
                    <a:pt x="85563" y="48169"/>
                    <a:pt x="86408" y="48169"/>
                  </a:cubicBezTo>
                  <a:cubicBezTo>
                    <a:pt x="93802" y="47957"/>
                    <a:pt x="101408" y="47957"/>
                    <a:pt x="108802" y="47957"/>
                  </a:cubicBezTo>
                  <a:cubicBezTo>
                    <a:pt x="109436" y="47957"/>
                    <a:pt x="109859" y="47957"/>
                    <a:pt x="110704" y="47957"/>
                  </a:cubicBezTo>
                  <a:close/>
                  <a:moveTo>
                    <a:pt x="72042" y="110704"/>
                  </a:moveTo>
                  <a:cubicBezTo>
                    <a:pt x="82394" y="108169"/>
                    <a:pt x="91267" y="103098"/>
                    <a:pt x="98239" y="95281"/>
                  </a:cubicBezTo>
                  <a:cubicBezTo>
                    <a:pt x="104366" y="88732"/>
                    <a:pt x="108591" y="80915"/>
                    <a:pt x="110704" y="72042"/>
                  </a:cubicBezTo>
                  <a:cubicBezTo>
                    <a:pt x="110281" y="72042"/>
                    <a:pt x="110070" y="72042"/>
                    <a:pt x="109859" y="72042"/>
                  </a:cubicBezTo>
                  <a:cubicBezTo>
                    <a:pt x="102042" y="72042"/>
                    <a:pt x="94014" y="72042"/>
                    <a:pt x="85985" y="72042"/>
                  </a:cubicBezTo>
                  <a:cubicBezTo>
                    <a:pt x="85563" y="72042"/>
                    <a:pt x="85140" y="72464"/>
                    <a:pt x="84718" y="72887"/>
                  </a:cubicBezTo>
                  <a:cubicBezTo>
                    <a:pt x="81971" y="77957"/>
                    <a:pt x="78169" y="81971"/>
                    <a:pt x="73098" y="84718"/>
                  </a:cubicBezTo>
                  <a:cubicBezTo>
                    <a:pt x="72253" y="85140"/>
                    <a:pt x="72042" y="85563"/>
                    <a:pt x="72042" y="86408"/>
                  </a:cubicBezTo>
                  <a:cubicBezTo>
                    <a:pt x="72042" y="94014"/>
                    <a:pt x="72042" y="101619"/>
                    <a:pt x="72042" y="109225"/>
                  </a:cubicBezTo>
                  <a:cubicBezTo>
                    <a:pt x="72042" y="109647"/>
                    <a:pt x="72042" y="110070"/>
                    <a:pt x="72042" y="110704"/>
                  </a:cubicBezTo>
                  <a:close/>
                  <a:moveTo>
                    <a:pt x="68028" y="33169"/>
                  </a:moveTo>
                  <a:cubicBezTo>
                    <a:pt x="68028" y="23450"/>
                    <a:pt x="68028" y="13732"/>
                    <a:pt x="68028" y="4225"/>
                  </a:cubicBezTo>
                  <a:cubicBezTo>
                    <a:pt x="62535" y="4225"/>
                    <a:pt x="57464" y="4225"/>
                    <a:pt x="52183" y="4225"/>
                  </a:cubicBezTo>
                  <a:cubicBezTo>
                    <a:pt x="52183" y="13943"/>
                    <a:pt x="52183" y="23450"/>
                    <a:pt x="52183" y="33169"/>
                  </a:cubicBezTo>
                  <a:cubicBezTo>
                    <a:pt x="57464" y="31690"/>
                    <a:pt x="62746" y="31690"/>
                    <a:pt x="68028" y="33169"/>
                  </a:cubicBezTo>
                  <a:close/>
                  <a:moveTo>
                    <a:pt x="4225" y="52183"/>
                  </a:moveTo>
                  <a:cubicBezTo>
                    <a:pt x="4225" y="57464"/>
                    <a:pt x="4225" y="62746"/>
                    <a:pt x="4225" y="68028"/>
                  </a:cubicBezTo>
                  <a:cubicBezTo>
                    <a:pt x="13943" y="68028"/>
                    <a:pt x="23450" y="68028"/>
                    <a:pt x="32957" y="68028"/>
                  </a:cubicBezTo>
                  <a:cubicBezTo>
                    <a:pt x="32535" y="65281"/>
                    <a:pt x="32112" y="62535"/>
                    <a:pt x="32112" y="60000"/>
                  </a:cubicBezTo>
                  <a:cubicBezTo>
                    <a:pt x="32112" y="57464"/>
                    <a:pt x="32746" y="54718"/>
                    <a:pt x="32957" y="52183"/>
                  </a:cubicBezTo>
                  <a:cubicBezTo>
                    <a:pt x="23450" y="52183"/>
                    <a:pt x="13943" y="52183"/>
                    <a:pt x="4225" y="52183"/>
                  </a:cubicBezTo>
                  <a:close/>
                  <a:moveTo>
                    <a:pt x="86830" y="68028"/>
                  </a:moveTo>
                  <a:cubicBezTo>
                    <a:pt x="96760" y="68028"/>
                    <a:pt x="106267" y="68028"/>
                    <a:pt x="115985" y="68028"/>
                  </a:cubicBezTo>
                  <a:cubicBezTo>
                    <a:pt x="115985" y="62535"/>
                    <a:pt x="115985" y="57464"/>
                    <a:pt x="115985" y="52183"/>
                  </a:cubicBezTo>
                  <a:cubicBezTo>
                    <a:pt x="106267" y="52183"/>
                    <a:pt x="96549" y="52183"/>
                    <a:pt x="86830" y="52183"/>
                  </a:cubicBezTo>
                  <a:cubicBezTo>
                    <a:pt x="88521" y="57464"/>
                    <a:pt x="88521" y="62746"/>
                    <a:pt x="86830" y="68028"/>
                  </a:cubicBezTo>
                  <a:close/>
                  <a:moveTo>
                    <a:pt x="52183" y="86830"/>
                  </a:moveTo>
                  <a:cubicBezTo>
                    <a:pt x="52183" y="96760"/>
                    <a:pt x="52183" y="106267"/>
                    <a:pt x="52183" y="115985"/>
                  </a:cubicBezTo>
                  <a:cubicBezTo>
                    <a:pt x="57464" y="115985"/>
                    <a:pt x="62746" y="115985"/>
                    <a:pt x="68028" y="115985"/>
                  </a:cubicBezTo>
                  <a:cubicBezTo>
                    <a:pt x="68028" y="106267"/>
                    <a:pt x="68028" y="96549"/>
                    <a:pt x="68028" y="86830"/>
                  </a:cubicBezTo>
                  <a:cubicBezTo>
                    <a:pt x="62746" y="88521"/>
                    <a:pt x="57464" y="88521"/>
                    <a:pt x="52183" y="86830"/>
                  </a:cubicBezTo>
                  <a:close/>
                </a:path>
              </a:pathLst>
            </a:custGeom>
            <a:solidFill>
              <a:srgbClr val="299399"/>
            </a:solidFill>
            <a:ln w="9525" cap="flat" cmpd="sng">
              <a:solidFill>
                <a:srgbClr val="299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ea typeface="Open Sans" panose="020B0606030504020204" pitchFamily="34" charset="0"/>
                <a:cs typeface="Open Sans" panose="020B0606030504020204" pitchFamily="34" charset="0"/>
                <a:sym typeface="Lato"/>
              </a:endParaRPr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7422651" y="2392621"/>
              <a:ext cx="345040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262626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Lato"/>
                </a:rPr>
                <a:t>Facility Safety &amp; Security</a:t>
              </a:r>
              <a:endParaRPr sz="24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530" name="Google Shape;1530;p40"/>
          <p:cNvSpPr/>
          <p:nvPr/>
        </p:nvSpPr>
        <p:spPr>
          <a:xfrm>
            <a:off x="7437893" y="4481617"/>
            <a:ext cx="207915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262626"/>
                </a:solidFill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Education</a:t>
            </a:r>
            <a:endParaRPr sz="2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31" name="Google Shape;1531;p40"/>
          <p:cNvSpPr/>
          <p:nvPr/>
        </p:nvSpPr>
        <p:spPr>
          <a:xfrm>
            <a:off x="7422653" y="5281148"/>
            <a:ext cx="278191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262626"/>
                </a:solidFill>
                <a:ea typeface="Open Sans" panose="020B0606030504020204" pitchFamily="34" charset="0"/>
                <a:cs typeface="Open Sans" panose="020B0606030504020204" pitchFamily="34" charset="0"/>
                <a:sym typeface="Lato"/>
              </a:rPr>
              <a:t>Corporate Campuses</a:t>
            </a:r>
            <a:endParaRPr sz="2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32" name="Google Shape;1532;p40"/>
          <p:cNvSpPr/>
          <p:nvPr/>
        </p:nvSpPr>
        <p:spPr>
          <a:xfrm>
            <a:off x="1353021" y="2241064"/>
            <a:ext cx="407802" cy="40780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8762" y="44226"/>
                </a:moveTo>
                <a:cubicBezTo>
                  <a:pt x="113505" y="35567"/>
                  <a:pt x="108247" y="26907"/>
                  <a:pt x="102989" y="18247"/>
                </a:cubicBezTo>
                <a:cubicBezTo>
                  <a:pt x="102371" y="17319"/>
                  <a:pt x="102371" y="17319"/>
                  <a:pt x="103608" y="17010"/>
                </a:cubicBezTo>
                <a:cubicBezTo>
                  <a:pt x="106701" y="15773"/>
                  <a:pt x="108247" y="13608"/>
                  <a:pt x="108865" y="10824"/>
                </a:cubicBezTo>
                <a:cubicBezTo>
                  <a:pt x="109175" y="9587"/>
                  <a:pt x="108865" y="9278"/>
                  <a:pt x="107628" y="9278"/>
                </a:cubicBezTo>
                <a:cubicBezTo>
                  <a:pt x="107010" y="9278"/>
                  <a:pt x="106391" y="9278"/>
                  <a:pt x="105773" y="9278"/>
                </a:cubicBezTo>
                <a:cubicBezTo>
                  <a:pt x="105154" y="9278"/>
                  <a:pt x="104536" y="9587"/>
                  <a:pt x="104536" y="10206"/>
                </a:cubicBezTo>
                <a:cubicBezTo>
                  <a:pt x="104226" y="10824"/>
                  <a:pt x="103917" y="11443"/>
                  <a:pt x="103608" y="12061"/>
                </a:cubicBezTo>
                <a:cubicBezTo>
                  <a:pt x="102061" y="13298"/>
                  <a:pt x="100206" y="13298"/>
                  <a:pt x="98969" y="11752"/>
                </a:cubicBezTo>
                <a:cubicBezTo>
                  <a:pt x="98041" y="10824"/>
                  <a:pt x="96804" y="10824"/>
                  <a:pt x="95567" y="12061"/>
                </a:cubicBezTo>
                <a:cubicBezTo>
                  <a:pt x="94948" y="12989"/>
                  <a:pt x="94329" y="12989"/>
                  <a:pt x="93402" y="12680"/>
                </a:cubicBezTo>
                <a:cubicBezTo>
                  <a:pt x="91546" y="12371"/>
                  <a:pt x="89690" y="11752"/>
                  <a:pt x="88144" y="11134"/>
                </a:cubicBezTo>
                <a:cubicBezTo>
                  <a:pt x="79793" y="8969"/>
                  <a:pt x="71752" y="6804"/>
                  <a:pt x="63711" y="4329"/>
                </a:cubicBezTo>
                <a:cubicBezTo>
                  <a:pt x="62164" y="4020"/>
                  <a:pt x="62164" y="4020"/>
                  <a:pt x="62164" y="2474"/>
                </a:cubicBezTo>
                <a:cubicBezTo>
                  <a:pt x="62164" y="1546"/>
                  <a:pt x="62164" y="927"/>
                  <a:pt x="61855" y="0"/>
                </a:cubicBezTo>
                <a:cubicBezTo>
                  <a:pt x="60618" y="0"/>
                  <a:pt x="59381" y="0"/>
                  <a:pt x="58144" y="0"/>
                </a:cubicBezTo>
                <a:cubicBezTo>
                  <a:pt x="57525" y="927"/>
                  <a:pt x="57835" y="1855"/>
                  <a:pt x="57835" y="2474"/>
                </a:cubicBezTo>
                <a:cubicBezTo>
                  <a:pt x="57835" y="3711"/>
                  <a:pt x="57216" y="4020"/>
                  <a:pt x="56288" y="4329"/>
                </a:cubicBezTo>
                <a:cubicBezTo>
                  <a:pt x="48865" y="6494"/>
                  <a:pt x="41752" y="8350"/>
                  <a:pt x="34329" y="10515"/>
                </a:cubicBezTo>
                <a:cubicBezTo>
                  <a:pt x="31546" y="11443"/>
                  <a:pt x="29072" y="12061"/>
                  <a:pt x="26597" y="12680"/>
                </a:cubicBezTo>
                <a:cubicBezTo>
                  <a:pt x="25670" y="12989"/>
                  <a:pt x="25051" y="12989"/>
                  <a:pt x="24432" y="12061"/>
                </a:cubicBezTo>
                <a:cubicBezTo>
                  <a:pt x="23195" y="10824"/>
                  <a:pt x="21649" y="10824"/>
                  <a:pt x="20721" y="12061"/>
                </a:cubicBezTo>
                <a:cubicBezTo>
                  <a:pt x="20103" y="12680"/>
                  <a:pt x="19484" y="12989"/>
                  <a:pt x="18865" y="12989"/>
                </a:cubicBezTo>
                <a:cubicBezTo>
                  <a:pt x="17010" y="12989"/>
                  <a:pt x="15773" y="12061"/>
                  <a:pt x="15463" y="10206"/>
                </a:cubicBezTo>
                <a:cubicBezTo>
                  <a:pt x="15154" y="9587"/>
                  <a:pt x="14536" y="8969"/>
                  <a:pt x="13608" y="9278"/>
                </a:cubicBezTo>
                <a:cubicBezTo>
                  <a:pt x="13298" y="9278"/>
                  <a:pt x="12680" y="9278"/>
                  <a:pt x="12371" y="9278"/>
                </a:cubicBezTo>
                <a:cubicBezTo>
                  <a:pt x="11134" y="9278"/>
                  <a:pt x="10824" y="9587"/>
                  <a:pt x="10824" y="10824"/>
                </a:cubicBezTo>
                <a:cubicBezTo>
                  <a:pt x="11752" y="13608"/>
                  <a:pt x="13298" y="15773"/>
                  <a:pt x="16082" y="17010"/>
                </a:cubicBezTo>
                <a:cubicBezTo>
                  <a:pt x="17319" y="17319"/>
                  <a:pt x="17319" y="17319"/>
                  <a:pt x="16701" y="18556"/>
                </a:cubicBezTo>
                <a:cubicBezTo>
                  <a:pt x="11443" y="26907"/>
                  <a:pt x="6494" y="35257"/>
                  <a:pt x="1237" y="43917"/>
                </a:cubicBezTo>
                <a:cubicBezTo>
                  <a:pt x="618" y="44536"/>
                  <a:pt x="0" y="45463"/>
                  <a:pt x="0" y="46391"/>
                </a:cubicBezTo>
                <a:cubicBezTo>
                  <a:pt x="0" y="47628"/>
                  <a:pt x="0" y="48556"/>
                  <a:pt x="0" y="49484"/>
                </a:cubicBezTo>
                <a:cubicBezTo>
                  <a:pt x="309" y="49793"/>
                  <a:pt x="0" y="50103"/>
                  <a:pt x="0" y="50412"/>
                </a:cubicBezTo>
                <a:cubicBezTo>
                  <a:pt x="1855" y="60618"/>
                  <a:pt x="10206" y="68659"/>
                  <a:pt x="20412" y="69278"/>
                </a:cubicBezTo>
                <a:cubicBezTo>
                  <a:pt x="32164" y="70515"/>
                  <a:pt x="42680" y="62164"/>
                  <a:pt x="44536" y="50721"/>
                </a:cubicBezTo>
                <a:cubicBezTo>
                  <a:pt x="45154" y="48247"/>
                  <a:pt x="44845" y="46082"/>
                  <a:pt x="43298" y="43608"/>
                </a:cubicBezTo>
                <a:cubicBezTo>
                  <a:pt x="38041" y="35257"/>
                  <a:pt x="32783" y="26597"/>
                  <a:pt x="27525" y="17938"/>
                </a:cubicBezTo>
                <a:cubicBezTo>
                  <a:pt x="27216" y="17628"/>
                  <a:pt x="26907" y="17319"/>
                  <a:pt x="26907" y="16701"/>
                </a:cubicBezTo>
                <a:cubicBezTo>
                  <a:pt x="37113" y="13917"/>
                  <a:pt x="47628" y="11134"/>
                  <a:pt x="58144" y="8041"/>
                </a:cubicBezTo>
                <a:cubicBezTo>
                  <a:pt x="58144" y="8659"/>
                  <a:pt x="58144" y="8969"/>
                  <a:pt x="58144" y="9278"/>
                </a:cubicBezTo>
                <a:cubicBezTo>
                  <a:pt x="58144" y="42061"/>
                  <a:pt x="58144" y="74845"/>
                  <a:pt x="58144" y="107628"/>
                </a:cubicBezTo>
                <a:cubicBezTo>
                  <a:pt x="58144" y="108865"/>
                  <a:pt x="57835" y="108865"/>
                  <a:pt x="56907" y="108865"/>
                </a:cubicBezTo>
                <a:cubicBezTo>
                  <a:pt x="49175" y="108865"/>
                  <a:pt x="41752" y="108865"/>
                  <a:pt x="34329" y="108865"/>
                </a:cubicBezTo>
                <a:cubicBezTo>
                  <a:pt x="30309" y="108865"/>
                  <a:pt x="28144" y="111340"/>
                  <a:pt x="28144" y="115051"/>
                </a:cubicBezTo>
                <a:cubicBezTo>
                  <a:pt x="28144" y="116907"/>
                  <a:pt x="28144" y="118453"/>
                  <a:pt x="28144" y="120000"/>
                </a:cubicBezTo>
                <a:cubicBezTo>
                  <a:pt x="49175" y="120000"/>
                  <a:pt x="70515" y="120000"/>
                  <a:pt x="91855" y="120000"/>
                </a:cubicBezTo>
                <a:cubicBezTo>
                  <a:pt x="91855" y="118453"/>
                  <a:pt x="91855" y="116597"/>
                  <a:pt x="91855" y="115051"/>
                </a:cubicBezTo>
                <a:cubicBezTo>
                  <a:pt x="91855" y="111030"/>
                  <a:pt x="89381" y="108865"/>
                  <a:pt x="85670" y="108865"/>
                </a:cubicBezTo>
                <a:cubicBezTo>
                  <a:pt x="77938" y="108865"/>
                  <a:pt x="70515" y="108865"/>
                  <a:pt x="63092" y="108865"/>
                </a:cubicBezTo>
                <a:cubicBezTo>
                  <a:pt x="61855" y="108865"/>
                  <a:pt x="61855" y="108556"/>
                  <a:pt x="61855" y="107628"/>
                </a:cubicBezTo>
                <a:cubicBezTo>
                  <a:pt x="61855" y="74845"/>
                  <a:pt x="61855" y="42061"/>
                  <a:pt x="61855" y="9587"/>
                </a:cubicBezTo>
                <a:cubicBezTo>
                  <a:pt x="61855" y="8350"/>
                  <a:pt x="62164" y="8041"/>
                  <a:pt x="63092" y="8350"/>
                </a:cubicBezTo>
                <a:cubicBezTo>
                  <a:pt x="72680" y="11134"/>
                  <a:pt x="82268" y="13917"/>
                  <a:pt x="91855" y="16391"/>
                </a:cubicBezTo>
                <a:cubicBezTo>
                  <a:pt x="92783" y="16701"/>
                  <a:pt x="93092" y="17010"/>
                  <a:pt x="92474" y="17938"/>
                </a:cubicBezTo>
                <a:cubicBezTo>
                  <a:pt x="86907" y="27216"/>
                  <a:pt x="81340" y="36185"/>
                  <a:pt x="75773" y="45154"/>
                </a:cubicBezTo>
                <a:cubicBezTo>
                  <a:pt x="75154" y="46082"/>
                  <a:pt x="74845" y="47319"/>
                  <a:pt x="74845" y="48247"/>
                </a:cubicBezTo>
                <a:cubicBezTo>
                  <a:pt x="75154" y="49175"/>
                  <a:pt x="75154" y="50103"/>
                  <a:pt x="75463" y="51030"/>
                </a:cubicBezTo>
                <a:cubicBezTo>
                  <a:pt x="77010" y="60927"/>
                  <a:pt x="85670" y="68969"/>
                  <a:pt x="95567" y="69587"/>
                </a:cubicBezTo>
                <a:cubicBezTo>
                  <a:pt x="106391" y="70206"/>
                  <a:pt x="115670" y="63711"/>
                  <a:pt x="118762" y="53505"/>
                </a:cubicBezTo>
                <a:cubicBezTo>
                  <a:pt x="119381" y="52268"/>
                  <a:pt x="119690" y="50721"/>
                  <a:pt x="120000" y="49175"/>
                </a:cubicBezTo>
                <a:cubicBezTo>
                  <a:pt x="120000" y="48247"/>
                  <a:pt x="120000" y="47319"/>
                  <a:pt x="120000" y="46391"/>
                </a:cubicBezTo>
                <a:cubicBezTo>
                  <a:pt x="119690" y="45463"/>
                  <a:pt x="119381" y="44845"/>
                  <a:pt x="118762" y="44226"/>
                </a:cubicBezTo>
                <a:close/>
                <a:moveTo>
                  <a:pt x="40824" y="50103"/>
                </a:moveTo>
                <a:cubicBezTo>
                  <a:pt x="39587" y="57835"/>
                  <a:pt x="33092" y="64329"/>
                  <a:pt x="25360" y="65567"/>
                </a:cubicBezTo>
                <a:cubicBezTo>
                  <a:pt x="15154" y="67113"/>
                  <a:pt x="6185" y="60618"/>
                  <a:pt x="4020" y="50721"/>
                </a:cubicBezTo>
                <a:cubicBezTo>
                  <a:pt x="4020" y="50412"/>
                  <a:pt x="4020" y="50103"/>
                  <a:pt x="3711" y="50103"/>
                </a:cubicBezTo>
                <a:cubicBezTo>
                  <a:pt x="3711" y="49175"/>
                  <a:pt x="4020" y="48865"/>
                  <a:pt x="4948" y="48865"/>
                </a:cubicBezTo>
                <a:cubicBezTo>
                  <a:pt x="10824" y="48865"/>
                  <a:pt x="16391" y="48865"/>
                  <a:pt x="22268" y="48865"/>
                </a:cubicBezTo>
                <a:cubicBezTo>
                  <a:pt x="28144" y="48865"/>
                  <a:pt x="34020" y="48865"/>
                  <a:pt x="39587" y="48865"/>
                </a:cubicBezTo>
                <a:cubicBezTo>
                  <a:pt x="40824" y="48865"/>
                  <a:pt x="41134" y="49175"/>
                  <a:pt x="40824" y="50103"/>
                </a:cubicBezTo>
                <a:close/>
                <a:moveTo>
                  <a:pt x="39278" y="44536"/>
                </a:moveTo>
                <a:cubicBezTo>
                  <a:pt x="39278" y="44536"/>
                  <a:pt x="39278" y="44845"/>
                  <a:pt x="39587" y="45154"/>
                </a:cubicBezTo>
                <a:cubicBezTo>
                  <a:pt x="28144" y="45154"/>
                  <a:pt x="16701" y="45154"/>
                  <a:pt x="5257" y="45154"/>
                </a:cubicBezTo>
                <a:cubicBezTo>
                  <a:pt x="5257" y="44536"/>
                  <a:pt x="5567" y="44226"/>
                  <a:pt x="5876" y="43917"/>
                </a:cubicBezTo>
                <a:cubicBezTo>
                  <a:pt x="11134" y="35257"/>
                  <a:pt x="16391" y="26597"/>
                  <a:pt x="21649" y="17938"/>
                </a:cubicBezTo>
                <a:cubicBezTo>
                  <a:pt x="21958" y="17319"/>
                  <a:pt x="22268" y="16391"/>
                  <a:pt x="22886" y="17628"/>
                </a:cubicBezTo>
                <a:cubicBezTo>
                  <a:pt x="28453" y="26597"/>
                  <a:pt x="33711" y="35567"/>
                  <a:pt x="39278" y="44536"/>
                </a:cubicBezTo>
                <a:close/>
                <a:moveTo>
                  <a:pt x="85670" y="112577"/>
                </a:moveTo>
                <a:cubicBezTo>
                  <a:pt x="87525" y="112577"/>
                  <a:pt x="88453" y="114123"/>
                  <a:pt x="88144" y="115979"/>
                </a:cubicBezTo>
                <a:cubicBezTo>
                  <a:pt x="87835" y="116597"/>
                  <a:pt x="87216" y="116288"/>
                  <a:pt x="86907" y="116288"/>
                </a:cubicBezTo>
                <a:cubicBezTo>
                  <a:pt x="81649" y="116288"/>
                  <a:pt x="76082" y="116288"/>
                  <a:pt x="70824" y="116288"/>
                </a:cubicBezTo>
                <a:cubicBezTo>
                  <a:pt x="67113" y="116288"/>
                  <a:pt x="63402" y="116288"/>
                  <a:pt x="60000" y="116288"/>
                </a:cubicBezTo>
                <a:cubicBezTo>
                  <a:pt x="51030" y="116288"/>
                  <a:pt x="42371" y="116288"/>
                  <a:pt x="33402" y="116288"/>
                </a:cubicBezTo>
                <a:cubicBezTo>
                  <a:pt x="32783" y="116288"/>
                  <a:pt x="31855" y="116907"/>
                  <a:pt x="31855" y="115670"/>
                </a:cubicBezTo>
                <a:cubicBezTo>
                  <a:pt x="31546" y="113814"/>
                  <a:pt x="32164" y="112886"/>
                  <a:pt x="33402" y="112577"/>
                </a:cubicBezTo>
                <a:cubicBezTo>
                  <a:pt x="33711" y="112577"/>
                  <a:pt x="34020" y="112577"/>
                  <a:pt x="34329" y="112577"/>
                </a:cubicBezTo>
                <a:cubicBezTo>
                  <a:pt x="51340" y="112577"/>
                  <a:pt x="68350" y="112577"/>
                  <a:pt x="85670" y="112577"/>
                </a:cubicBezTo>
                <a:close/>
                <a:moveTo>
                  <a:pt x="88762" y="30618"/>
                </a:moveTo>
                <a:cubicBezTo>
                  <a:pt x="91546" y="26288"/>
                  <a:pt x="94329" y="21958"/>
                  <a:pt x="96804" y="17628"/>
                </a:cubicBezTo>
                <a:cubicBezTo>
                  <a:pt x="97113" y="17010"/>
                  <a:pt x="97422" y="16701"/>
                  <a:pt x="97731" y="17628"/>
                </a:cubicBezTo>
                <a:cubicBezTo>
                  <a:pt x="103298" y="26597"/>
                  <a:pt x="108865" y="35567"/>
                  <a:pt x="114432" y="44536"/>
                </a:cubicBezTo>
                <a:cubicBezTo>
                  <a:pt x="114432" y="44536"/>
                  <a:pt x="114432" y="44845"/>
                  <a:pt x="114432" y="45154"/>
                </a:cubicBezTo>
                <a:cubicBezTo>
                  <a:pt x="102989" y="45154"/>
                  <a:pt x="91546" y="45154"/>
                  <a:pt x="80103" y="45154"/>
                </a:cubicBezTo>
                <a:cubicBezTo>
                  <a:pt x="83195" y="40206"/>
                  <a:pt x="85979" y="35567"/>
                  <a:pt x="88762" y="30618"/>
                </a:cubicBezTo>
                <a:close/>
                <a:moveTo>
                  <a:pt x="115979" y="50103"/>
                </a:moveTo>
                <a:cubicBezTo>
                  <a:pt x="114742" y="57835"/>
                  <a:pt x="107938" y="64329"/>
                  <a:pt x="100515" y="65567"/>
                </a:cubicBezTo>
                <a:cubicBezTo>
                  <a:pt x="90309" y="66804"/>
                  <a:pt x="81030" y="60618"/>
                  <a:pt x="78865" y="50721"/>
                </a:cubicBezTo>
                <a:cubicBezTo>
                  <a:pt x="78556" y="48865"/>
                  <a:pt x="78556" y="48865"/>
                  <a:pt x="80412" y="48865"/>
                </a:cubicBezTo>
                <a:cubicBezTo>
                  <a:pt x="85979" y="48865"/>
                  <a:pt x="91855" y="48865"/>
                  <a:pt x="97422" y="48865"/>
                </a:cubicBezTo>
                <a:cubicBezTo>
                  <a:pt x="103298" y="48865"/>
                  <a:pt x="108865" y="48865"/>
                  <a:pt x="114742" y="48865"/>
                </a:cubicBezTo>
                <a:cubicBezTo>
                  <a:pt x="115670" y="48865"/>
                  <a:pt x="115979" y="49175"/>
                  <a:pt x="115979" y="50103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ea typeface="Open Sans" panose="020B0606030504020204" pitchFamily="34" charset="0"/>
              <a:cs typeface="Open Sans" panose="020B0606030504020204" pitchFamily="34" charset="0"/>
              <a:sym typeface="Lato"/>
            </a:endParaRPr>
          </a:p>
        </p:txBody>
      </p:sp>
      <p:sp>
        <p:nvSpPr>
          <p:cNvPr id="1543" name="Google Shape;1543;p40"/>
          <p:cNvSpPr/>
          <p:nvPr/>
        </p:nvSpPr>
        <p:spPr>
          <a:xfrm>
            <a:off x="1296099" y="4390673"/>
            <a:ext cx="502204" cy="50220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0312" y="97172"/>
                </a:moveTo>
                <a:cubicBezTo>
                  <a:pt x="46562" y="97172"/>
                  <a:pt x="42812" y="97172"/>
                  <a:pt x="38750" y="97172"/>
                </a:cubicBezTo>
                <a:cubicBezTo>
                  <a:pt x="38750" y="95938"/>
                  <a:pt x="38750" y="94704"/>
                  <a:pt x="38750" y="93470"/>
                </a:cubicBezTo>
                <a:cubicBezTo>
                  <a:pt x="42812" y="93470"/>
                  <a:pt x="46562" y="93470"/>
                  <a:pt x="50312" y="93470"/>
                </a:cubicBezTo>
                <a:cubicBezTo>
                  <a:pt x="50312" y="92236"/>
                  <a:pt x="50312" y="91002"/>
                  <a:pt x="50312" y="89460"/>
                </a:cubicBezTo>
                <a:cubicBezTo>
                  <a:pt x="47812" y="89460"/>
                  <a:pt x="45312" y="89460"/>
                  <a:pt x="42812" y="89460"/>
                </a:cubicBezTo>
                <a:cubicBezTo>
                  <a:pt x="42812" y="85758"/>
                  <a:pt x="42812" y="82056"/>
                  <a:pt x="42812" y="78046"/>
                </a:cubicBezTo>
                <a:cubicBezTo>
                  <a:pt x="45312" y="78046"/>
                  <a:pt x="47812" y="78046"/>
                  <a:pt x="50312" y="78046"/>
                </a:cubicBezTo>
                <a:cubicBezTo>
                  <a:pt x="50312" y="76812"/>
                  <a:pt x="50312" y="75578"/>
                  <a:pt x="50312" y="74344"/>
                </a:cubicBezTo>
                <a:cubicBezTo>
                  <a:pt x="47812" y="74344"/>
                  <a:pt x="45312" y="74344"/>
                  <a:pt x="42812" y="74344"/>
                </a:cubicBezTo>
                <a:cubicBezTo>
                  <a:pt x="42812" y="70334"/>
                  <a:pt x="42812" y="66632"/>
                  <a:pt x="42812" y="62930"/>
                </a:cubicBezTo>
                <a:cubicBezTo>
                  <a:pt x="67187" y="62930"/>
                  <a:pt x="91562" y="62930"/>
                  <a:pt x="116250" y="62930"/>
                </a:cubicBezTo>
                <a:cubicBezTo>
                  <a:pt x="116250" y="66632"/>
                  <a:pt x="116250" y="70334"/>
                  <a:pt x="116250" y="74035"/>
                </a:cubicBezTo>
                <a:cubicBezTo>
                  <a:pt x="113750" y="74035"/>
                  <a:pt x="111250" y="74035"/>
                  <a:pt x="108750" y="74035"/>
                </a:cubicBezTo>
                <a:cubicBezTo>
                  <a:pt x="108750" y="75578"/>
                  <a:pt x="108750" y="76812"/>
                  <a:pt x="108750" y="78046"/>
                </a:cubicBezTo>
                <a:cubicBezTo>
                  <a:pt x="111250" y="78046"/>
                  <a:pt x="113750" y="78046"/>
                  <a:pt x="116250" y="78046"/>
                </a:cubicBezTo>
                <a:cubicBezTo>
                  <a:pt x="116250" y="81748"/>
                  <a:pt x="116250" y="85449"/>
                  <a:pt x="116250" y="89460"/>
                </a:cubicBezTo>
                <a:cubicBezTo>
                  <a:pt x="113750" y="89460"/>
                  <a:pt x="111250" y="89460"/>
                  <a:pt x="108750" y="89460"/>
                </a:cubicBezTo>
                <a:cubicBezTo>
                  <a:pt x="108750" y="90694"/>
                  <a:pt x="108750" y="91928"/>
                  <a:pt x="108750" y="93161"/>
                </a:cubicBezTo>
                <a:cubicBezTo>
                  <a:pt x="112500" y="93161"/>
                  <a:pt x="116250" y="93161"/>
                  <a:pt x="120000" y="93161"/>
                </a:cubicBezTo>
                <a:cubicBezTo>
                  <a:pt x="120000" y="94704"/>
                  <a:pt x="120000" y="95938"/>
                  <a:pt x="120000" y="97172"/>
                </a:cubicBezTo>
                <a:cubicBezTo>
                  <a:pt x="116250" y="97172"/>
                  <a:pt x="112500" y="97172"/>
                  <a:pt x="108750" y="97172"/>
                </a:cubicBezTo>
                <a:cubicBezTo>
                  <a:pt x="108750" y="103650"/>
                  <a:pt x="108750" y="109820"/>
                  <a:pt x="108750" y="116298"/>
                </a:cubicBezTo>
                <a:cubicBezTo>
                  <a:pt x="112500" y="116298"/>
                  <a:pt x="116250" y="116298"/>
                  <a:pt x="120000" y="116298"/>
                </a:cubicBezTo>
                <a:cubicBezTo>
                  <a:pt x="120000" y="117532"/>
                  <a:pt x="120000" y="118766"/>
                  <a:pt x="120000" y="120000"/>
                </a:cubicBezTo>
                <a:cubicBezTo>
                  <a:pt x="80000" y="120000"/>
                  <a:pt x="40312" y="120000"/>
                  <a:pt x="0" y="120000"/>
                </a:cubicBezTo>
                <a:cubicBezTo>
                  <a:pt x="0" y="118766"/>
                  <a:pt x="0" y="117532"/>
                  <a:pt x="0" y="116298"/>
                </a:cubicBezTo>
                <a:cubicBezTo>
                  <a:pt x="1250" y="116298"/>
                  <a:pt x="2500" y="116298"/>
                  <a:pt x="3750" y="116298"/>
                </a:cubicBezTo>
                <a:cubicBezTo>
                  <a:pt x="3750" y="112596"/>
                  <a:pt x="3750" y="108894"/>
                  <a:pt x="3750" y="104884"/>
                </a:cubicBezTo>
                <a:cubicBezTo>
                  <a:pt x="5937" y="104884"/>
                  <a:pt x="7812" y="104884"/>
                  <a:pt x="9687" y="104884"/>
                </a:cubicBezTo>
                <a:cubicBezTo>
                  <a:pt x="9687" y="86992"/>
                  <a:pt x="9687" y="69100"/>
                  <a:pt x="9687" y="51208"/>
                </a:cubicBezTo>
                <a:cubicBezTo>
                  <a:pt x="10937" y="51208"/>
                  <a:pt x="12187" y="51208"/>
                  <a:pt x="13750" y="51208"/>
                </a:cubicBezTo>
                <a:cubicBezTo>
                  <a:pt x="13750" y="50591"/>
                  <a:pt x="13750" y="50282"/>
                  <a:pt x="13750" y="49665"/>
                </a:cubicBezTo>
                <a:cubicBezTo>
                  <a:pt x="13750" y="38560"/>
                  <a:pt x="13750" y="27455"/>
                  <a:pt x="13750" y="16041"/>
                </a:cubicBezTo>
                <a:cubicBezTo>
                  <a:pt x="13750" y="9254"/>
                  <a:pt x="18125" y="3393"/>
                  <a:pt x="25000" y="1850"/>
                </a:cubicBezTo>
                <a:cubicBezTo>
                  <a:pt x="32812" y="0"/>
                  <a:pt x="41250" y="5552"/>
                  <a:pt x="42500" y="13573"/>
                </a:cubicBezTo>
                <a:cubicBezTo>
                  <a:pt x="42500" y="14498"/>
                  <a:pt x="42812" y="15115"/>
                  <a:pt x="43750" y="15424"/>
                </a:cubicBezTo>
                <a:cubicBezTo>
                  <a:pt x="50625" y="16966"/>
                  <a:pt x="54687" y="22519"/>
                  <a:pt x="54375" y="30231"/>
                </a:cubicBezTo>
                <a:cubicBezTo>
                  <a:pt x="51562" y="30231"/>
                  <a:pt x="49062" y="30231"/>
                  <a:pt x="46562" y="30231"/>
                </a:cubicBezTo>
                <a:cubicBezTo>
                  <a:pt x="46250" y="32082"/>
                  <a:pt x="45937" y="33624"/>
                  <a:pt x="44375" y="34550"/>
                </a:cubicBezTo>
                <a:cubicBezTo>
                  <a:pt x="43125" y="35475"/>
                  <a:pt x="41875" y="35784"/>
                  <a:pt x="40625" y="35784"/>
                </a:cubicBezTo>
                <a:cubicBezTo>
                  <a:pt x="37500" y="35784"/>
                  <a:pt x="35625" y="33933"/>
                  <a:pt x="34687" y="30231"/>
                </a:cubicBezTo>
                <a:cubicBezTo>
                  <a:pt x="32500" y="30231"/>
                  <a:pt x="30000" y="30231"/>
                  <a:pt x="27187" y="30231"/>
                </a:cubicBezTo>
                <a:cubicBezTo>
                  <a:pt x="26875" y="26529"/>
                  <a:pt x="27812" y="23136"/>
                  <a:pt x="30000" y="20359"/>
                </a:cubicBezTo>
                <a:cubicBezTo>
                  <a:pt x="32187" y="17275"/>
                  <a:pt x="35000" y="15732"/>
                  <a:pt x="38750" y="15115"/>
                </a:cubicBezTo>
                <a:cubicBezTo>
                  <a:pt x="38750" y="11105"/>
                  <a:pt x="35000" y="6786"/>
                  <a:pt x="30625" y="5552"/>
                </a:cubicBezTo>
                <a:cubicBezTo>
                  <a:pt x="24062" y="4010"/>
                  <a:pt x="17500" y="8946"/>
                  <a:pt x="17500" y="15424"/>
                </a:cubicBezTo>
                <a:cubicBezTo>
                  <a:pt x="17500" y="27146"/>
                  <a:pt x="17500" y="38868"/>
                  <a:pt x="17500" y="50591"/>
                </a:cubicBezTo>
                <a:cubicBezTo>
                  <a:pt x="17500" y="50591"/>
                  <a:pt x="17500" y="50899"/>
                  <a:pt x="17500" y="51208"/>
                </a:cubicBezTo>
                <a:cubicBezTo>
                  <a:pt x="18750" y="51208"/>
                  <a:pt x="20000" y="51208"/>
                  <a:pt x="21250" y="51208"/>
                </a:cubicBezTo>
                <a:cubicBezTo>
                  <a:pt x="21250" y="69100"/>
                  <a:pt x="21250" y="86992"/>
                  <a:pt x="21250" y="104884"/>
                </a:cubicBezTo>
                <a:cubicBezTo>
                  <a:pt x="23437" y="104884"/>
                  <a:pt x="25000" y="104884"/>
                  <a:pt x="27187" y="104884"/>
                </a:cubicBezTo>
                <a:cubicBezTo>
                  <a:pt x="27187" y="108586"/>
                  <a:pt x="27187" y="112287"/>
                  <a:pt x="27187" y="116298"/>
                </a:cubicBezTo>
                <a:cubicBezTo>
                  <a:pt x="35000" y="116298"/>
                  <a:pt x="42500" y="116298"/>
                  <a:pt x="50312" y="116298"/>
                </a:cubicBezTo>
                <a:cubicBezTo>
                  <a:pt x="50312" y="109820"/>
                  <a:pt x="50312" y="103650"/>
                  <a:pt x="50312" y="97172"/>
                </a:cubicBezTo>
                <a:close/>
                <a:moveTo>
                  <a:pt x="62187" y="103033"/>
                </a:moveTo>
                <a:cubicBezTo>
                  <a:pt x="62187" y="107352"/>
                  <a:pt x="62187" y="111979"/>
                  <a:pt x="62187" y="116298"/>
                </a:cubicBezTo>
                <a:cubicBezTo>
                  <a:pt x="73750" y="116298"/>
                  <a:pt x="85312" y="116298"/>
                  <a:pt x="96875" y="116298"/>
                </a:cubicBezTo>
                <a:cubicBezTo>
                  <a:pt x="96875" y="111670"/>
                  <a:pt x="96875" y="107352"/>
                  <a:pt x="96875" y="103033"/>
                </a:cubicBezTo>
                <a:cubicBezTo>
                  <a:pt x="85312" y="103033"/>
                  <a:pt x="73750" y="103033"/>
                  <a:pt x="62187" y="103033"/>
                </a:cubicBezTo>
                <a:close/>
                <a:moveTo>
                  <a:pt x="112500" y="66632"/>
                </a:moveTo>
                <a:cubicBezTo>
                  <a:pt x="90312" y="66632"/>
                  <a:pt x="68437" y="66632"/>
                  <a:pt x="46562" y="66632"/>
                </a:cubicBezTo>
                <a:cubicBezTo>
                  <a:pt x="46562" y="67866"/>
                  <a:pt x="46562" y="69100"/>
                  <a:pt x="46562" y="70334"/>
                </a:cubicBezTo>
                <a:cubicBezTo>
                  <a:pt x="68750" y="70334"/>
                  <a:pt x="90625" y="70334"/>
                  <a:pt x="112500" y="70334"/>
                </a:cubicBezTo>
                <a:cubicBezTo>
                  <a:pt x="112500" y="69100"/>
                  <a:pt x="112500" y="67866"/>
                  <a:pt x="112500" y="66632"/>
                </a:cubicBezTo>
                <a:close/>
                <a:moveTo>
                  <a:pt x="112500" y="82056"/>
                </a:moveTo>
                <a:cubicBezTo>
                  <a:pt x="90312" y="82056"/>
                  <a:pt x="68437" y="82056"/>
                  <a:pt x="46562" y="82056"/>
                </a:cubicBezTo>
                <a:cubicBezTo>
                  <a:pt x="46562" y="83290"/>
                  <a:pt x="46562" y="84524"/>
                  <a:pt x="46562" y="85758"/>
                </a:cubicBezTo>
                <a:cubicBezTo>
                  <a:pt x="68750" y="85758"/>
                  <a:pt x="90625" y="85758"/>
                  <a:pt x="112500" y="85758"/>
                </a:cubicBezTo>
                <a:cubicBezTo>
                  <a:pt x="112500" y="84215"/>
                  <a:pt x="112500" y="83290"/>
                  <a:pt x="112500" y="82056"/>
                </a:cubicBezTo>
                <a:close/>
                <a:moveTo>
                  <a:pt x="58125" y="99331"/>
                </a:moveTo>
                <a:cubicBezTo>
                  <a:pt x="72500" y="99331"/>
                  <a:pt x="86562" y="99331"/>
                  <a:pt x="100937" y="99331"/>
                </a:cubicBezTo>
                <a:cubicBezTo>
                  <a:pt x="100937" y="104884"/>
                  <a:pt x="100937" y="110745"/>
                  <a:pt x="100937" y="116298"/>
                </a:cubicBezTo>
                <a:cubicBezTo>
                  <a:pt x="102187" y="116298"/>
                  <a:pt x="103437" y="116298"/>
                  <a:pt x="104687" y="116298"/>
                </a:cubicBezTo>
                <a:cubicBezTo>
                  <a:pt x="104687" y="109820"/>
                  <a:pt x="104687" y="103650"/>
                  <a:pt x="104687" y="97172"/>
                </a:cubicBezTo>
                <a:cubicBezTo>
                  <a:pt x="87812" y="97172"/>
                  <a:pt x="71250" y="97172"/>
                  <a:pt x="54375" y="97172"/>
                </a:cubicBezTo>
                <a:cubicBezTo>
                  <a:pt x="54375" y="103650"/>
                  <a:pt x="54375" y="109820"/>
                  <a:pt x="54375" y="116298"/>
                </a:cubicBezTo>
                <a:cubicBezTo>
                  <a:pt x="55625" y="116298"/>
                  <a:pt x="56875" y="116298"/>
                  <a:pt x="58125" y="116298"/>
                </a:cubicBezTo>
                <a:cubicBezTo>
                  <a:pt x="58125" y="110437"/>
                  <a:pt x="58125" y="104884"/>
                  <a:pt x="58125" y="99331"/>
                </a:cubicBezTo>
                <a:close/>
                <a:moveTo>
                  <a:pt x="17500" y="55218"/>
                </a:moveTo>
                <a:cubicBezTo>
                  <a:pt x="16250" y="55218"/>
                  <a:pt x="15000" y="55218"/>
                  <a:pt x="13750" y="55218"/>
                </a:cubicBezTo>
                <a:cubicBezTo>
                  <a:pt x="13750" y="71876"/>
                  <a:pt x="13750" y="88226"/>
                  <a:pt x="13750" y="104884"/>
                </a:cubicBezTo>
                <a:cubicBezTo>
                  <a:pt x="15000" y="104884"/>
                  <a:pt x="16250" y="104884"/>
                  <a:pt x="17500" y="104884"/>
                </a:cubicBezTo>
                <a:cubicBezTo>
                  <a:pt x="17500" y="88226"/>
                  <a:pt x="17500" y="71568"/>
                  <a:pt x="17500" y="55218"/>
                </a:cubicBezTo>
                <a:close/>
                <a:moveTo>
                  <a:pt x="96875" y="74344"/>
                </a:moveTo>
                <a:cubicBezTo>
                  <a:pt x="85312" y="74344"/>
                  <a:pt x="73750" y="74344"/>
                  <a:pt x="62187" y="74344"/>
                </a:cubicBezTo>
                <a:cubicBezTo>
                  <a:pt x="62187" y="75578"/>
                  <a:pt x="62187" y="76812"/>
                  <a:pt x="62187" y="78046"/>
                </a:cubicBezTo>
                <a:cubicBezTo>
                  <a:pt x="73750" y="78046"/>
                  <a:pt x="85312" y="78046"/>
                  <a:pt x="96875" y="78046"/>
                </a:cubicBezTo>
                <a:cubicBezTo>
                  <a:pt x="96875" y="76812"/>
                  <a:pt x="96875" y="75578"/>
                  <a:pt x="96875" y="74344"/>
                </a:cubicBezTo>
                <a:close/>
                <a:moveTo>
                  <a:pt x="62187" y="93161"/>
                </a:moveTo>
                <a:cubicBezTo>
                  <a:pt x="73750" y="93161"/>
                  <a:pt x="85312" y="93161"/>
                  <a:pt x="96875" y="93161"/>
                </a:cubicBezTo>
                <a:cubicBezTo>
                  <a:pt x="96875" y="91928"/>
                  <a:pt x="96875" y="90694"/>
                  <a:pt x="96875" y="89460"/>
                </a:cubicBezTo>
                <a:cubicBezTo>
                  <a:pt x="85312" y="89460"/>
                  <a:pt x="73750" y="89460"/>
                  <a:pt x="62187" y="89460"/>
                </a:cubicBezTo>
                <a:cubicBezTo>
                  <a:pt x="62187" y="90694"/>
                  <a:pt x="62187" y="91928"/>
                  <a:pt x="62187" y="93161"/>
                </a:cubicBezTo>
                <a:close/>
                <a:moveTo>
                  <a:pt x="7812" y="108586"/>
                </a:moveTo>
                <a:cubicBezTo>
                  <a:pt x="7812" y="111362"/>
                  <a:pt x="7812" y="113830"/>
                  <a:pt x="7812" y="116298"/>
                </a:cubicBezTo>
                <a:cubicBezTo>
                  <a:pt x="13125" y="116298"/>
                  <a:pt x="18125" y="116298"/>
                  <a:pt x="23125" y="116298"/>
                </a:cubicBezTo>
                <a:cubicBezTo>
                  <a:pt x="23125" y="113521"/>
                  <a:pt x="23125" y="111053"/>
                  <a:pt x="23125" y="108586"/>
                </a:cubicBezTo>
                <a:cubicBezTo>
                  <a:pt x="18125" y="108586"/>
                  <a:pt x="12812" y="108586"/>
                  <a:pt x="7812" y="108586"/>
                </a:cubicBezTo>
                <a:close/>
                <a:moveTo>
                  <a:pt x="31250" y="26221"/>
                </a:moveTo>
                <a:cubicBezTo>
                  <a:pt x="37500" y="26221"/>
                  <a:pt x="43750" y="26221"/>
                  <a:pt x="50000" y="26221"/>
                </a:cubicBezTo>
                <a:cubicBezTo>
                  <a:pt x="49687" y="22210"/>
                  <a:pt x="45312" y="18817"/>
                  <a:pt x="40625" y="18817"/>
                </a:cubicBezTo>
                <a:cubicBezTo>
                  <a:pt x="36250" y="18817"/>
                  <a:pt x="31875" y="22210"/>
                  <a:pt x="31250" y="26221"/>
                </a:cubicBezTo>
                <a:close/>
                <a:moveTo>
                  <a:pt x="54375" y="78046"/>
                </a:moveTo>
                <a:cubicBezTo>
                  <a:pt x="55625" y="78046"/>
                  <a:pt x="56875" y="78046"/>
                  <a:pt x="58125" y="78046"/>
                </a:cubicBezTo>
                <a:cubicBezTo>
                  <a:pt x="58125" y="76503"/>
                  <a:pt x="58125" y="75578"/>
                  <a:pt x="58125" y="74344"/>
                </a:cubicBezTo>
                <a:cubicBezTo>
                  <a:pt x="56875" y="74344"/>
                  <a:pt x="55625" y="74344"/>
                  <a:pt x="54375" y="74344"/>
                </a:cubicBezTo>
                <a:cubicBezTo>
                  <a:pt x="54375" y="75578"/>
                  <a:pt x="54375" y="76812"/>
                  <a:pt x="54375" y="78046"/>
                </a:cubicBezTo>
                <a:close/>
                <a:moveTo>
                  <a:pt x="104687" y="74344"/>
                </a:moveTo>
                <a:cubicBezTo>
                  <a:pt x="103437" y="74344"/>
                  <a:pt x="102187" y="74344"/>
                  <a:pt x="100937" y="74344"/>
                </a:cubicBezTo>
                <a:cubicBezTo>
                  <a:pt x="100937" y="75578"/>
                  <a:pt x="100937" y="76812"/>
                  <a:pt x="100937" y="78046"/>
                </a:cubicBezTo>
                <a:cubicBezTo>
                  <a:pt x="102187" y="78046"/>
                  <a:pt x="103437" y="78046"/>
                  <a:pt x="104687" y="78046"/>
                </a:cubicBezTo>
                <a:cubicBezTo>
                  <a:pt x="104687" y="76812"/>
                  <a:pt x="104687" y="75578"/>
                  <a:pt x="104687" y="74344"/>
                </a:cubicBezTo>
                <a:close/>
                <a:moveTo>
                  <a:pt x="54375" y="89460"/>
                </a:moveTo>
                <a:cubicBezTo>
                  <a:pt x="54375" y="91002"/>
                  <a:pt x="54375" y="92236"/>
                  <a:pt x="54375" y="93161"/>
                </a:cubicBezTo>
                <a:cubicBezTo>
                  <a:pt x="55625" y="93161"/>
                  <a:pt x="56875" y="93161"/>
                  <a:pt x="58125" y="93161"/>
                </a:cubicBezTo>
                <a:cubicBezTo>
                  <a:pt x="58125" y="91928"/>
                  <a:pt x="58125" y="90694"/>
                  <a:pt x="58125" y="89460"/>
                </a:cubicBezTo>
                <a:cubicBezTo>
                  <a:pt x="56875" y="89460"/>
                  <a:pt x="55625" y="89460"/>
                  <a:pt x="54375" y="89460"/>
                </a:cubicBezTo>
                <a:close/>
                <a:moveTo>
                  <a:pt x="104687" y="89460"/>
                </a:moveTo>
                <a:cubicBezTo>
                  <a:pt x="103437" y="89460"/>
                  <a:pt x="102187" y="89460"/>
                  <a:pt x="100937" y="89460"/>
                </a:cubicBezTo>
                <a:cubicBezTo>
                  <a:pt x="100937" y="91002"/>
                  <a:pt x="100937" y="92236"/>
                  <a:pt x="100937" y="93161"/>
                </a:cubicBezTo>
                <a:cubicBezTo>
                  <a:pt x="102187" y="93161"/>
                  <a:pt x="103437" y="93161"/>
                  <a:pt x="104687" y="93161"/>
                </a:cubicBezTo>
                <a:cubicBezTo>
                  <a:pt x="104687" y="91928"/>
                  <a:pt x="104687" y="90694"/>
                  <a:pt x="104687" y="89460"/>
                </a:cubicBezTo>
                <a:close/>
                <a:moveTo>
                  <a:pt x="38750" y="30231"/>
                </a:moveTo>
                <a:cubicBezTo>
                  <a:pt x="39062" y="31773"/>
                  <a:pt x="39687" y="32082"/>
                  <a:pt x="40937" y="32082"/>
                </a:cubicBezTo>
                <a:cubicBezTo>
                  <a:pt x="41875" y="32082"/>
                  <a:pt x="42500" y="31465"/>
                  <a:pt x="42500" y="30231"/>
                </a:cubicBezTo>
                <a:cubicBezTo>
                  <a:pt x="41250" y="30231"/>
                  <a:pt x="40000" y="30231"/>
                  <a:pt x="38750" y="30231"/>
                </a:cubicBezTo>
                <a:close/>
              </a:path>
            </a:pathLst>
          </a:custGeom>
          <a:solidFill>
            <a:srgbClr val="0078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ea typeface="Open Sans" panose="020B0606030504020204" pitchFamily="34" charset="0"/>
              <a:cs typeface="Open Sans" panose="020B0606030504020204" pitchFamily="34" charset="0"/>
              <a:sym typeface="Lato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10D631-C65E-7D4B-9EFB-B5FBAEA2F5EB}"/>
              </a:ext>
            </a:extLst>
          </p:cNvPr>
          <p:cNvGrpSpPr/>
          <p:nvPr/>
        </p:nvGrpSpPr>
        <p:grpSpPr>
          <a:xfrm>
            <a:off x="6716231" y="3749882"/>
            <a:ext cx="3231192" cy="473928"/>
            <a:chOff x="1391327" y="5454016"/>
            <a:chExt cx="3231192" cy="473928"/>
          </a:xfrm>
        </p:grpSpPr>
        <p:sp>
          <p:nvSpPr>
            <p:cNvPr id="1526" name="Google Shape;1526;p40"/>
            <p:cNvSpPr/>
            <p:nvPr/>
          </p:nvSpPr>
          <p:spPr>
            <a:xfrm>
              <a:off x="2130427" y="5454016"/>
              <a:ext cx="2492092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262626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Lato"/>
                </a:rPr>
                <a:t>Traffic Engineering</a:t>
              </a:r>
              <a:endParaRPr sz="24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544" name="Google Shape;1544;p40"/>
            <p:cNvGrpSpPr/>
            <p:nvPr/>
          </p:nvGrpSpPr>
          <p:grpSpPr>
            <a:xfrm>
              <a:off x="1391327" y="5472042"/>
              <a:ext cx="331190" cy="455902"/>
              <a:chOff x="4478" y="1969"/>
              <a:chExt cx="563" cy="775"/>
            </a:xfrm>
          </p:grpSpPr>
          <p:sp>
            <p:nvSpPr>
              <p:cNvPr id="1545" name="Google Shape;1545;p40"/>
              <p:cNvSpPr/>
              <p:nvPr/>
            </p:nvSpPr>
            <p:spPr>
              <a:xfrm>
                <a:off x="4478" y="1969"/>
                <a:ext cx="563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26762" y="40937"/>
                    </a:moveTo>
                    <a:cubicBezTo>
                      <a:pt x="26762" y="38750"/>
                      <a:pt x="27194" y="36875"/>
                      <a:pt x="26762" y="35312"/>
                    </a:cubicBezTo>
                    <a:cubicBezTo>
                      <a:pt x="26762" y="34687"/>
                      <a:pt x="26330" y="34062"/>
                      <a:pt x="25899" y="33750"/>
                    </a:cubicBezTo>
                    <a:cubicBezTo>
                      <a:pt x="18129" y="27187"/>
                      <a:pt x="9928" y="20937"/>
                      <a:pt x="2158" y="14375"/>
                    </a:cubicBezTo>
                    <a:cubicBezTo>
                      <a:pt x="2158" y="14062"/>
                      <a:pt x="1726" y="14062"/>
                      <a:pt x="1294" y="13750"/>
                    </a:cubicBezTo>
                    <a:cubicBezTo>
                      <a:pt x="1294" y="12812"/>
                      <a:pt x="431" y="11875"/>
                      <a:pt x="863" y="11250"/>
                    </a:cubicBezTo>
                    <a:cubicBezTo>
                      <a:pt x="1294" y="10625"/>
                      <a:pt x="3021" y="9687"/>
                      <a:pt x="4316" y="9687"/>
                    </a:cubicBezTo>
                    <a:cubicBezTo>
                      <a:pt x="10359" y="9687"/>
                      <a:pt x="16834" y="9687"/>
                      <a:pt x="23309" y="9687"/>
                    </a:cubicBezTo>
                    <a:cubicBezTo>
                      <a:pt x="24172" y="9687"/>
                      <a:pt x="25467" y="9687"/>
                      <a:pt x="26762" y="9687"/>
                    </a:cubicBezTo>
                    <a:cubicBezTo>
                      <a:pt x="26762" y="7500"/>
                      <a:pt x="26762" y="5312"/>
                      <a:pt x="26762" y="3125"/>
                    </a:cubicBezTo>
                    <a:cubicBezTo>
                      <a:pt x="26762" y="937"/>
                      <a:pt x="28057" y="0"/>
                      <a:pt x="31079" y="0"/>
                    </a:cubicBezTo>
                    <a:cubicBezTo>
                      <a:pt x="50071" y="0"/>
                      <a:pt x="69496" y="0"/>
                      <a:pt x="88489" y="0"/>
                    </a:cubicBezTo>
                    <a:cubicBezTo>
                      <a:pt x="91942" y="0"/>
                      <a:pt x="93237" y="937"/>
                      <a:pt x="93237" y="3437"/>
                    </a:cubicBezTo>
                    <a:cubicBezTo>
                      <a:pt x="93237" y="5625"/>
                      <a:pt x="93237" y="7500"/>
                      <a:pt x="93237" y="9687"/>
                    </a:cubicBezTo>
                    <a:cubicBezTo>
                      <a:pt x="96258" y="9687"/>
                      <a:pt x="98848" y="9687"/>
                      <a:pt x="101870" y="9687"/>
                    </a:cubicBezTo>
                    <a:cubicBezTo>
                      <a:pt x="106187" y="9687"/>
                      <a:pt x="110935" y="9687"/>
                      <a:pt x="115251" y="9687"/>
                    </a:cubicBezTo>
                    <a:cubicBezTo>
                      <a:pt x="116978" y="9687"/>
                      <a:pt x="118273" y="10000"/>
                      <a:pt x="119136" y="11250"/>
                    </a:cubicBezTo>
                    <a:cubicBezTo>
                      <a:pt x="120000" y="12500"/>
                      <a:pt x="119136" y="13125"/>
                      <a:pt x="118273" y="14062"/>
                    </a:cubicBezTo>
                    <a:cubicBezTo>
                      <a:pt x="110071" y="20625"/>
                      <a:pt x="102302" y="26875"/>
                      <a:pt x="94532" y="33125"/>
                    </a:cubicBezTo>
                    <a:cubicBezTo>
                      <a:pt x="93669" y="34062"/>
                      <a:pt x="92805" y="35000"/>
                      <a:pt x="92805" y="36250"/>
                    </a:cubicBezTo>
                    <a:cubicBezTo>
                      <a:pt x="93237" y="37500"/>
                      <a:pt x="93237" y="39062"/>
                      <a:pt x="93237" y="40937"/>
                    </a:cubicBezTo>
                    <a:cubicBezTo>
                      <a:pt x="93669" y="40937"/>
                      <a:pt x="94532" y="40937"/>
                      <a:pt x="95395" y="40937"/>
                    </a:cubicBezTo>
                    <a:cubicBezTo>
                      <a:pt x="101870" y="40937"/>
                      <a:pt x="108345" y="40937"/>
                      <a:pt x="114820" y="40937"/>
                    </a:cubicBezTo>
                    <a:cubicBezTo>
                      <a:pt x="116546" y="40937"/>
                      <a:pt x="118273" y="40937"/>
                      <a:pt x="119136" y="42187"/>
                    </a:cubicBezTo>
                    <a:cubicBezTo>
                      <a:pt x="120000" y="43437"/>
                      <a:pt x="119136" y="44375"/>
                      <a:pt x="117841" y="45312"/>
                    </a:cubicBezTo>
                    <a:cubicBezTo>
                      <a:pt x="110071" y="51875"/>
                      <a:pt x="102302" y="58125"/>
                      <a:pt x="94532" y="64375"/>
                    </a:cubicBezTo>
                    <a:cubicBezTo>
                      <a:pt x="93237" y="65312"/>
                      <a:pt x="92805" y="66250"/>
                      <a:pt x="92805" y="67187"/>
                    </a:cubicBezTo>
                    <a:cubicBezTo>
                      <a:pt x="93237" y="68750"/>
                      <a:pt x="93237" y="70312"/>
                      <a:pt x="93237" y="71875"/>
                    </a:cubicBezTo>
                    <a:cubicBezTo>
                      <a:pt x="95827" y="71875"/>
                      <a:pt x="98417" y="71875"/>
                      <a:pt x="101007" y="71875"/>
                    </a:cubicBezTo>
                    <a:cubicBezTo>
                      <a:pt x="105755" y="71875"/>
                      <a:pt x="110503" y="71875"/>
                      <a:pt x="115251" y="71875"/>
                    </a:cubicBezTo>
                    <a:cubicBezTo>
                      <a:pt x="116978" y="71875"/>
                      <a:pt x="118273" y="72187"/>
                      <a:pt x="119136" y="73437"/>
                    </a:cubicBezTo>
                    <a:cubicBezTo>
                      <a:pt x="120000" y="74687"/>
                      <a:pt x="119136" y="75625"/>
                      <a:pt x="117841" y="76562"/>
                    </a:cubicBezTo>
                    <a:cubicBezTo>
                      <a:pt x="110071" y="82812"/>
                      <a:pt x="102302" y="89375"/>
                      <a:pt x="94532" y="95625"/>
                    </a:cubicBezTo>
                    <a:cubicBezTo>
                      <a:pt x="93669" y="96250"/>
                      <a:pt x="93237" y="97187"/>
                      <a:pt x="93237" y="98125"/>
                    </a:cubicBezTo>
                    <a:cubicBezTo>
                      <a:pt x="92805" y="100937"/>
                      <a:pt x="93237" y="104062"/>
                      <a:pt x="93237" y="107187"/>
                    </a:cubicBezTo>
                    <a:cubicBezTo>
                      <a:pt x="92805" y="109375"/>
                      <a:pt x="91942" y="110312"/>
                      <a:pt x="88920" y="110312"/>
                    </a:cubicBezTo>
                    <a:cubicBezTo>
                      <a:pt x="82446" y="110312"/>
                      <a:pt x="76402" y="110312"/>
                      <a:pt x="69928" y="110312"/>
                    </a:cubicBezTo>
                    <a:cubicBezTo>
                      <a:pt x="69928" y="112500"/>
                      <a:pt x="69928" y="115000"/>
                      <a:pt x="69928" y="117187"/>
                    </a:cubicBezTo>
                    <a:cubicBezTo>
                      <a:pt x="69928" y="118750"/>
                      <a:pt x="68633" y="119687"/>
                      <a:pt x="66906" y="119687"/>
                    </a:cubicBezTo>
                    <a:cubicBezTo>
                      <a:pt x="64748" y="120000"/>
                      <a:pt x="63453" y="118750"/>
                      <a:pt x="63453" y="117187"/>
                    </a:cubicBezTo>
                    <a:cubicBezTo>
                      <a:pt x="63453" y="115000"/>
                      <a:pt x="63453" y="112812"/>
                      <a:pt x="63453" y="110312"/>
                    </a:cubicBezTo>
                    <a:cubicBezTo>
                      <a:pt x="61294" y="110312"/>
                      <a:pt x="59136" y="110312"/>
                      <a:pt x="56546" y="110312"/>
                    </a:cubicBezTo>
                    <a:cubicBezTo>
                      <a:pt x="56546" y="112500"/>
                      <a:pt x="56546" y="114687"/>
                      <a:pt x="56546" y="117187"/>
                    </a:cubicBezTo>
                    <a:cubicBezTo>
                      <a:pt x="56546" y="118750"/>
                      <a:pt x="55683" y="119687"/>
                      <a:pt x="53956" y="119687"/>
                    </a:cubicBezTo>
                    <a:cubicBezTo>
                      <a:pt x="51798" y="120000"/>
                      <a:pt x="50071" y="118750"/>
                      <a:pt x="50071" y="117187"/>
                    </a:cubicBezTo>
                    <a:cubicBezTo>
                      <a:pt x="50071" y="115000"/>
                      <a:pt x="50071" y="112812"/>
                      <a:pt x="50071" y="110312"/>
                    </a:cubicBezTo>
                    <a:cubicBezTo>
                      <a:pt x="47913" y="110312"/>
                      <a:pt x="45755" y="110312"/>
                      <a:pt x="43597" y="110312"/>
                    </a:cubicBezTo>
                    <a:cubicBezTo>
                      <a:pt x="39280" y="110312"/>
                      <a:pt x="34964" y="110312"/>
                      <a:pt x="30647" y="110312"/>
                    </a:cubicBezTo>
                    <a:cubicBezTo>
                      <a:pt x="28057" y="110312"/>
                      <a:pt x="26762" y="109375"/>
                      <a:pt x="26762" y="107500"/>
                    </a:cubicBezTo>
                    <a:cubicBezTo>
                      <a:pt x="26762" y="104375"/>
                      <a:pt x="27194" y="101250"/>
                      <a:pt x="26762" y="98125"/>
                    </a:cubicBezTo>
                    <a:cubicBezTo>
                      <a:pt x="26762" y="97187"/>
                      <a:pt x="26330" y="96250"/>
                      <a:pt x="25899" y="95937"/>
                    </a:cubicBezTo>
                    <a:cubicBezTo>
                      <a:pt x="17697" y="89375"/>
                      <a:pt x="9928" y="82812"/>
                      <a:pt x="2158" y="76562"/>
                    </a:cubicBezTo>
                    <a:cubicBezTo>
                      <a:pt x="863" y="75625"/>
                      <a:pt x="0" y="74687"/>
                      <a:pt x="863" y="73437"/>
                    </a:cubicBezTo>
                    <a:cubicBezTo>
                      <a:pt x="1726" y="72187"/>
                      <a:pt x="3453" y="71875"/>
                      <a:pt x="5179" y="71875"/>
                    </a:cubicBezTo>
                    <a:cubicBezTo>
                      <a:pt x="12086" y="71875"/>
                      <a:pt x="19424" y="71875"/>
                      <a:pt x="26762" y="71875"/>
                    </a:cubicBezTo>
                    <a:cubicBezTo>
                      <a:pt x="26762" y="70000"/>
                      <a:pt x="26762" y="67812"/>
                      <a:pt x="26762" y="65937"/>
                    </a:cubicBezTo>
                    <a:cubicBezTo>
                      <a:pt x="26762" y="65625"/>
                      <a:pt x="26330" y="65312"/>
                      <a:pt x="25899" y="64687"/>
                    </a:cubicBezTo>
                    <a:cubicBezTo>
                      <a:pt x="18129" y="58437"/>
                      <a:pt x="9928" y="51875"/>
                      <a:pt x="2158" y="45625"/>
                    </a:cubicBezTo>
                    <a:cubicBezTo>
                      <a:pt x="863" y="44687"/>
                      <a:pt x="0" y="43750"/>
                      <a:pt x="863" y="42187"/>
                    </a:cubicBezTo>
                    <a:cubicBezTo>
                      <a:pt x="1726" y="40937"/>
                      <a:pt x="3453" y="40937"/>
                      <a:pt x="5179" y="40937"/>
                    </a:cubicBezTo>
                    <a:cubicBezTo>
                      <a:pt x="11654" y="40937"/>
                      <a:pt x="18129" y="40937"/>
                      <a:pt x="24604" y="40937"/>
                    </a:cubicBezTo>
                    <a:cubicBezTo>
                      <a:pt x="25467" y="40937"/>
                      <a:pt x="25899" y="40937"/>
                      <a:pt x="26762" y="40937"/>
                    </a:cubicBezTo>
                    <a:close/>
                    <a:moveTo>
                      <a:pt x="33669" y="105312"/>
                    </a:moveTo>
                    <a:cubicBezTo>
                      <a:pt x="51366" y="105312"/>
                      <a:pt x="68633" y="105312"/>
                      <a:pt x="86330" y="105312"/>
                    </a:cubicBezTo>
                    <a:cubicBezTo>
                      <a:pt x="86330" y="71875"/>
                      <a:pt x="86330" y="38437"/>
                      <a:pt x="86330" y="5000"/>
                    </a:cubicBezTo>
                    <a:cubicBezTo>
                      <a:pt x="68633" y="5000"/>
                      <a:pt x="51366" y="5000"/>
                      <a:pt x="33669" y="5000"/>
                    </a:cubicBezTo>
                    <a:cubicBezTo>
                      <a:pt x="33669" y="38437"/>
                      <a:pt x="33669" y="71875"/>
                      <a:pt x="33669" y="105312"/>
                    </a:cubicBezTo>
                    <a:close/>
                    <a:moveTo>
                      <a:pt x="26762" y="27187"/>
                    </a:moveTo>
                    <a:cubicBezTo>
                      <a:pt x="26762" y="22812"/>
                      <a:pt x="26762" y="18750"/>
                      <a:pt x="26762" y="14687"/>
                    </a:cubicBezTo>
                    <a:cubicBezTo>
                      <a:pt x="21582" y="14687"/>
                      <a:pt x="16402" y="14687"/>
                      <a:pt x="11223" y="14687"/>
                    </a:cubicBezTo>
                    <a:cubicBezTo>
                      <a:pt x="16402" y="18750"/>
                      <a:pt x="21582" y="22812"/>
                      <a:pt x="26762" y="27187"/>
                    </a:cubicBezTo>
                    <a:close/>
                    <a:moveTo>
                      <a:pt x="93237" y="27187"/>
                    </a:moveTo>
                    <a:cubicBezTo>
                      <a:pt x="98417" y="22812"/>
                      <a:pt x="103597" y="18750"/>
                      <a:pt x="108776" y="14687"/>
                    </a:cubicBezTo>
                    <a:cubicBezTo>
                      <a:pt x="103165" y="14687"/>
                      <a:pt x="98417" y="14687"/>
                      <a:pt x="93237" y="14687"/>
                    </a:cubicBezTo>
                    <a:cubicBezTo>
                      <a:pt x="93237" y="18750"/>
                      <a:pt x="93237" y="22812"/>
                      <a:pt x="93237" y="27187"/>
                    </a:cubicBezTo>
                    <a:close/>
                    <a:moveTo>
                      <a:pt x="11223" y="45625"/>
                    </a:moveTo>
                    <a:cubicBezTo>
                      <a:pt x="16402" y="50000"/>
                      <a:pt x="21582" y="54062"/>
                      <a:pt x="26762" y="58437"/>
                    </a:cubicBezTo>
                    <a:cubicBezTo>
                      <a:pt x="26762" y="53750"/>
                      <a:pt x="26762" y="49687"/>
                      <a:pt x="26762" y="45625"/>
                    </a:cubicBezTo>
                    <a:cubicBezTo>
                      <a:pt x="21582" y="45625"/>
                      <a:pt x="16834" y="45625"/>
                      <a:pt x="11223" y="45625"/>
                    </a:cubicBezTo>
                    <a:close/>
                    <a:moveTo>
                      <a:pt x="93237" y="58437"/>
                    </a:moveTo>
                    <a:cubicBezTo>
                      <a:pt x="98417" y="54062"/>
                      <a:pt x="103597" y="50000"/>
                      <a:pt x="108776" y="45625"/>
                    </a:cubicBezTo>
                    <a:cubicBezTo>
                      <a:pt x="103165" y="45625"/>
                      <a:pt x="98417" y="45625"/>
                      <a:pt x="93237" y="45625"/>
                    </a:cubicBezTo>
                    <a:cubicBezTo>
                      <a:pt x="93237" y="49687"/>
                      <a:pt x="93237" y="54062"/>
                      <a:pt x="93237" y="58437"/>
                    </a:cubicBezTo>
                    <a:close/>
                    <a:moveTo>
                      <a:pt x="11223" y="76875"/>
                    </a:moveTo>
                    <a:cubicBezTo>
                      <a:pt x="16402" y="81250"/>
                      <a:pt x="21582" y="85312"/>
                      <a:pt x="26762" y="89375"/>
                    </a:cubicBezTo>
                    <a:cubicBezTo>
                      <a:pt x="26762" y="85000"/>
                      <a:pt x="26762" y="80937"/>
                      <a:pt x="26762" y="76875"/>
                    </a:cubicBezTo>
                    <a:cubicBezTo>
                      <a:pt x="21582" y="76875"/>
                      <a:pt x="16402" y="76875"/>
                      <a:pt x="11223" y="76875"/>
                    </a:cubicBezTo>
                    <a:close/>
                    <a:moveTo>
                      <a:pt x="93237" y="76875"/>
                    </a:moveTo>
                    <a:cubicBezTo>
                      <a:pt x="93237" y="80937"/>
                      <a:pt x="93237" y="85000"/>
                      <a:pt x="93237" y="89375"/>
                    </a:cubicBezTo>
                    <a:cubicBezTo>
                      <a:pt x="98417" y="85312"/>
                      <a:pt x="103597" y="80937"/>
                      <a:pt x="108776" y="76875"/>
                    </a:cubicBezTo>
                    <a:cubicBezTo>
                      <a:pt x="103165" y="76875"/>
                      <a:pt x="98417" y="76875"/>
                      <a:pt x="93237" y="76875"/>
                    </a:cubicBezTo>
                    <a:close/>
                  </a:path>
                </a:pathLst>
              </a:custGeom>
              <a:solidFill>
                <a:srgbClr val="8296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Lato"/>
                </a:endParaRPr>
              </a:p>
            </p:txBody>
          </p:sp>
          <p:sp>
            <p:nvSpPr>
              <p:cNvPr id="1546" name="Google Shape;1546;p40"/>
              <p:cNvSpPr/>
              <p:nvPr/>
            </p:nvSpPr>
            <p:spPr>
              <a:xfrm>
                <a:off x="4666" y="2207"/>
                <a:ext cx="187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cubicBezTo>
                      <a:pt x="27391" y="120000"/>
                      <a:pt x="0" y="93626"/>
                      <a:pt x="0" y="60659"/>
                    </a:cubicBezTo>
                    <a:cubicBezTo>
                      <a:pt x="0" y="26373"/>
                      <a:pt x="26086" y="0"/>
                      <a:pt x="60000" y="0"/>
                    </a:cubicBezTo>
                    <a:cubicBezTo>
                      <a:pt x="92608" y="0"/>
                      <a:pt x="120000" y="26373"/>
                      <a:pt x="120000" y="59340"/>
                    </a:cubicBezTo>
                    <a:cubicBezTo>
                      <a:pt x="120000" y="93626"/>
                      <a:pt x="92608" y="120000"/>
                      <a:pt x="60000" y="120000"/>
                    </a:cubicBezTo>
                    <a:close/>
                    <a:moveTo>
                      <a:pt x="60000" y="100219"/>
                    </a:moveTo>
                    <a:cubicBezTo>
                      <a:pt x="82173" y="100219"/>
                      <a:pt x="100434" y="83076"/>
                      <a:pt x="100434" y="60659"/>
                    </a:cubicBezTo>
                    <a:cubicBezTo>
                      <a:pt x="100434" y="38241"/>
                      <a:pt x="82173" y="19780"/>
                      <a:pt x="60000" y="19780"/>
                    </a:cubicBezTo>
                    <a:cubicBezTo>
                      <a:pt x="37826" y="19780"/>
                      <a:pt x="19565" y="36923"/>
                      <a:pt x="19565" y="60659"/>
                    </a:cubicBezTo>
                    <a:cubicBezTo>
                      <a:pt x="19565" y="83076"/>
                      <a:pt x="37826" y="100219"/>
                      <a:pt x="60000" y="100219"/>
                    </a:cubicBezTo>
                    <a:close/>
                  </a:path>
                </a:pathLst>
              </a:custGeom>
              <a:solidFill>
                <a:srgbClr val="8296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Lato"/>
                </a:endParaRPr>
              </a:p>
            </p:txBody>
          </p:sp>
          <p:sp>
            <p:nvSpPr>
              <p:cNvPr id="1547" name="Google Shape;1547;p40"/>
              <p:cNvSpPr/>
              <p:nvPr/>
            </p:nvSpPr>
            <p:spPr>
              <a:xfrm>
                <a:off x="4666" y="2407"/>
                <a:ext cx="187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cubicBezTo>
                      <a:pt x="26086" y="120000"/>
                      <a:pt x="0" y="93913"/>
                      <a:pt x="0" y="60000"/>
                    </a:cubicBezTo>
                    <a:cubicBezTo>
                      <a:pt x="0" y="27391"/>
                      <a:pt x="26086" y="0"/>
                      <a:pt x="60000" y="0"/>
                    </a:cubicBezTo>
                    <a:cubicBezTo>
                      <a:pt x="92608" y="0"/>
                      <a:pt x="120000" y="27391"/>
                      <a:pt x="120000" y="60000"/>
                    </a:cubicBezTo>
                    <a:cubicBezTo>
                      <a:pt x="120000" y="93913"/>
                      <a:pt x="92608" y="120000"/>
                      <a:pt x="60000" y="120000"/>
                    </a:cubicBezTo>
                    <a:close/>
                    <a:moveTo>
                      <a:pt x="60000" y="100434"/>
                    </a:moveTo>
                    <a:cubicBezTo>
                      <a:pt x="82173" y="100434"/>
                      <a:pt x="100434" y="82173"/>
                      <a:pt x="100434" y="60000"/>
                    </a:cubicBezTo>
                    <a:cubicBezTo>
                      <a:pt x="100434" y="37826"/>
                      <a:pt x="82173" y="19565"/>
                      <a:pt x="60000" y="19565"/>
                    </a:cubicBezTo>
                    <a:cubicBezTo>
                      <a:pt x="37826" y="19565"/>
                      <a:pt x="19565" y="37826"/>
                      <a:pt x="19565" y="60000"/>
                    </a:cubicBezTo>
                    <a:cubicBezTo>
                      <a:pt x="19565" y="82173"/>
                      <a:pt x="37826" y="100434"/>
                      <a:pt x="60000" y="100434"/>
                    </a:cubicBezTo>
                    <a:close/>
                  </a:path>
                </a:pathLst>
              </a:custGeom>
              <a:solidFill>
                <a:srgbClr val="8296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Lato"/>
                </a:endParaRPr>
              </a:p>
            </p:txBody>
          </p:sp>
          <p:sp>
            <p:nvSpPr>
              <p:cNvPr id="1548" name="Google Shape;1548;p40"/>
              <p:cNvSpPr/>
              <p:nvPr/>
            </p:nvSpPr>
            <p:spPr>
              <a:xfrm>
                <a:off x="4666" y="2006"/>
                <a:ext cx="187" cy="18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cubicBezTo>
                      <a:pt x="26086" y="120000"/>
                      <a:pt x="0" y="92608"/>
                      <a:pt x="0" y="60000"/>
                    </a:cubicBezTo>
                    <a:cubicBezTo>
                      <a:pt x="0" y="26086"/>
                      <a:pt x="27391" y="0"/>
                      <a:pt x="61304" y="0"/>
                    </a:cubicBezTo>
                    <a:cubicBezTo>
                      <a:pt x="93913" y="0"/>
                      <a:pt x="120000" y="27391"/>
                      <a:pt x="120000" y="60000"/>
                    </a:cubicBezTo>
                    <a:cubicBezTo>
                      <a:pt x="120000" y="93913"/>
                      <a:pt x="92608" y="120000"/>
                      <a:pt x="60000" y="120000"/>
                    </a:cubicBezTo>
                    <a:close/>
                    <a:moveTo>
                      <a:pt x="60000" y="100434"/>
                    </a:moveTo>
                    <a:cubicBezTo>
                      <a:pt x="82173" y="100434"/>
                      <a:pt x="99130" y="82173"/>
                      <a:pt x="100434" y="61304"/>
                    </a:cubicBezTo>
                    <a:cubicBezTo>
                      <a:pt x="100434" y="37826"/>
                      <a:pt x="83478" y="19565"/>
                      <a:pt x="61304" y="19565"/>
                    </a:cubicBezTo>
                    <a:cubicBezTo>
                      <a:pt x="37826" y="19565"/>
                      <a:pt x="19565" y="36521"/>
                      <a:pt x="19565" y="58695"/>
                    </a:cubicBezTo>
                    <a:cubicBezTo>
                      <a:pt x="19565" y="82173"/>
                      <a:pt x="37826" y="100434"/>
                      <a:pt x="60000" y="100434"/>
                    </a:cubicBezTo>
                    <a:close/>
                  </a:path>
                </a:pathLst>
              </a:custGeom>
              <a:solidFill>
                <a:srgbClr val="8296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Lato"/>
                </a:endParaRPr>
              </a:p>
            </p:txBody>
          </p:sp>
        </p:grpSp>
      </p:grpSp>
      <p:grpSp>
        <p:nvGrpSpPr>
          <p:cNvPr id="1549" name="Google Shape;1549;p40"/>
          <p:cNvGrpSpPr/>
          <p:nvPr/>
        </p:nvGrpSpPr>
        <p:grpSpPr>
          <a:xfrm>
            <a:off x="1226994" y="3730374"/>
            <a:ext cx="615588" cy="428998"/>
            <a:chOff x="4552" y="1675"/>
            <a:chExt cx="353" cy="246"/>
          </a:xfrm>
        </p:grpSpPr>
        <p:sp>
          <p:nvSpPr>
            <p:cNvPr id="1550" name="Google Shape;1550;p40"/>
            <p:cNvSpPr/>
            <p:nvPr/>
          </p:nvSpPr>
          <p:spPr>
            <a:xfrm>
              <a:off x="4552" y="1775"/>
              <a:ext cx="79" cy="1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478" y="120000"/>
                  </a:moveTo>
                  <a:cubicBezTo>
                    <a:pt x="43826" y="120000"/>
                    <a:pt x="27130" y="120000"/>
                    <a:pt x="10434" y="120000"/>
                  </a:cubicBezTo>
                  <a:cubicBezTo>
                    <a:pt x="3130" y="120000"/>
                    <a:pt x="0" y="100000"/>
                    <a:pt x="0" y="60000"/>
                  </a:cubicBezTo>
                  <a:cubicBezTo>
                    <a:pt x="0" y="26666"/>
                    <a:pt x="3130" y="0"/>
                    <a:pt x="10434" y="0"/>
                  </a:cubicBezTo>
                  <a:cubicBezTo>
                    <a:pt x="42782" y="0"/>
                    <a:pt x="76173" y="0"/>
                    <a:pt x="108521" y="0"/>
                  </a:cubicBezTo>
                  <a:cubicBezTo>
                    <a:pt x="115826" y="0"/>
                    <a:pt x="120000" y="26666"/>
                    <a:pt x="120000" y="60000"/>
                  </a:cubicBezTo>
                  <a:cubicBezTo>
                    <a:pt x="120000" y="100000"/>
                    <a:pt x="115826" y="120000"/>
                    <a:pt x="108521" y="120000"/>
                  </a:cubicBezTo>
                  <a:cubicBezTo>
                    <a:pt x="91826" y="120000"/>
                    <a:pt x="76173" y="120000"/>
                    <a:pt x="59478" y="120000"/>
                  </a:cubicBezTo>
                  <a:close/>
                </a:path>
              </a:pathLst>
            </a:custGeom>
            <a:solidFill>
              <a:srgbClr val="003F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ea typeface="Open Sans" panose="020B0606030504020204" pitchFamily="34" charset="0"/>
                <a:cs typeface="Open Sans" panose="020B0606030504020204" pitchFamily="34" charset="0"/>
                <a:sym typeface="Lato"/>
              </a:endParaRPr>
            </a:p>
          </p:txBody>
        </p:sp>
        <p:sp>
          <p:nvSpPr>
            <p:cNvPr id="1551" name="Google Shape;1551;p40"/>
            <p:cNvSpPr/>
            <p:nvPr/>
          </p:nvSpPr>
          <p:spPr>
            <a:xfrm>
              <a:off x="4825" y="1775"/>
              <a:ext cx="80" cy="1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1034" y="120000"/>
                  </a:moveTo>
                  <a:cubicBezTo>
                    <a:pt x="44482" y="120000"/>
                    <a:pt x="27931" y="120000"/>
                    <a:pt x="10344" y="120000"/>
                  </a:cubicBezTo>
                  <a:cubicBezTo>
                    <a:pt x="6206" y="120000"/>
                    <a:pt x="3103" y="106666"/>
                    <a:pt x="2068" y="80000"/>
                  </a:cubicBezTo>
                  <a:cubicBezTo>
                    <a:pt x="0" y="53333"/>
                    <a:pt x="1034" y="33333"/>
                    <a:pt x="4137" y="13333"/>
                  </a:cubicBezTo>
                  <a:cubicBezTo>
                    <a:pt x="6206" y="6666"/>
                    <a:pt x="8275" y="0"/>
                    <a:pt x="11379" y="0"/>
                  </a:cubicBezTo>
                  <a:cubicBezTo>
                    <a:pt x="44482" y="0"/>
                    <a:pt x="77586" y="0"/>
                    <a:pt x="110689" y="0"/>
                  </a:cubicBezTo>
                  <a:cubicBezTo>
                    <a:pt x="116896" y="0"/>
                    <a:pt x="120000" y="26666"/>
                    <a:pt x="120000" y="60000"/>
                  </a:cubicBezTo>
                  <a:cubicBezTo>
                    <a:pt x="120000" y="93333"/>
                    <a:pt x="116896" y="120000"/>
                    <a:pt x="109655" y="120000"/>
                  </a:cubicBezTo>
                  <a:cubicBezTo>
                    <a:pt x="93103" y="120000"/>
                    <a:pt x="77586" y="120000"/>
                    <a:pt x="61034" y="120000"/>
                  </a:cubicBezTo>
                  <a:close/>
                </a:path>
              </a:pathLst>
            </a:custGeom>
            <a:solidFill>
              <a:srgbClr val="003F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ea typeface="Open Sans" panose="020B0606030504020204" pitchFamily="34" charset="0"/>
                <a:cs typeface="Open Sans" panose="020B0606030504020204" pitchFamily="34" charset="0"/>
                <a:sym typeface="Lato"/>
              </a:endParaRPr>
            </a:p>
          </p:txBody>
        </p:sp>
        <p:sp>
          <p:nvSpPr>
            <p:cNvPr id="1552" name="Google Shape;1552;p40"/>
            <p:cNvSpPr/>
            <p:nvPr/>
          </p:nvSpPr>
          <p:spPr>
            <a:xfrm>
              <a:off x="4805" y="1675"/>
              <a:ext cx="52" cy="5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000" y="120000"/>
                  </a:moveTo>
                  <a:cubicBezTo>
                    <a:pt x="9600" y="120000"/>
                    <a:pt x="4800" y="118400"/>
                    <a:pt x="1600" y="113600"/>
                  </a:cubicBezTo>
                  <a:cubicBezTo>
                    <a:pt x="0" y="108800"/>
                    <a:pt x="0" y="104000"/>
                    <a:pt x="3200" y="99200"/>
                  </a:cubicBezTo>
                  <a:cubicBezTo>
                    <a:pt x="4800" y="96000"/>
                    <a:pt x="6400" y="94400"/>
                    <a:pt x="8000" y="92800"/>
                  </a:cubicBezTo>
                  <a:cubicBezTo>
                    <a:pt x="36800" y="65600"/>
                    <a:pt x="64000" y="36800"/>
                    <a:pt x="91200" y="9600"/>
                  </a:cubicBezTo>
                  <a:cubicBezTo>
                    <a:pt x="92800" y="8000"/>
                    <a:pt x="94400" y="6400"/>
                    <a:pt x="96000" y="4800"/>
                  </a:cubicBezTo>
                  <a:cubicBezTo>
                    <a:pt x="102400" y="0"/>
                    <a:pt x="110400" y="1600"/>
                    <a:pt x="115200" y="6400"/>
                  </a:cubicBezTo>
                  <a:cubicBezTo>
                    <a:pt x="120000" y="11200"/>
                    <a:pt x="120000" y="19200"/>
                    <a:pt x="115200" y="25600"/>
                  </a:cubicBezTo>
                  <a:cubicBezTo>
                    <a:pt x="115200" y="27200"/>
                    <a:pt x="113600" y="27200"/>
                    <a:pt x="112000" y="28800"/>
                  </a:cubicBezTo>
                  <a:cubicBezTo>
                    <a:pt x="83200" y="57600"/>
                    <a:pt x="56000" y="86400"/>
                    <a:pt x="27200" y="113600"/>
                  </a:cubicBezTo>
                  <a:cubicBezTo>
                    <a:pt x="24000" y="116800"/>
                    <a:pt x="20800" y="120000"/>
                    <a:pt x="16000" y="120000"/>
                  </a:cubicBezTo>
                  <a:close/>
                </a:path>
              </a:pathLst>
            </a:custGeom>
            <a:solidFill>
              <a:srgbClr val="003F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ea typeface="Open Sans" panose="020B0606030504020204" pitchFamily="34" charset="0"/>
                <a:cs typeface="Open Sans" panose="020B0606030504020204" pitchFamily="34" charset="0"/>
                <a:sym typeface="Lato"/>
              </a:endParaRPr>
            </a:p>
          </p:txBody>
        </p:sp>
        <p:sp>
          <p:nvSpPr>
            <p:cNvPr id="1553" name="Google Shape;1553;p40"/>
            <p:cNvSpPr/>
            <p:nvPr/>
          </p:nvSpPr>
          <p:spPr>
            <a:xfrm>
              <a:off x="4597" y="1676"/>
              <a:ext cx="52" cy="5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5789" y="0"/>
                  </a:moveTo>
                  <a:cubicBezTo>
                    <a:pt x="20526" y="0"/>
                    <a:pt x="23684" y="1600"/>
                    <a:pt x="26842" y="4800"/>
                  </a:cubicBezTo>
                  <a:cubicBezTo>
                    <a:pt x="55263" y="35200"/>
                    <a:pt x="85263" y="64000"/>
                    <a:pt x="113684" y="94400"/>
                  </a:cubicBezTo>
                  <a:cubicBezTo>
                    <a:pt x="120000" y="100800"/>
                    <a:pt x="120000" y="108800"/>
                    <a:pt x="115263" y="115200"/>
                  </a:cubicBezTo>
                  <a:cubicBezTo>
                    <a:pt x="108947" y="120000"/>
                    <a:pt x="101052" y="120000"/>
                    <a:pt x="94736" y="115200"/>
                  </a:cubicBezTo>
                  <a:cubicBezTo>
                    <a:pt x="64736" y="84800"/>
                    <a:pt x="36315" y="54400"/>
                    <a:pt x="6315" y="25600"/>
                  </a:cubicBezTo>
                  <a:cubicBezTo>
                    <a:pt x="1578" y="20800"/>
                    <a:pt x="0" y="14400"/>
                    <a:pt x="3157" y="8000"/>
                  </a:cubicBezTo>
                  <a:cubicBezTo>
                    <a:pt x="6315" y="3200"/>
                    <a:pt x="9473" y="1600"/>
                    <a:pt x="15789" y="0"/>
                  </a:cubicBezTo>
                  <a:close/>
                </a:path>
              </a:pathLst>
            </a:custGeom>
            <a:solidFill>
              <a:srgbClr val="003F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ea typeface="Open Sans" panose="020B0606030504020204" pitchFamily="34" charset="0"/>
                <a:cs typeface="Open Sans" panose="020B0606030504020204" pitchFamily="34" charset="0"/>
                <a:sym typeface="Lato"/>
              </a:endParaRPr>
            </a:p>
          </p:txBody>
        </p:sp>
        <p:sp>
          <p:nvSpPr>
            <p:cNvPr id="1554" name="Google Shape;1554;p40"/>
            <p:cNvSpPr/>
            <p:nvPr/>
          </p:nvSpPr>
          <p:spPr>
            <a:xfrm>
              <a:off x="4630" y="1714"/>
              <a:ext cx="196" cy="20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85033"/>
                  </a:moveTo>
                  <a:cubicBezTo>
                    <a:pt x="120000" y="82649"/>
                    <a:pt x="118732" y="81456"/>
                    <a:pt x="116197" y="81059"/>
                  </a:cubicBezTo>
                  <a:cubicBezTo>
                    <a:pt x="114507" y="81059"/>
                    <a:pt x="112394" y="81059"/>
                    <a:pt x="110704" y="81059"/>
                  </a:cubicBezTo>
                  <a:cubicBezTo>
                    <a:pt x="109014" y="81456"/>
                    <a:pt x="109014" y="80662"/>
                    <a:pt x="109014" y="79470"/>
                  </a:cubicBezTo>
                  <a:cubicBezTo>
                    <a:pt x="109014" y="68344"/>
                    <a:pt x="109014" y="56821"/>
                    <a:pt x="109014" y="45695"/>
                  </a:cubicBezTo>
                  <a:cubicBezTo>
                    <a:pt x="109014" y="36158"/>
                    <a:pt x="106478" y="27417"/>
                    <a:pt x="100563" y="19470"/>
                  </a:cubicBezTo>
                  <a:cubicBezTo>
                    <a:pt x="90422" y="5960"/>
                    <a:pt x="76478" y="0"/>
                    <a:pt x="58732" y="0"/>
                  </a:cubicBezTo>
                  <a:cubicBezTo>
                    <a:pt x="32112" y="397"/>
                    <a:pt x="11830" y="20264"/>
                    <a:pt x="11408" y="43311"/>
                  </a:cubicBezTo>
                  <a:cubicBezTo>
                    <a:pt x="11408" y="54039"/>
                    <a:pt x="11408" y="64370"/>
                    <a:pt x="11408" y="75099"/>
                  </a:cubicBezTo>
                  <a:cubicBezTo>
                    <a:pt x="11408" y="77086"/>
                    <a:pt x="12253" y="79470"/>
                    <a:pt x="10985" y="81059"/>
                  </a:cubicBezTo>
                  <a:cubicBezTo>
                    <a:pt x="9718" y="81854"/>
                    <a:pt x="7183" y="81059"/>
                    <a:pt x="5070" y="81059"/>
                  </a:cubicBezTo>
                  <a:cubicBezTo>
                    <a:pt x="1690" y="81059"/>
                    <a:pt x="422" y="82649"/>
                    <a:pt x="422" y="85430"/>
                  </a:cubicBezTo>
                  <a:cubicBezTo>
                    <a:pt x="422" y="95364"/>
                    <a:pt x="422" y="105298"/>
                    <a:pt x="422" y="115231"/>
                  </a:cubicBezTo>
                  <a:cubicBezTo>
                    <a:pt x="0" y="117218"/>
                    <a:pt x="845" y="118807"/>
                    <a:pt x="2957" y="120000"/>
                  </a:cubicBezTo>
                  <a:cubicBezTo>
                    <a:pt x="40985" y="120000"/>
                    <a:pt x="79436" y="120000"/>
                    <a:pt x="117464" y="120000"/>
                  </a:cubicBezTo>
                  <a:cubicBezTo>
                    <a:pt x="119154" y="119205"/>
                    <a:pt x="120000" y="118013"/>
                    <a:pt x="120000" y="116026"/>
                  </a:cubicBezTo>
                  <a:cubicBezTo>
                    <a:pt x="120000" y="105695"/>
                    <a:pt x="120000" y="95364"/>
                    <a:pt x="120000" y="85033"/>
                  </a:cubicBezTo>
                  <a:close/>
                  <a:moveTo>
                    <a:pt x="19014" y="43708"/>
                  </a:moveTo>
                  <a:cubicBezTo>
                    <a:pt x="19014" y="25430"/>
                    <a:pt x="34225" y="9933"/>
                    <a:pt x="53239" y="7549"/>
                  </a:cubicBezTo>
                  <a:cubicBezTo>
                    <a:pt x="65492" y="6357"/>
                    <a:pt x="76901" y="7947"/>
                    <a:pt x="87042" y="15496"/>
                  </a:cubicBezTo>
                  <a:cubicBezTo>
                    <a:pt x="95915" y="22649"/>
                    <a:pt x="100985" y="32185"/>
                    <a:pt x="101408" y="43311"/>
                  </a:cubicBezTo>
                  <a:cubicBezTo>
                    <a:pt x="101408" y="55231"/>
                    <a:pt x="101408" y="67152"/>
                    <a:pt x="101408" y="79470"/>
                  </a:cubicBezTo>
                  <a:cubicBezTo>
                    <a:pt x="101408" y="81059"/>
                    <a:pt x="100985" y="81059"/>
                    <a:pt x="99295" y="81059"/>
                  </a:cubicBezTo>
                  <a:cubicBezTo>
                    <a:pt x="86197" y="81059"/>
                    <a:pt x="73098" y="81059"/>
                    <a:pt x="60000" y="81059"/>
                  </a:cubicBezTo>
                  <a:cubicBezTo>
                    <a:pt x="47323" y="81059"/>
                    <a:pt x="34225" y="81059"/>
                    <a:pt x="21126" y="81059"/>
                  </a:cubicBezTo>
                  <a:cubicBezTo>
                    <a:pt x="19436" y="81059"/>
                    <a:pt x="19014" y="81059"/>
                    <a:pt x="19014" y="79470"/>
                  </a:cubicBezTo>
                  <a:cubicBezTo>
                    <a:pt x="19014" y="67549"/>
                    <a:pt x="19014" y="55629"/>
                    <a:pt x="19014" y="43708"/>
                  </a:cubicBezTo>
                  <a:close/>
                  <a:moveTo>
                    <a:pt x="110281" y="112847"/>
                  </a:moveTo>
                  <a:cubicBezTo>
                    <a:pt x="76901" y="112847"/>
                    <a:pt x="43521" y="112847"/>
                    <a:pt x="10140" y="112847"/>
                  </a:cubicBezTo>
                  <a:cubicBezTo>
                    <a:pt x="8450" y="112847"/>
                    <a:pt x="7605" y="112450"/>
                    <a:pt x="7605" y="110860"/>
                  </a:cubicBezTo>
                  <a:cubicBezTo>
                    <a:pt x="8028" y="104105"/>
                    <a:pt x="8028" y="96953"/>
                    <a:pt x="7605" y="90198"/>
                  </a:cubicBezTo>
                  <a:cubicBezTo>
                    <a:pt x="7605" y="88609"/>
                    <a:pt x="8450" y="88211"/>
                    <a:pt x="9718" y="88211"/>
                  </a:cubicBezTo>
                  <a:cubicBezTo>
                    <a:pt x="26619" y="88211"/>
                    <a:pt x="43521" y="88211"/>
                    <a:pt x="60422" y="88211"/>
                  </a:cubicBezTo>
                  <a:cubicBezTo>
                    <a:pt x="76901" y="88211"/>
                    <a:pt x="93802" y="88211"/>
                    <a:pt x="110281" y="88211"/>
                  </a:cubicBezTo>
                  <a:cubicBezTo>
                    <a:pt x="111971" y="88211"/>
                    <a:pt x="112394" y="88609"/>
                    <a:pt x="112394" y="90198"/>
                  </a:cubicBezTo>
                  <a:cubicBezTo>
                    <a:pt x="112394" y="97350"/>
                    <a:pt x="112394" y="104105"/>
                    <a:pt x="112394" y="110860"/>
                  </a:cubicBezTo>
                  <a:cubicBezTo>
                    <a:pt x="112816" y="112450"/>
                    <a:pt x="111971" y="112847"/>
                    <a:pt x="110281" y="112847"/>
                  </a:cubicBezTo>
                  <a:close/>
                </a:path>
              </a:pathLst>
            </a:custGeom>
            <a:solidFill>
              <a:srgbClr val="003F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ea typeface="Open Sans" panose="020B0606030504020204" pitchFamily="34" charset="0"/>
                <a:cs typeface="Open Sans" panose="020B0606030504020204" pitchFamily="34" charset="0"/>
                <a:sym typeface="Lato"/>
              </a:endParaRPr>
            </a:p>
          </p:txBody>
        </p:sp>
        <p:sp>
          <p:nvSpPr>
            <p:cNvPr id="1555" name="Google Shape;1555;p40"/>
            <p:cNvSpPr/>
            <p:nvPr/>
          </p:nvSpPr>
          <p:spPr>
            <a:xfrm>
              <a:off x="4679" y="1745"/>
              <a:ext cx="56" cy="5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259" y="0"/>
                  </a:moveTo>
                  <a:cubicBezTo>
                    <a:pt x="102222" y="0"/>
                    <a:pt x="103703" y="0"/>
                    <a:pt x="106666" y="0"/>
                  </a:cubicBezTo>
                  <a:cubicBezTo>
                    <a:pt x="114074" y="0"/>
                    <a:pt x="117037" y="4500"/>
                    <a:pt x="118518" y="12000"/>
                  </a:cubicBezTo>
                  <a:cubicBezTo>
                    <a:pt x="120000" y="16500"/>
                    <a:pt x="115555" y="24000"/>
                    <a:pt x="109629" y="25500"/>
                  </a:cubicBezTo>
                  <a:cubicBezTo>
                    <a:pt x="106666" y="27000"/>
                    <a:pt x="103703" y="28500"/>
                    <a:pt x="99259" y="28500"/>
                  </a:cubicBezTo>
                  <a:cubicBezTo>
                    <a:pt x="68148" y="28500"/>
                    <a:pt x="34074" y="57000"/>
                    <a:pt x="28148" y="91500"/>
                  </a:cubicBezTo>
                  <a:cubicBezTo>
                    <a:pt x="28148" y="96000"/>
                    <a:pt x="26666" y="100500"/>
                    <a:pt x="26666" y="105000"/>
                  </a:cubicBezTo>
                  <a:cubicBezTo>
                    <a:pt x="26666" y="114000"/>
                    <a:pt x="22222" y="120000"/>
                    <a:pt x="13333" y="120000"/>
                  </a:cubicBezTo>
                  <a:cubicBezTo>
                    <a:pt x="5925" y="120000"/>
                    <a:pt x="0" y="114000"/>
                    <a:pt x="0" y="105000"/>
                  </a:cubicBezTo>
                  <a:cubicBezTo>
                    <a:pt x="0" y="87000"/>
                    <a:pt x="4444" y="69000"/>
                    <a:pt x="13333" y="54000"/>
                  </a:cubicBezTo>
                  <a:cubicBezTo>
                    <a:pt x="29629" y="25500"/>
                    <a:pt x="54814" y="9000"/>
                    <a:pt x="85925" y="1500"/>
                  </a:cubicBezTo>
                  <a:cubicBezTo>
                    <a:pt x="90370" y="0"/>
                    <a:pt x="94814" y="0"/>
                    <a:pt x="99259" y="0"/>
                  </a:cubicBezTo>
                  <a:close/>
                </a:path>
              </a:pathLst>
            </a:custGeom>
            <a:solidFill>
              <a:srgbClr val="003F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ea typeface="Open Sans" panose="020B0606030504020204" pitchFamily="34" charset="0"/>
                <a:cs typeface="Open Sans" panose="020B0606030504020204" pitchFamily="34" charset="0"/>
                <a:sym typeface="Lato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3365F97-850D-3D4B-9D08-D3386406C2F4}"/>
              </a:ext>
            </a:extLst>
          </p:cNvPr>
          <p:cNvGrpSpPr/>
          <p:nvPr/>
        </p:nvGrpSpPr>
        <p:grpSpPr>
          <a:xfrm>
            <a:off x="6628764" y="2285558"/>
            <a:ext cx="4547818" cy="1177186"/>
            <a:chOff x="6594699" y="3154159"/>
            <a:chExt cx="4547818" cy="1177186"/>
          </a:xfrm>
        </p:grpSpPr>
        <p:sp>
          <p:nvSpPr>
            <p:cNvPr id="1528" name="Google Shape;1528;p40"/>
            <p:cNvSpPr/>
            <p:nvPr/>
          </p:nvSpPr>
          <p:spPr>
            <a:xfrm>
              <a:off x="7422653" y="3154159"/>
              <a:ext cx="190097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262626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Lato"/>
                </a:rPr>
                <a:t>Public Works </a:t>
              </a:r>
              <a:endParaRPr sz="240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29" name="Google Shape;1529;p40"/>
            <p:cNvSpPr/>
            <p:nvPr/>
          </p:nvSpPr>
          <p:spPr>
            <a:xfrm>
              <a:off x="7422653" y="3900458"/>
              <a:ext cx="3719864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262626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Lato"/>
                </a:rPr>
                <a:t>Transportation Departments</a:t>
              </a:r>
              <a:endParaRPr sz="24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56" name="Google Shape;1556;p40"/>
            <p:cNvSpPr/>
            <p:nvPr/>
          </p:nvSpPr>
          <p:spPr>
            <a:xfrm>
              <a:off x="6682744" y="3159203"/>
              <a:ext cx="381980" cy="38198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04378"/>
                  </a:moveTo>
                  <a:cubicBezTo>
                    <a:pt x="0" y="104023"/>
                    <a:pt x="413" y="103668"/>
                    <a:pt x="413" y="103313"/>
                  </a:cubicBezTo>
                  <a:cubicBezTo>
                    <a:pt x="1241" y="100473"/>
                    <a:pt x="4137" y="98698"/>
                    <a:pt x="7862" y="98698"/>
                  </a:cubicBezTo>
                  <a:cubicBezTo>
                    <a:pt x="10758" y="98698"/>
                    <a:pt x="10758" y="98698"/>
                    <a:pt x="11586" y="96213"/>
                  </a:cubicBezTo>
                  <a:cubicBezTo>
                    <a:pt x="22758" y="64970"/>
                    <a:pt x="33517" y="33727"/>
                    <a:pt x="44689" y="2485"/>
                  </a:cubicBezTo>
                  <a:cubicBezTo>
                    <a:pt x="45517" y="355"/>
                    <a:pt x="45931" y="0"/>
                    <a:pt x="48413" y="0"/>
                  </a:cubicBezTo>
                  <a:cubicBezTo>
                    <a:pt x="56275" y="0"/>
                    <a:pt x="63724" y="0"/>
                    <a:pt x="71586" y="0"/>
                  </a:cubicBezTo>
                  <a:cubicBezTo>
                    <a:pt x="73655" y="0"/>
                    <a:pt x="74482" y="355"/>
                    <a:pt x="74896" y="2485"/>
                  </a:cubicBezTo>
                  <a:cubicBezTo>
                    <a:pt x="84000" y="28402"/>
                    <a:pt x="93517" y="54319"/>
                    <a:pt x="102620" y="80236"/>
                  </a:cubicBezTo>
                  <a:cubicBezTo>
                    <a:pt x="104689" y="85917"/>
                    <a:pt x="106758" y="91597"/>
                    <a:pt x="108827" y="97633"/>
                  </a:cubicBezTo>
                  <a:cubicBezTo>
                    <a:pt x="108827" y="98343"/>
                    <a:pt x="109241" y="98698"/>
                    <a:pt x="110482" y="98698"/>
                  </a:cubicBezTo>
                  <a:cubicBezTo>
                    <a:pt x="112551" y="98698"/>
                    <a:pt x="114620" y="98698"/>
                    <a:pt x="116275" y="99763"/>
                  </a:cubicBezTo>
                  <a:cubicBezTo>
                    <a:pt x="118344" y="100828"/>
                    <a:pt x="119172" y="102603"/>
                    <a:pt x="120000" y="104378"/>
                  </a:cubicBezTo>
                  <a:cubicBezTo>
                    <a:pt x="120000" y="109704"/>
                    <a:pt x="120000" y="114674"/>
                    <a:pt x="120000" y="120000"/>
                  </a:cubicBezTo>
                  <a:cubicBezTo>
                    <a:pt x="79862" y="120000"/>
                    <a:pt x="40137" y="120000"/>
                    <a:pt x="0" y="120000"/>
                  </a:cubicBezTo>
                  <a:cubicBezTo>
                    <a:pt x="0" y="114674"/>
                    <a:pt x="0" y="109704"/>
                    <a:pt x="0" y="104378"/>
                  </a:cubicBezTo>
                  <a:close/>
                  <a:moveTo>
                    <a:pt x="103862" y="98698"/>
                  </a:moveTo>
                  <a:cubicBezTo>
                    <a:pt x="103862" y="98343"/>
                    <a:pt x="103862" y="97988"/>
                    <a:pt x="103862" y="97633"/>
                  </a:cubicBezTo>
                  <a:cubicBezTo>
                    <a:pt x="100965" y="89822"/>
                    <a:pt x="98068" y="81656"/>
                    <a:pt x="95172" y="73846"/>
                  </a:cubicBezTo>
                  <a:cubicBezTo>
                    <a:pt x="94758" y="72781"/>
                    <a:pt x="94344" y="72781"/>
                    <a:pt x="93517" y="72781"/>
                  </a:cubicBezTo>
                  <a:cubicBezTo>
                    <a:pt x="71172" y="72781"/>
                    <a:pt x="48827" y="72781"/>
                    <a:pt x="26068" y="72781"/>
                  </a:cubicBezTo>
                  <a:cubicBezTo>
                    <a:pt x="25241" y="72781"/>
                    <a:pt x="24827" y="73136"/>
                    <a:pt x="24413" y="73846"/>
                  </a:cubicBezTo>
                  <a:cubicBezTo>
                    <a:pt x="21931" y="81656"/>
                    <a:pt x="19034" y="89467"/>
                    <a:pt x="16137" y="96923"/>
                  </a:cubicBezTo>
                  <a:cubicBezTo>
                    <a:pt x="16137" y="97633"/>
                    <a:pt x="16137" y="97988"/>
                    <a:pt x="15724" y="98698"/>
                  </a:cubicBezTo>
                  <a:cubicBezTo>
                    <a:pt x="45103" y="98698"/>
                    <a:pt x="74482" y="98698"/>
                    <a:pt x="103862" y="98698"/>
                  </a:cubicBezTo>
                  <a:close/>
                  <a:moveTo>
                    <a:pt x="26482" y="68520"/>
                  </a:moveTo>
                  <a:cubicBezTo>
                    <a:pt x="48827" y="68520"/>
                    <a:pt x="71172" y="68520"/>
                    <a:pt x="93517" y="68520"/>
                  </a:cubicBezTo>
                  <a:cubicBezTo>
                    <a:pt x="93103" y="68165"/>
                    <a:pt x="93103" y="67810"/>
                    <a:pt x="93103" y="67455"/>
                  </a:cubicBezTo>
                  <a:cubicBezTo>
                    <a:pt x="89793" y="58224"/>
                    <a:pt x="86482" y="48994"/>
                    <a:pt x="83172" y="39763"/>
                  </a:cubicBezTo>
                  <a:cubicBezTo>
                    <a:pt x="82758" y="38698"/>
                    <a:pt x="82344" y="38343"/>
                    <a:pt x="81517" y="38343"/>
                  </a:cubicBezTo>
                  <a:cubicBezTo>
                    <a:pt x="67034" y="38698"/>
                    <a:pt x="52965" y="38698"/>
                    <a:pt x="38482" y="38343"/>
                  </a:cubicBezTo>
                  <a:cubicBezTo>
                    <a:pt x="37241" y="38343"/>
                    <a:pt x="36827" y="38698"/>
                    <a:pt x="36413" y="39763"/>
                  </a:cubicBezTo>
                  <a:cubicBezTo>
                    <a:pt x="33517" y="48639"/>
                    <a:pt x="30206" y="57514"/>
                    <a:pt x="27310" y="66035"/>
                  </a:cubicBezTo>
                  <a:cubicBezTo>
                    <a:pt x="26896" y="67100"/>
                    <a:pt x="26896" y="67810"/>
                    <a:pt x="26482" y="68520"/>
                  </a:cubicBezTo>
                  <a:close/>
                  <a:moveTo>
                    <a:pt x="4965" y="115739"/>
                  </a:moveTo>
                  <a:cubicBezTo>
                    <a:pt x="41793" y="115739"/>
                    <a:pt x="78206" y="115739"/>
                    <a:pt x="115034" y="115739"/>
                  </a:cubicBezTo>
                  <a:cubicBezTo>
                    <a:pt x="115034" y="112544"/>
                    <a:pt x="115034" y="108994"/>
                    <a:pt x="115034" y="105798"/>
                  </a:cubicBezTo>
                  <a:cubicBezTo>
                    <a:pt x="115034" y="103668"/>
                    <a:pt x="114206" y="102958"/>
                    <a:pt x="111310" y="102958"/>
                  </a:cubicBezTo>
                  <a:cubicBezTo>
                    <a:pt x="82758" y="102958"/>
                    <a:pt x="54620" y="102958"/>
                    <a:pt x="26068" y="102958"/>
                  </a:cubicBezTo>
                  <a:cubicBezTo>
                    <a:pt x="19862" y="102958"/>
                    <a:pt x="14068" y="102958"/>
                    <a:pt x="7862" y="102958"/>
                  </a:cubicBezTo>
                  <a:cubicBezTo>
                    <a:pt x="6206" y="102958"/>
                    <a:pt x="4965" y="103668"/>
                    <a:pt x="4965" y="105088"/>
                  </a:cubicBezTo>
                  <a:cubicBezTo>
                    <a:pt x="4965" y="108639"/>
                    <a:pt x="4965" y="112189"/>
                    <a:pt x="4965" y="115739"/>
                  </a:cubicBezTo>
                  <a:close/>
                  <a:moveTo>
                    <a:pt x="81103" y="34437"/>
                  </a:moveTo>
                  <a:cubicBezTo>
                    <a:pt x="81103" y="34082"/>
                    <a:pt x="81103" y="33727"/>
                    <a:pt x="81103" y="33727"/>
                  </a:cubicBezTo>
                  <a:cubicBezTo>
                    <a:pt x="77793" y="24142"/>
                    <a:pt x="74482" y="14556"/>
                    <a:pt x="71172" y="5325"/>
                  </a:cubicBezTo>
                  <a:cubicBezTo>
                    <a:pt x="70758" y="4260"/>
                    <a:pt x="70344" y="4260"/>
                    <a:pt x="69517" y="4260"/>
                  </a:cubicBezTo>
                  <a:cubicBezTo>
                    <a:pt x="62896" y="4260"/>
                    <a:pt x="56689" y="4260"/>
                    <a:pt x="50482" y="4260"/>
                  </a:cubicBezTo>
                  <a:cubicBezTo>
                    <a:pt x="49241" y="4260"/>
                    <a:pt x="49241" y="4615"/>
                    <a:pt x="48827" y="5325"/>
                  </a:cubicBezTo>
                  <a:cubicBezTo>
                    <a:pt x="45931" y="13491"/>
                    <a:pt x="43034" y="21656"/>
                    <a:pt x="40137" y="29822"/>
                  </a:cubicBezTo>
                  <a:cubicBezTo>
                    <a:pt x="39724" y="31242"/>
                    <a:pt x="39310" y="32662"/>
                    <a:pt x="38482" y="34437"/>
                  </a:cubicBezTo>
                  <a:cubicBezTo>
                    <a:pt x="52965" y="34437"/>
                    <a:pt x="67034" y="34437"/>
                    <a:pt x="81103" y="34437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ea typeface="Open Sans" panose="020B0606030504020204" pitchFamily="34" charset="0"/>
                <a:cs typeface="Open Sans" panose="020B0606030504020204" pitchFamily="34" charset="0"/>
                <a:sym typeface="Lato"/>
              </a:endParaRPr>
            </a:p>
          </p:txBody>
        </p:sp>
        <p:grpSp>
          <p:nvGrpSpPr>
            <p:cNvPr id="1557" name="Google Shape;1557;p40"/>
            <p:cNvGrpSpPr/>
            <p:nvPr/>
          </p:nvGrpSpPr>
          <p:grpSpPr>
            <a:xfrm>
              <a:off x="6594699" y="3984267"/>
              <a:ext cx="501850" cy="315694"/>
              <a:chOff x="4121" y="1787"/>
              <a:chExt cx="984" cy="619"/>
            </a:xfrm>
          </p:grpSpPr>
          <p:sp>
            <p:nvSpPr>
              <p:cNvPr id="1558" name="Google Shape;1558;p40"/>
              <p:cNvSpPr/>
              <p:nvPr/>
            </p:nvSpPr>
            <p:spPr>
              <a:xfrm>
                <a:off x="4121" y="1787"/>
                <a:ext cx="984" cy="542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85970"/>
                    </a:moveTo>
                    <a:cubicBezTo>
                      <a:pt x="245" y="84626"/>
                      <a:pt x="491" y="82835"/>
                      <a:pt x="737" y="81492"/>
                    </a:cubicBezTo>
                    <a:cubicBezTo>
                      <a:pt x="1475" y="76119"/>
                      <a:pt x="3196" y="72537"/>
                      <a:pt x="6147" y="70298"/>
                    </a:cubicBezTo>
                    <a:cubicBezTo>
                      <a:pt x="11065" y="66268"/>
                      <a:pt x="15983" y="62686"/>
                      <a:pt x="20901" y="58656"/>
                    </a:cubicBezTo>
                    <a:cubicBezTo>
                      <a:pt x="21393" y="58208"/>
                      <a:pt x="22131" y="57313"/>
                      <a:pt x="22377" y="56417"/>
                    </a:cubicBezTo>
                    <a:cubicBezTo>
                      <a:pt x="27540" y="38507"/>
                      <a:pt x="32704" y="20597"/>
                      <a:pt x="37868" y="2686"/>
                    </a:cubicBezTo>
                    <a:cubicBezTo>
                      <a:pt x="38360" y="895"/>
                      <a:pt x="39098" y="0"/>
                      <a:pt x="40081" y="0"/>
                    </a:cubicBezTo>
                    <a:cubicBezTo>
                      <a:pt x="57049" y="0"/>
                      <a:pt x="73770" y="0"/>
                      <a:pt x="90737" y="0"/>
                    </a:cubicBezTo>
                    <a:cubicBezTo>
                      <a:pt x="99590" y="0"/>
                      <a:pt x="108442" y="0"/>
                      <a:pt x="117540" y="0"/>
                    </a:cubicBezTo>
                    <a:cubicBezTo>
                      <a:pt x="118524" y="0"/>
                      <a:pt x="119508" y="447"/>
                      <a:pt x="120000" y="2238"/>
                    </a:cubicBezTo>
                    <a:cubicBezTo>
                      <a:pt x="120000" y="40746"/>
                      <a:pt x="120000" y="79253"/>
                      <a:pt x="120000" y="117761"/>
                    </a:cubicBezTo>
                    <a:cubicBezTo>
                      <a:pt x="119508" y="119104"/>
                      <a:pt x="118524" y="120000"/>
                      <a:pt x="117540" y="119552"/>
                    </a:cubicBezTo>
                    <a:cubicBezTo>
                      <a:pt x="114590" y="119552"/>
                      <a:pt x="111639" y="119552"/>
                      <a:pt x="108688" y="119552"/>
                    </a:cubicBezTo>
                    <a:cubicBezTo>
                      <a:pt x="107213" y="119552"/>
                      <a:pt x="106475" y="118656"/>
                      <a:pt x="106475" y="116417"/>
                    </a:cubicBezTo>
                    <a:cubicBezTo>
                      <a:pt x="106475" y="114626"/>
                      <a:pt x="107213" y="113283"/>
                      <a:pt x="108688" y="113283"/>
                    </a:cubicBezTo>
                    <a:cubicBezTo>
                      <a:pt x="111147" y="113283"/>
                      <a:pt x="113852" y="113283"/>
                      <a:pt x="116311" y="113283"/>
                    </a:cubicBezTo>
                    <a:cubicBezTo>
                      <a:pt x="116311" y="77910"/>
                      <a:pt x="116311" y="42089"/>
                      <a:pt x="116311" y="6716"/>
                    </a:cubicBezTo>
                    <a:cubicBezTo>
                      <a:pt x="116065" y="6716"/>
                      <a:pt x="115573" y="6716"/>
                      <a:pt x="115081" y="6716"/>
                    </a:cubicBezTo>
                    <a:cubicBezTo>
                      <a:pt x="90737" y="6716"/>
                      <a:pt x="66393" y="6716"/>
                      <a:pt x="42049" y="6268"/>
                    </a:cubicBezTo>
                    <a:cubicBezTo>
                      <a:pt x="41065" y="6268"/>
                      <a:pt x="40327" y="7164"/>
                      <a:pt x="39836" y="8955"/>
                    </a:cubicBezTo>
                    <a:cubicBezTo>
                      <a:pt x="37868" y="16119"/>
                      <a:pt x="35901" y="23283"/>
                      <a:pt x="33688" y="30895"/>
                    </a:cubicBezTo>
                    <a:cubicBezTo>
                      <a:pt x="34180" y="30895"/>
                      <a:pt x="34672" y="30895"/>
                      <a:pt x="34918" y="30895"/>
                    </a:cubicBezTo>
                    <a:cubicBezTo>
                      <a:pt x="39836" y="30895"/>
                      <a:pt x="44754" y="30895"/>
                      <a:pt x="49426" y="30895"/>
                    </a:cubicBezTo>
                    <a:cubicBezTo>
                      <a:pt x="51639" y="30895"/>
                      <a:pt x="52131" y="31791"/>
                      <a:pt x="52131" y="35373"/>
                    </a:cubicBezTo>
                    <a:cubicBezTo>
                      <a:pt x="52131" y="58208"/>
                      <a:pt x="52131" y="80597"/>
                      <a:pt x="52131" y="102985"/>
                    </a:cubicBezTo>
                    <a:cubicBezTo>
                      <a:pt x="52131" y="103432"/>
                      <a:pt x="52131" y="103880"/>
                      <a:pt x="52131" y="104776"/>
                    </a:cubicBezTo>
                    <a:cubicBezTo>
                      <a:pt x="52131" y="107014"/>
                      <a:pt x="51393" y="108358"/>
                      <a:pt x="50409" y="108358"/>
                    </a:cubicBezTo>
                    <a:cubicBezTo>
                      <a:pt x="49180" y="108358"/>
                      <a:pt x="48688" y="107014"/>
                      <a:pt x="48688" y="104776"/>
                    </a:cubicBezTo>
                    <a:cubicBezTo>
                      <a:pt x="48442" y="100298"/>
                      <a:pt x="48688" y="95820"/>
                      <a:pt x="48688" y="91343"/>
                    </a:cubicBezTo>
                    <a:cubicBezTo>
                      <a:pt x="48688" y="85522"/>
                      <a:pt x="48688" y="79701"/>
                      <a:pt x="48688" y="73432"/>
                    </a:cubicBezTo>
                    <a:cubicBezTo>
                      <a:pt x="47950" y="73432"/>
                      <a:pt x="47459" y="73432"/>
                      <a:pt x="47213" y="73432"/>
                    </a:cubicBezTo>
                    <a:cubicBezTo>
                      <a:pt x="41065" y="73432"/>
                      <a:pt x="34918" y="73432"/>
                      <a:pt x="29016" y="73880"/>
                    </a:cubicBezTo>
                    <a:cubicBezTo>
                      <a:pt x="28032" y="73880"/>
                      <a:pt x="27049" y="72985"/>
                      <a:pt x="26557" y="71641"/>
                    </a:cubicBezTo>
                    <a:cubicBezTo>
                      <a:pt x="25573" y="69850"/>
                      <a:pt x="24590" y="68059"/>
                      <a:pt x="23606" y="65820"/>
                    </a:cubicBezTo>
                    <a:cubicBezTo>
                      <a:pt x="22868" y="64477"/>
                      <a:pt x="22377" y="64477"/>
                      <a:pt x="21393" y="65373"/>
                    </a:cubicBezTo>
                    <a:cubicBezTo>
                      <a:pt x="16967" y="68507"/>
                      <a:pt x="12786" y="72089"/>
                      <a:pt x="8360" y="75223"/>
                    </a:cubicBezTo>
                    <a:cubicBezTo>
                      <a:pt x="4918" y="77910"/>
                      <a:pt x="3688" y="82388"/>
                      <a:pt x="3442" y="88656"/>
                    </a:cubicBezTo>
                    <a:cubicBezTo>
                      <a:pt x="3442" y="96716"/>
                      <a:pt x="3442" y="105223"/>
                      <a:pt x="3442" y="113283"/>
                    </a:cubicBezTo>
                    <a:cubicBezTo>
                      <a:pt x="3442" y="115522"/>
                      <a:pt x="3442" y="117313"/>
                      <a:pt x="2213" y="117761"/>
                    </a:cubicBezTo>
                    <a:cubicBezTo>
                      <a:pt x="1229" y="118208"/>
                      <a:pt x="491" y="116865"/>
                      <a:pt x="0" y="115522"/>
                    </a:cubicBezTo>
                    <a:cubicBezTo>
                      <a:pt x="0" y="105671"/>
                      <a:pt x="0" y="95820"/>
                      <a:pt x="0" y="85970"/>
                    </a:cubicBezTo>
                    <a:close/>
                    <a:moveTo>
                      <a:pt x="48442" y="37164"/>
                    </a:moveTo>
                    <a:cubicBezTo>
                      <a:pt x="48196" y="37164"/>
                      <a:pt x="48196" y="37164"/>
                      <a:pt x="47950" y="37164"/>
                    </a:cubicBezTo>
                    <a:cubicBezTo>
                      <a:pt x="42786" y="37164"/>
                      <a:pt x="37622" y="37164"/>
                      <a:pt x="32459" y="37164"/>
                    </a:cubicBezTo>
                    <a:cubicBezTo>
                      <a:pt x="32213" y="37164"/>
                      <a:pt x="31475" y="38059"/>
                      <a:pt x="31475" y="38955"/>
                    </a:cubicBezTo>
                    <a:cubicBezTo>
                      <a:pt x="29754" y="43880"/>
                      <a:pt x="28278" y="49253"/>
                      <a:pt x="26803" y="54626"/>
                    </a:cubicBezTo>
                    <a:cubicBezTo>
                      <a:pt x="26311" y="55970"/>
                      <a:pt x="25327" y="58208"/>
                      <a:pt x="25573" y="59552"/>
                    </a:cubicBezTo>
                    <a:cubicBezTo>
                      <a:pt x="25573" y="61343"/>
                      <a:pt x="26803" y="62686"/>
                      <a:pt x="27540" y="64029"/>
                    </a:cubicBezTo>
                    <a:cubicBezTo>
                      <a:pt x="27786" y="64925"/>
                      <a:pt x="28032" y="65373"/>
                      <a:pt x="28278" y="65820"/>
                    </a:cubicBezTo>
                    <a:cubicBezTo>
                      <a:pt x="28770" y="66716"/>
                      <a:pt x="29508" y="67164"/>
                      <a:pt x="30000" y="67164"/>
                    </a:cubicBezTo>
                    <a:cubicBezTo>
                      <a:pt x="35901" y="67164"/>
                      <a:pt x="41557" y="67164"/>
                      <a:pt x="47459" y="67164"/>
                    </a:cubicBezTo>
                    <a:cubicBezTo>
                      <a:pt x="47704" y="67164"/>
                      <a:pt x="48196" y="67164"/>
                      <a:pt x="48442" y="67164"/>
                    </a:cubicBezTo>
                    <a:cubicBezTo>
                      <a:pt x="48442" y="57313"/>
                      <a:pt x="48442" y="47462"/>
                      <a:pt x="48442" y="3716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Lato"/>
                </a:endParaRPr>
              </a:p>
            </p:txBody>
          </p:sp>
          <p:sp>
            <p:nvSpPr>
              <p:cNvPr id="1559" name="Google Shape;1559;p40"/>
              <p:cNvSpPr/>
              <p:nvPr/>
            </p:nvSpPr>
            <p:spPr>
              <a:xfrm>
                <a:off x="4865" y="1886"/>
                <a:ext cx="179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60000"/>
                    </a:moveTo>
                    <a:cubicBezTo>
                      <a:pt x="0" y="43728"/>
                      <a:pt x="0" y="26440"/>
                      <a:pt x="0" y="10169"/>
                    </a:cubicBezTo>
                    <a:cubicBezTo>
                      <a:pt x="0" y="2033"/>
                      <a:pt x="4044" y="0"/>
                      <a:pt x="13483" y="0"/>
                    </a:cubicBezTo>
                    <a:cubicBezTo>
                      <a:pt x="44494" y="0"/>
                      <a:pt x="76853" y="0"/>
                      <a:pt x="107865" y="0"/>
                    </a:cubicBezTo>
                    <a:cubicBezTo>
                      <a:pt x="117303" y="0"/>
                      <a:pt x="120000" y="3050"/>
                      <a:pt x="120000" y="9152"/>
                    </a:cubicBezTo>
                    <a:cubicBezTo>
                      <a:pt x="120000" y="42711"/>
                      <a:pt x="120000" y="77288"/>
                      <a:pt x="120000" y="110847"/>
                    </a:cubicBezTo>
                    <a:cubicBezTo>
                      <a:pt x="120000" y="116949"/>
                      <a:pt x="117303" y="120000"/>
                      <a:pt x="107865" y="120000"/>
                    </a:cubicBezTo>
                    <a:cubicBezTo>
                      <a:pt x="75505" y="120000"/>
                      <a:pt x="44494" y="120000"/>
                      <a:pt x="13483" y="120000"/>
                    </a:cubicBezTo>
                    <a:cubicBezTo>
                      <a:pt x="4044" y="120000"/>
                      <a:pt x="0" y="116949"/>
                      <a:pt x="0" y="110847"/>
                    </a:cubicBezTo>
                    <a:cubicBezTo>
                      <a:pt x="0" y="93559"/>
                      <a:pt x="0" y="77288"/>
                      <a:pt x="0" y="60000"/>
                    </a:cubicBezTo>
                    <a:close/>
                    <a:moveTo>
                      <a:pt x="101123" y="15254"/>
                    </a:moveTo>
                    <a:cubicBezTo>
                      <a:pt x="72808" y="15254"/>
                      <a:pt x="47191" y="15254"/>
                      <a:pt x="20224" y="15254"/>
                    </a:cubicBezTo>
                    <a:cubicBezTo>
                      <a:pt x="20224" y="16271"/>
                      <a:pt x="20224" y="17288"/>
                      <a:pt x="20224" y="17288"/>
                    </a:cubicBezTo>
                    <a:cubicBezTo>
                      <a:pt x="20224" y="45762"/>
                      <a:pt x="20224" y="73220"/>
                      <a:pt x="18876" y="101694"/>
                    </a:cubicBezTo>
                    <a:cubicBezTo>
                      <a:pt x="18876" y="104745"/>
                      <a:pt x="21573" y="105762"/>
                      <a:pt x="25617" y="105762"/>
                    </a:cubicBezTo>
                    <a:cubicBezTo>
                      <a:pt x="48539" y="105762"/>
                      <a:pt x="71460" y="105762"/>
                      <a:pt x="94382" y="105762"/>
                    </a:cubicBezTo>
                    <a:cubicBezTo>
                      <a:pt x="99775" y="105762"/>
                      <a:pt x="101123" y="103728"/>
                      <a:pt x="101123" y="99661"/>
                    </a:cubicBezTo>
                    <a:cubicBezTo>
                      <a:pt x="101123" y="76271"/>
                      <a:pt x="101123" y="51864"/>
                      <a:pt x="101123" y="28474"/>
                    </a:cubicBezTo>
                    <a:cubicBezTo>
                      <a:pt x="101123" y="23389"/>
                      <a:pt x="101123" y="19322"/>
                      <a:pt x="101123" y="1525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Lato"/>
                </a:endParaRPr>
              </a:p>
            </p:txBody>
          </p:sp>
          <p:sp>
            <p:nvSpPr>
              <p:cNvPr id="1560" name="Google Shape;1560;p40"/>
              <p:cNvSpPr/>
              <p:nvPr/>
            </p:nvSpPr>
            <p:spPr>
              <a:xfrm>
                <a:off x="4587" y="1963"/>
                <a:ext cx="228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59469" y="120000"/>
                    </a:moveTo>
                    <a:cubicBezTo>
                      <a:pt x="43539" y="120000"/>
                      <a:pt x="26548" y="120000"/>
                      <a:pt x="10619" y="120000"/>
                    </a:cubicBezTo>
                    <a:cubicBezTo>
                      <a:pt x="3185" y="120000"/>
                      <a:pt x="0" y="117000"/>
                      <a:pt x="0" y="106500"/>
                    </a:cubicBezTo>
                    <a:cubicBezTo>
                      <a:pt x="0" y="75000"/>
                      <a:pt x="0" y="45000"/>
                      <a:pt x="0" y="13500"/>
                    </a:cubicBezTo>
                    <a:cubicBezTo>
                      <a:pt x="0" y="4500"/>
                      <a:pt x="3185" y="0"/>
                      <a:pt x="9557" y="0"/>
                    </a:cubicBezTo>
                    <a:cubicBezTo>
                      <a:pt x="43539" y="0"/>
                      <a:pt x="77522" y="0"/>
                      <a:pt x="110442" y="0"/>
                    </a:cubicBezTo>
                    <a:cubicBezTo>
                      <a:pt x="116814" y="0"/>
                      <a:pt x="120000" y="4500"/>
                      <a:pt x="120000" y="13500"/>
                    </a:cubicBezTo>
                    <a:cubicBezTo>
                      <a:pt x="120000" y="45000"/>
                      <a:pt x="120000" y="76500"/>
                      <a:pt x="120000" y="108000"/>
                    </a:cubicBezTo>
                    <a:cubicBezTo>
                      <a:pt x="120000" y="115500"/>
                      <a:pt x="116814" y="120000"/>
                      <a:pt x="110442" y="120000"/>
                    </a:cubicBezTo>
                    <a:cubicBezTo>
                      <a:pt x="93451" y="120000"/>
                      <a:pt x="76460" y="120000"/>
                      <a:pt x="59469" y="120000"/>
                    </a:cubicBezTo>
                    <a:close/>
                    <a:moveTo>
                      <a:pt x="15929" y="21000"/>
                    </a:moveTo>
                    <a:cubicBezTo>
                      <a:pt x="15929" y="24000"/>
                      <a:pt x="15929" y="24000"/>
                      <a:pt x="15929" y="24000"/>
                    </a:cubicBezTo>
                    <a:cubicBezTo>
                      <a:pt x="15929" y="48000"/>
                      <a:pt x="15929" y="70500"/>
                      <a:pt x="15929" y="94500"/>
                    </a:cubicBezTo>
                    <a:cubicBezTo>
                      <a:pt x="14867" y="99000"/>
                      <a:pt x="16991" y="99000"/>
                      <a:pt x="20176" y="99000"/>
                    </a:cubicBezTo>
                    <a:cubicBezTo>
                      <a:pt x="46725" y="99000"/>
                      <a:pt x="73274" y="99000"/>
                      <a:pt x="99823" y="99000"/>
                    </a:cubicBezTo>
                    <a:cubicBezTo>
                      <a:pt x="104070" y="99000"/>
                      <a:pt x="105132" y="96000"/>
                      <a:pt x="105132" y="91500"/>
                    </a:cubicBezTo>
                    <a:cubicBezTo>
                      <a:pt x="105132" y="70500"/>
                      <a:pt x="105132" y="49500"/>
                      <a:pt x="105132" y="28500"/>
                    </a:cubicBezTo>
                    <a:cubicBezTo>
                      <a:pt x="105132" y="24000"/>
                      <a:pt x="104070" y="21000"/>
                      <a:pt x="99823" y="21000"/>
                    </a:cubicBezTo>
                    <a:cubicBezTo>
                      <a:pt x="76460" y="22500"/>
                      <a:pt x="53097" y="21000"/>
                      <a:pt x="29734" y="21000"/>
                    </a:cubicBezTo>
                    <a:cubicBezTo>
                      <a:pt x="25486" y="21000"/>
                      <a:pt x="21238" y="21000"/>
                      <a:pt x="15929" y="2100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Lato"/>
                </a:endParaRPr>
              </a:p>
            </p:txBody>
          </p:sp>
          <p:sp>
            <p:nvSpPr>
              <p:cNvPr id="1561" name="Google Shape;1561;p40"/>
              <p:cNvSpPr/>
              <p:nvPr/>
            </p:nvSpPr>
            <p:spPr>
              <a:xfrm>
                <a:off x="4202" y="2224"/>
                <a:ext cx="181" cy="182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18666"/>
                    </a:moveTo>
                    <a:cubicBezTo>
                      <a:pt x="26666" y="120000"/>
                      <a:pt x="0" y="93333"/>
                      <a:pt x="0" y="60000"/>
                    </a:cubicBezTo>
                    <a:cubicBezTo>
                      <a:pt x="0" y="26666"/>
                      <a:pt x="26666" y="0"/>
                      <a:pt x="60000" y="0"/>
                    </a:cubicBezTo>
                    <a:cubicBezTo>
                      <a:pt x="93333" y="0"/>
                      <a:pt x="120000" y="26666"/>
                      <a:pt x="120000" y="60000"/>
                    </a:cubicBezTo>
                    <a:cubicBezTo>
                      <a:pt x="120000" y="93333"/>
                      <a:pt x="93333" y="118666"/>
                      <a:pt x="60000" y="118666"/>
                    </a:cubicBezTo>
                    <a:close/>
                    <a:moveTo>
                      <a:pt x="60000" y="100000"/>
                    </a:moveTo>
                    <a:cubicBezTo>
                      <a:pt x="82666" y="100000"/>
                      <a:pt x="101333" y="82666"/>
                      <a:pt x="101333" y="60000"/>
                    </a:cubicBezTo>
                    <a:cubicBezTo>
                      <a:pt x="101333" y="37333"/>
                      <a:pt x="82666" y="18666"/>
                      <a:pt x="60000" y="18666"/>
                    </a:cubicBezTo>
                    <a:cubicBezTo>
                      <a:pt x="37333" y="18666"/>
                      <a:pt x="18666" y="37333"/>
                      <a:pt x="18666" y="60000"/>
                    </a:cubicBezTo>
                    <a:cubicBezTo>
                      <a:pt x="18666" y="82666"/>
                      <a:pt x="37333" y="100000"/>
                      <a:pt x="60000" y="10000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Lato"/>
                </a:endParaRPr>
              </a:p>
            </p:txBody>
          </p:sp>
          <p:sp>
            <p:nvSpPr>
              <p:cNvPr id="1562" name="Google Shape;1562;p40"/>
              <p:cNvSpPr/>
              <p:nvPr/>
            </p:nvSpPr>
            <p:spPr>
              <a:xfrm>
                <a:off x="4780" y="2224"/>
                <a:ext cx="182" cy="182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60000"/>
                    </a:moveTo>
                    <a:cubicBezTo>
                      <a:pt x="120000" y="93333"/>
                      <a:pt x="93333" y="120000"/>
                      <a:pt x="58666" y="118666"/>
                    </a:cubicBezTo>
                    <a:cubicBezTo>
                      <a:pt x="26666" y="118666"/>
                      <a:pt x="0" y="92000"/>
                      <a:pt x="0" y="58666"/>
                    </a:cubicBezTo>
                    <a:cubicBezTo>
                      <a:pt x="0" y="26666"/>
                      <a:pt x="26666" y="0"/>
                      <a:pt x="60000" y="0"/>
                    </a:cubicBezTo>
                    <a:cubicBezTo>
                      <a:pt x="93333" y="0"/>
                      <a:pt x="120000" y="26666"/>
                      <a:pt x="120000" y="60000"/>
                    </a:cubicBezTo>
                    <a:close/>
                    <a:moveTo>
                      <a:pt x="101333" y="60000"/>
                    </a:moveTo>
                    <a:cubicBezTo>
                      <a:pt x="101333" y="37333"/>
                      <a:pt x="82666" y="18666"/>
                      <a:pt x="60000" y="18666"/>
                    </a:cubicBezTo>
                    <a:cubicBezTo>
                      <a:pt x="37333" y="18666"/>
                      <a:pt x="18666" y="37333"/>
                      <a:pt x="18666" y="60000"/>
                    </a:cubicBezTo>
                    <a:cubicBezTo>
                      <a:pt x="18666" y="82666"/>
                      <a:pt x="37333" y="100000"/>
                      <a:pt x="60000" y="100000"/>
                    </a:cubicBezTo>
                    <a:cubicBezTo>
                      <a:pt x="82666" y="100000"/>
                      <a:pt x="101333" y="82666"/>
                      <a:pt x="101333" y="6000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Lato"/>
                </a:endParaRPr>
              </a:p>
            </p:txBody>
          </p:sp>
          <p:sp>
            <p:nvSpPr>
              <p:cNvPr id="1563" name="Google Shape;1563;p40"/>
              <p:cNvSpPr/>
              <p:nvPr/>
            </p:nvSpPr>
            <p:spPr>
              <a:xfrm>
                <a:off x="4415" y="2299"/>
                <a:ext cx="333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363" y="119999"/>
                    </a:moveTo>
                    <a:cubicBezTo>
                      <a:pt x="42909" y="119999"/>
                      <a:pt x="25454" y="119999"/>
                      <a:pt x="8727" y="119999"/>
                    </a:cubicBezTo>
                    <a:cubicBezTo>
                      <a:pt x="7272" y="119999"/>
                      <a:pt x="5818" y="119999"/>
                      <a:pt x="4363" y="119999"/>
                    </a:cubicBezTo>
                    <a:cubicBezTo>
                      <a:pt x="2181" y="119999"/>
                      <a:pt x="0" y="102857"/>
                      <a:pt x="0" y="68571"/>
                    </a:cubicBezTo>
                    <a:cubicBezTo>
                      <a:pt x="0" y="34285"/>
                      <a:pt x="1454" y="17142"/>
                      <a:pt x="3636" y="8571"/>
                    </a:cubicBezTo>
                    <a:cubicBezTo>
                      <a:pt x="4363" y="0"/>
                      <a:pt x="5090" y="0"/>
                      <a:pt x="6545" y="0"/>
                    </a:cubicBezTo>
                    <a:cubicBezTo>
                      <a:pt x="42181" y="0"/>
                      <a:pt x="77818" y="0"/>
                      <a:pt x="113454" y="0"/>
                    </a:cubicBezTo>
                    <a:cubicBezTo>
                      <a:pt x="114181" y="0"/>
                      <a:pt x="114909" y="0"/>
                      <a:pt x="115636" y="0"/>
                    </a:cubicBezTo>
                    <a:cubicBezTo>
                      <a:pt x="118545" y="8571"/>
                      <a:pt x="120000" y="34285"/>
                      <a:pt x="120000" y="68571"/>
                    </a:cubicBezTo>
                    <a:cubicBezTo>
                      <a:pt x="120000" y="102857"/>
                      <a:pt x="117818" y="119999"/>
                      <a:pt x="114909" y="119999"/>
                    </a:cubicBezTo>
                    <a:cubicBezTo>
                      <a:pt x="106909" y="119999"/>
                      <a:pt x="98909" y="119999"/>
                      <a:pt x="90909" y="119999"/>
                    </a:cubicBezTo>
                    <a:cubicBezTo>
                      <a:pt x="80727" y="119999"/>
                      <a:pt x="70545" y="119999"/>
                      <a:pt x="60363" y="1199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Lato"/>
                </a:endParaRPr>
              </a:p>
            </p:txBody>
          </p:sp>
        </p:grpSp>
      </p:grpSp>
      <p:cxnSp>
        <p:nvCxnSpPr>
          <p:cNvPr id="1570" name="Google Shape;1570;p40"/>
          <p:cNvCxnSpPr/>
          <p:nvPr/>
        </p:nvCxnSpPr>
        <p:spPr>
          <a:xfrm>
            <a:off x="5837382" y="2241064"/>
            <a:ext cx="0" cy="3517751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0784957-1C79-9B4B-8922-231C6E21E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22030" y="2976277"/>
            <a:ext cx="446861" cy="446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6A195A-49A8-EC4D-94A3-81132A9C4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505" y="5259348"/>
            <a:ext cx="489940" cy="489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B09726-F5AA-C84C-9CA8-12C622E86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338" y="4388069"/>
            <a:ext cx="564273" cy="5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65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9;p8">
            <a:extLst>
              <a:ext uri="{FF2B5EF4-FFF2-40B4-BE49-F238E27FC236}">
                <a16:creationId xmlns:a16="http://schemas.microsoft.com/office/drawing/2014/main" id="{91248975-5473-F342-8DA0-E344A017224D}"/>
              </a:ext>
            </a:extLst>
          </p:cNvPr>
          <p:cNvSpPr txBox="1"/>
          <p:nvPr/>
        </p:nvSpPr>
        <p:spPr>
          <a:xfrm>
            <a:off x="0" y="1803216"/>
            <a:ext cx="12192000" cy="1506312"/>
          </a:xfrm>
          <a:prstGeom prst="rect">
            <a:avLst/>
          </a:prstGeom>
          <a:solidFill>
            <a:schemeClr val="tx1"/>
          </a:solidFill>
          <a:ln w="12700" cap="flat" cmpd="sng">
            <a:solidFill>
              <a:srgbClr val="39B54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SzPts val="12000"/>
            </a:pPr>
            <a:r>
              <a:rPr lang="en-US" sz="64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QUESTIONS?</a:t>
            </a:r>
            <a:endParaRPr sz="6400" dirty="0">
              <a:solidFill>
                <a:schemeClr val="bg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" name="Google Shape;105;p14">
            <a:extLst>
              <a:ext uri="{FF2B5EF4-FFF2-40B4-BE49-F238E27FC236}">
                <a16:creationId xmlns:a16="http://schemas.microsoft.com/office/drawing/2014/main" id="{438294DD-2D61-474F-9772-CB681C3660EB}"/>
              </a:ext>
            </a:extLst>
          </p:cNvPr>
          <p:cNvSpPr txBox="1"/>
          <p:nvPr/>
        </p:nvSpPr>
        <p:spPr>
          <a:xfrm>
            <a:off x="3787140" y="3373028"/>
            <a:ext cx="4617720" cy="2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 algn="ctr">
              <a:buSzPts val="1400"/>
            </a:pPr>
            <a:r>
              <a:rPr lang="en-US" sz="2667" dirty="0">
                <a:latin typeface="Calibri" panose="020F0502020204030204" pitchFamily="34" charset="0"/>
                <a:cs typeface="Calibri" panose="020F0502020204030204" pitchFamily="34" charset="0"/>
              </a:rPr>
              <a:t>Submit via the Chat box on your control panel now.</a:t>
            </a:r>
            <a:endParaRPr sz="26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2001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9;p8">
            <a:extLst>
              <a:ext uri="{FF2B5EF4-FFF2-40B4-BE49-F238E27FC236}">
                <a16:creationId xmlns:a16="http://schemas.microsoft.com/office/drawing/2014/main" id="{91248975-5473-F342-8DA0-E344A017224D}"/>
              </a:ext>
            </a:extLst>
          </p:cNvPr>
          <p:cNvSpPr txBox="1"/>
          <p:nvPr/>
        </p:nvSpPr>
        <p:spPr>
          <a:xfrm>
            <a:off x="0" y="1803216"/>
            <a:ext cx="12192000" cy="1506312"/>
          </a:xfrm>
          <a:prstGeom prst="rect">
            <a:avLst/>
          </a:prstGeom>
          <a:solidFill>
            <a:srgbClr val="49A83F"/>
          </a:solidFill>
          <a:ln w="12700" cap="flat" cmpd="sng">
            <a:solidFill>
              <a:srgbClr val="39B54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SzPts val="12000"/>
            </a:pPr>
            <a:r>
              <a:rPr lang="en-US" sz="64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THANK YOU</a:t>
            </a:r>
            <a:endParaRPr sz="6400" dirty="0">
              <a:solidFill>
                <a:schemeClr val="bg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" name="Google Shape;105;p14">
            <a:extLst>
              <a:ext uri="{FF2B5EF4-FFF2-40B4-BE49-F238E27FC236}">
                <a16:creationId xmlns:a16="http://schemas.microsoft.com/office/drawing/2014/main" id="{0F4CD874-AAF5-054E-AC70-3570902EF271}"/>
              </a:ext>
            </a:extLst>
          </p:cNvPr>
          <p:cNvSpPr txBox="1"/>
          <p:nvPr/>
        </p:nvSpPr>
        <p:spPr>
          <a:xfrm>
            <a:off x="3787140" y="3373028"/>
            <a:ext cx="4617720" cy="2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 algn="ctr">
              <a:lnSpc>
                <a:spcPct val="150000"/>
              </a:lnSpc>
              <a:buSzPts val="1400"/>
            </a:pPr>
            <a:r>
              <a:rPr lang="en-US" sz="2667" dirty="0">
                <a:latin typeface="Calibri" panose="020F0502020204030204" pitchFamily="34" charset="0"/>
                <a:cs typeface="Calibri" panose="020F0502020204030204" pitchFamily="34" charset="0"/>
              </a:rPr>
              <a:t>(866) 366-6602</a:t>
            </a:r>
          </a:p>
          <a:p>
            <a:pPr marL="186262" algn="ctr">
              <a:lnSpc>
                <a:spcPct val="150000"/>
              </a:lnSpc>
              <a:buSzPts val="1400"/>
            </a:pPr>
            <a:r>
              <a:rPr lang="en-US" sz="2667" dirty="0">
                <a:latin typeface="Calibri" panose="020F0502020204030204" pitchFamily="34" charset="0"/>
                <a:cs typeface="Calibri" panose="020F0502020204030204" pitchFamily="34" charset="0"/>
              </a:rPr>
              <a:t>sales@alltrafficsolutions.com</a:t>
            </a:r>
            <a:endParaRPr sz="26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852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A2E4A-95C0-BD4E-AC79-05EA07645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434" y="464120"/>
            <a:ext cx="5099366" cy="701731"/>
          </a:xfrm>
        </p:spPr>
        <p:txBody>
          <a:bodyPr wrap="square" anchor="t">
            <a:noAutofit/>
          </a:bodyPr>
          <a:lstStyle/>
          <a:p>
            <a:r>
              <a:rPr lang="en-US" dirty="0">
                <a:solidFill>
                  <a:srgbClr val="2CAF44"/>
                </a:solidFill>
                <a:latin typeface="Oswald" panose="02000503000000000000" pitchFamily="2" charset="0"/>
                <a:ea typeface="+mj-ea"/>
                <a:cs typeface="+mj-cs"/>
              </a:rPr>
              <a:t>THE SITUATION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8E8DE0-6F4A-A146-87A1-595D533EAF03}"/>
              </a:ext>
            </a:extLst>
          </p:cNvPr>
          <p:cNvSpPr/>
          <p:nvPr/>
        </p:nvSpPr>
        <p:spPr>
          <a:xfrm>
            <a:off x="5486400" y="6441156"/>
            <a:ext cx="1514006" cy="28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6C83E877-F9DF-124F-8897-A3FCC323F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9" r="11696" b="-1"/>
          <a:stretch/>
        </p:blipFill>
        <p:spPr>
          <a:xfrm>
            <a:off x="6356560" y="335057"/>
            <a:ext cx="5570563" cy="6248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40E84-34A9-6244-8169-27052C83A684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736075" y="1542725"/>
            <a:ext cx="5099366" cy="3672800"/>
          </a:xfrm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100" dirty="0">
                <a:latin typeface="+mn-lt"/>
              </a:rPr>
              <a:t>Traffic volumes are way down as more Americans are working from home or unemployed</a:t>
            </a:r>
          </a:p>
          <a:p>
            <a:pPr>
              <a:lnSpc>
                <a:spcPct val="90000"/>
              </a:lnSpc>
            </a:pPr>
            <a:r>
              <a:rPr lang="en-US" sz="2100" dirty="0">
                <a:latin typeface="+mn-lt"/>
              </a:rPr>
              <a:t>Many are frustrated, bored and stressed</a:t>
            </a:r>
          </a:p>
          <a:p>
            <a:pPr>
              <a:lnSpc>
                <a:spcPct val="90000"/>
              </a:lnSpc>
            </a:pPr>
            <a:r>
              <a:rPr lang="en-US" sz="2100" dirty="0">
                <a:latin typeface="+mn-lt"/>
              </a:rPr>
              <a:t>Rush hour and road volumes are down as much as 65% or more</a:t>
            </a:r>
          </a:p>
          <a:p>
            <a:pPr>
              <a:lnSpc>
                <a:spcPct val="90000"/>
              </a:lnSpc>
            </a:pPr>
            <a:r>
              <a:rPr lang="en-US" sz="2100" dirty="0">
                <a:latin typeface="+mn-lt"/>
              </a:rPr>
              <a:t>High school and college is out – more new drivers on the road</a:t>
            </a:r>
          </a:p>
          <a:p>
            <a:pPr>
              <a:lnSpc>
                <a:spcPct val="90000"/>
              </a:lnSpc>
            </a:pPr>
            <a:r>
              <a:rPr lang="en-US" sz="2100" dirty="0">
                <a:latin typeface="+mn-lt"/>
              </a:rPr>
              <a:t>Road work has increased – adding another hazard</a:t>
            </a:r>
          </a:p>
          <a:p>
            <a:pPr>
              <a:lnSpc>
                <a:spcPct val="90000"/>
              </a:lnSpc>
            </a:pPr>
            <a:r>
              <a:rPr lang="en-US" sz="2100" dirty="0">
                <a:latin typeface="+mn-lt"/>
              </a:rPr>
              <a:t>No school </a:t>
            </a:r>
            <a:r>
              <a:rPr lang="en-US" sz="2100" dirty="0"/>
              <a:t>–</a:t>
            </a:r>
            <a:r>
              <a:rPr lang="en-US" sz="2100" dirty="0">
                <a:latin typeface="+mn-lt"/>
              </a:rPr>
              <a:t> more pedestrians and kids on bikes</a:t>
            </a:r>
          </a:p>
        </p:txBody>
      </p:sp>
    </p:spTree>
    <p:extLst>
      <p:ext uri="{BB962C8B-B14F-4D97-AF65-F5344CB8AC3E}">
        <p14:creationId xmlns:p14="http://schemas.microsoft.com/office/powerpoint/2010/main" val="2064355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B8FBE-75E1-5943-8BEB-F937AA30B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6" y="975686"/>
            <a:ext cx="4646612" cy="16002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23A63B"/>
                </a:solidFill>
                <a:sym typeface="Montserrat"/>
              </a:rPr>
              <a:t>NEW REALITY ON THE ROADS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00FEFC3-5F4A-4C44-81D5-68896C9E2F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0255694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F469F6E-B6BD-1142-BA9F-84E88C435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576" y="2440975"/>
            <a:ext cx="4346002" cy="2895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9209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8E8DE0-6F4A-A146-87A1-595D533EAF03}"/>
              </a:ext>
            </a:extLst>
          </p:cNvPr>
          <p:cNvSpPr/>
          <p:nvPr/>
        </p:nvSpPr>
        <p:spPr>
          <a:xfrm>
            <a:off x="5486400" y="6441156"/>
            <a:ext cx="1514006" cy="28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E63E29-6A86-6A4D-A8CC-6F4113113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978945"/>
            <a:ext cx="9753600" cy="398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1F7F2B-34AD-3748-BE0B-4BDA9F1B2327}"/>
              </a:ext>
            </a:extLst>
          </p:cNvPr>
          <p:cNvSpPr txBox="1"/>
          <p:nvPr/>
        </p:nvSpPr>
        <p:spPr>
          <a:xfrm>
            <a:off x="8154649" y="6142958"/>
            <a:ext cx="3964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Source: US Department of Transportation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2D249AC0-72DD-4A4F-89F9-07382E041183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2CAF44"/>
                </a:solidFill>
                <a:latin typeface="Oswald" panose="02000503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FATALITY RATES GROW EXPONENTIALLY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DBD662-9C2D-C046-BAC2-BD02B2A6EF7B}"/>
              </a:ext>
            </a:extLst>
          </p:cNvPr>
          <p:cNvSpPr txBox="1"/>
          <p:nvPr/>
        </p:nvSpPr>
        <p:spPr>
          <a:xfrm>
            <a:off x="990600" y="1244412"/>
            <a:ext cx="71640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swald Light" panose="02000303000000000000" pitchFamily="2" charset="77"/>
              </a:rPr>
              <a:t>The risk of injury and death increases as speed increases</a:t>
            </a:r>
          </a:p>
          <a:p>
            <a:endParaRPr lang="en-US" sz="2400" dirty="0">
              <a:latin typeface="Oswald Light" panose="02000303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4763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122B-F3A9-594A-B551-20A7D9A4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334"/>
          </a:xfrm>
        </p:spPr>
        <p:txBody>
          <a:bodyPr/>
          <a:lstStyle/>
          <a:p>
            <a:r>
              <a:rPr lang="en-US" dirty="0"/>
              <a:t>COVID-19 SHUTDOWNS BY STATE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3B2866-30B1-9548-8FCF-F19965735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83" y="1882150"/>
            <a:ext cx="11589834" cy="3093700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D5CC89-232E-8D4A-9B10-EA2DBEDCF068}"/>
              </a:ext>
            </a:extLst>
          </p:cNvPr>
          <p:cNvSpPr txBox="1"/>
          <p:nvPr/>
        </p:nvSpPr>
        <p:spPr>
          <a:xfrm>
            <a:off x="9668787" y="5097065"/>
            <a:ext cx="1685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New York Times</a:t>
            </a:r>
          </a:p>
        </p:txBody>
      </p:sp>
    </p:spTree>
    <p:extLst>
      <p:ext uri="{BB962C8B-B14F-4D97-AF65-F5344CB8AC3E}">
        <p14:creationId xmlns:p14="http://schemas.microsoft.com/office/powerpoint/2010/main" val="686089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6EA962-A924-594D-BD73-71CA6AED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45209" y="1189669"/>
            <a:ext cx="8093687" cy="51438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D5CC89-232E-8D4A-9B10-EA2DBEDCF068}"/>
              </a:ext>
            </a:extLst>
          </p:cNvPr>
          <p:cNvSpPr txBox="1"/>
          <p:nvPr/>
        </p:nvSpPr>
        <p:spPr>
          <a:xfrm>
            <a:off x="9599033" y="6215875"/>
            <a:ext cx="1685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New York Times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DDCA49-862A-1A4D-809C-32A7DDD4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334"/>
          </a:xfrm>
        </p:spPr>
        <p:txBody>
          <a:bodyPr/>
          <a:lstStyle/>
          <a:p>
            <a:r>
              <a:rPr lang="en-US" dirty="0"/>
              <a:t>COVID-19 SHUTDOWNS BY STATE</a:t>
            </a:r>
          </a:p>
        </p:txBody>
      </p:sp>
    </p:spTree>
    <p:extLst>
      <p:ext uri="{BB962C8B-B14F-4D97-AF65-F5344CB8AC3E}">
        <p14:creationId xmlns:p14="http://schemas.microsoft.com/office/powerpoint/2010/main" val="1169644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S Presentation Template 2020.potx" id="{DD5FF5F0-EAB0-894D-9D5A-9686616A493E}" vid="{D390C720-5395-7C43-9EE8-6B6CD907D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1523</Words>
  <Application>Microsoft Macintosh PowerPoint</Application>
  <PresentationFormat>Widescreen</PresentationFormat>
  <Paragraphs>266</Paragraphs>
  <Slides>41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Open Sans</vt:lpstr>
      <vt:lpstr>Lato</vt:lpstr>
      <vt:lpstr>Calibri</vt:lpstr>
      <vt:lpstr>Oswald</vt:lpstr>
      <vt:lpstr>Arial</vt:lpstr>
      <vt:lpstr>Oswald Light</vt:lpstr>
      <vt:lpstr>Calibri Light</vt:lpstr>
      <vt:lpstr>Office Theme</vt:lpstr>
      <vt:lpstr>PowerPoint Presentation</vt:lpstr>
      <vt:lpstr>WHAT WE’LL COVER TODAY</vt:lpstr>
      <vt:lpstr>PowerPoint Presentation</vt:lpstr>
      <vt:lpstr>PowerPoint Presentation</vt:lpstr>
      <vt:lpstr>PowerPoint Presentation</vt:lpstr>
      <vt:lpstr>NEW REALITY ON THE ROADS</vt:lpstr>
      <vt:lpstr>PowerPoint Presentation</vt:lpstr>
      <vt:lpstr>COVID-19 SHUTDOWNS BY STATE</vt:lpstr>
      <vt:lpstr>COVID-19 SHUTDOWNS BY STATE</vt:lpstr>
      <vt:lpstr>ATS FOOTPRINT</vt:lpstr>
      <vt:lpstr>TRAFFIC STUDY LOCATIONS</vt:lpstr>
      <vt:lpstr>LOCATION 1: SAN FRANCISCO BAY AREA</vt:lpstr>
      <vt:lpstr>LOCATION 1: SAN FRANCISCO BAY AREA</vt:lpstr>
      <vt:lpstr>LOCATION 1: SAN FRANCISCO BAY AREA</vt:lpstr>
      <vt:lpstr>LOCATION 2: NEW JERSEY –– 20 MILES FROM NYC</vt:lpstr>
      <vt:lpstr>LOCATION 2: NEW JERSEY –– 20 MILES FROM NYC</vt:lpstr>
      <vt:lpstr>LOCATION 2: NEW JERSEY – 20 MILES FROM NYC</vt:lpstr>
      <vt:lpstr>LOCATION 3: DALLAS TEXAS AREA</vt:lpstr>
      <vt:lpstr>PowerPoint Presentation</vt:lpstr>
      <vt:lpstr>LOCATION 3: DALLAS TEXAS AREA</vt:lpstr>
      <vt:lpstr>LOCATION 4: NORTHERN VIRGINIA</vt:lpstr>
      <vt:lpstr>LOCATION 4: NORTHERN VIRGINIA</vt:lpstr>
      <vt:lpstr>LOCATION 4: NORTHERN VIRGINIA</vt:lpstr>
      <vt:lpstr>LOCATION 5: CONNECTICUT A Tale of Two Sites</vt:lpstr>
      <vt:lpstr>LOCATION 5: CONNECTICUT </vt:lpstr>
      <vt:lpstr>LOCATION 5: CONNECTICUT</vt:lpstr>
      <vt:lpstr>LOCATION 5: CONNECTICUT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REQUEST A TRAFFICLOUD DEMO</vt:lpstr>
      <vt:lpstr>PowerPoint Presentation</vt:lpstr>
      <vt:lpstr> SHIELD 12 AND SHIELD 15 RADAR SPEED SIGNS</vt:lpstr>
      <vt:lpstr>PowerPoint Presentation</vt:lpstr>
      <vt:lpstr>SPEEDALERT RADAR MESSAGE SIGN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Saunders</dc:creator>
  <cp:lastModifiedBy>Jennifer Saunders</cp:lastModifiedBy>
  <cp:revision>38</cp:revision>
  <cp:lastPrinted>2020-05-20T13:53:04Z</cp:lastPrinted>
  <dcterms:created xsi:type="dcterms:W3CDTF">2020-05-14T16:46:29Z</dcterms:created>
  <dcterms:modified xsi:type="dcterms:W3CDTF">2020-05-20T15:32:42Z</dcterms:modified>
</cp:coreProperties>
</file>