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9" r:id="rId1"/>
  </p:sldMasterIdLst>
  <p:notesMasterIdLst>
    <p:notesMasterId r:id="rId20"/>
  </p:notesMasterIdLst>
  <p:handoutMasterIdLst>
    <p:handoutMasterId r:id="rId21"/>
  </p:handoutMasterIdLst>
  <p:sldIdLst>
    <p:sldId id="424" r:id="rId2"/>
    <p:sldId id="467" r:id="rId3"/>
    <p:sldId id="484" r:id="rId4"/>
    <p:sldId id="428" r:id="rId5"/>
    <p:sldId id="482" r:id="rId6"/>
    <p:sldId id="496" r:id="rId7"/>
    <p:sldId id="497" r:id="rId8"/>
    <p:sldId id="498" r:id="rId9"/>
    <p:sldId id="494" r:id="rId10"/>
    <p:sldId id="491" r:id="rId11"/>
    <p:sldId id="490" r:id="rId12"/>
    <p:sldId id="488" r:id="rId13"/>
    <p:sldId id="492" r:id="rId14"/>
    <p:sldId id="500" r:id="rId15"/>
    <p:sldId id="501" r:id="rId16"/>
    <p:sldId id="489" r:id="rId17"/>
    <p:sldId id="480" r:id="rId18"/>
    <p:sldId id="423" r:id="rId19"/>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6" userDrawn="1">
          <p15:clr>
            <a:srgbClr val="A4A3A4"/>
          </p15:clr>
        </p15:guide>
        <p15:guide id="2" pos="2856" userDrawn="1">
          <p15:clr>
            <a:srgbClr val="A4A3A4"/>
          </p15:clr>
        </p15:guide>
        <p15:guide id="3" pos="542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4546A"/>
    <a:srgbClr val="E7E6E6"/>
    <a:srgbClr val="FFFFFF"/>
    <a:srgbClr val="B227EB"/>
    <a:srgbClr val="9BC34D"/>
    <a:srgbClr val="131A22"/>
    <a:srgbClr val="ED1C2E"/>
    <a:srgbClr val="080808"/>
    <a:srgbClr val="000000"/>
    <a:srgbClr val="F36C1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301" autoAdjust="0"/>
    <p:restoredTop sz="94173" autoAdjust="0"/>
  </p:normalViewPr>
  <p:slideViewPr>
    <p:cSldViewPr snapToGrid="0">
      <p:cViewPr varScale="1">
        <p:scale>
          <a:sx n="88" d="100"/>
          <a:sy n="88" d="100"/>
        </p:scale>
        <p:origin x="235" y="77"/>
      </p:cViewPr>
      <p:guideLst>
        <p:guide orient="horz" pos="1596"/>
        <p:guide pos="2856"/>
        <p:guide pos="5424"/>
      </p:guideLst>
    </p:cSldViewPr>
  </p:slideViewPr>
  <p:notesTextViewPr>
    <p:cViewPr>
      <p:scale>
        <a:sx n="66" d="100"/>
        <a:sy n="66" d="100"/>
      </p:scale>
      <p:origin x="0" y="0"/>
    </p:cViewPr>
  </p:notesTextViewPr>
  <p:sorterViewPr>
    <p:cViewPr>
      <p:scale>
        <a:sx n="45" d="100"/>
        <a:sy n="45" d="100"/>
      </p:scale>
      <p:origin x="0" y="0"/>
    </p:cViewPr>
  </p:sorterViewPr>
  <p:notesViewPr>
    <p:cSldViewPr snapToGrid="0" showGuides="1">
      <p:cViewPr varScale="1">
        <p:scale>
          <a:sx n="51" d="100"/>
          <a:sy n="51" d="100"/>
        </p:scale>
        <p:origin x="2418" y="9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microsoft.com/office/2015/10/relationships/revisionInfo" Target="revisionInfo.xml"/><Relationship Id="rId3" Type="http://schemas.openxmlformats.org/officeDocument/2006/relationships/slide" Target="slides/slide2.xml"/><Relationship Id="rId21"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582613-2A51-4605-8816-70FB89013DEA}" type="doc">
      <dgm:prSet loTypeId="urn:microsoft.com/office/officeart/2005/8/layout/cycle8" loCatId="cycle" qsTypeId="urn:microsoft.com/office/officeart/2005/8/quickstyle/simple1" qsCatId="simple" csTypeId="urn:microsoft.com/office/officeart/2005/8/colors/accent1_2" csCatId="accent1" phldr="1"/>
      <dgm:spPr/>
    </dgm:pt>
    <dgm:pt modelId="{E979F912-A9CB-4E31-A9AF-DBF1F40B97D8}">
      <dgm:prSet phldrT="[Text]"/>
      <dgm:spPr>
        <a:solidFill>
          <a:schemeClr val="accent2"/>
        </a:solidFill>
      </dgm:spPr>
      <dgm:t>
        <a:bodyPr/>
        <a:lstStyle/>
        <a:p>
          <a:r>
            <a:rPr lang="en-US" dirty="0"/>
            <a:t> </a:t>
          </a:r>
        </a:p>
      </dgm:t>
    </dgm:pt>
    <dgm:pt modelId="{170FCDEB-F0D8-4013-A58D-A337AB3FE8EC}" type="parTrans" cxnId="{B49BA61D-AE37-4B71-85E1-937FCFC5A271}">
      <dgm:prSet/>
      <dgm:spPr/>
      <dgm:t>
        <a:bodyPr/>
        <a:lstStyle/>
        <a:p>
          <a:endParaRPr lang="en-US"/>
        </a:p>
      </dgm:t>
    </dgm:pt>
    <dgm:pt modelId="{7AB9D5A7-BE43-477E-A7ED-AE82B4270BEC}" type="sibTrans" cxnId="{B49BA61D-AE37-4B71-85E1-937FCFC5A271}">
      <dgm:prSet/>
      <dgm:spPr/>
      <dgm:t>
        <a:bodyPr/>
        <a:lstStyle/>
        <a:p>
          <a:endParaRPr lang="en-US"/>
        </a:p>
      </dgm:t>
    </dgm:pt>
    <dgm:pt modelId="{D5CD4648-2809-4DBF-BC9B-82876E40698E}">
      <dgm:prSet phldrT="[Text]"/>
      <dgm:spPr>
        <a:solidFill>
          <a:schemeClr val="accent2"/>
        </a:solidFill>
      </dgm:spPr>
      <dgm:t>
        <a:bodyPr/>
        <a:lstStyle/>
        <a:p>
          <a:r>
            <a:rPr lang="en-US" dirty="0"/>
            <a:t> </a:t>
          </a:r>
        </a:p>
      </dgm:t>
    </dgm:pt>
    <dgm:pt modelId="{2EDDC2C1-EBB2-4FE4-B463-2D8529C92E35}" type="parTrans" cxnId="{1B481B55-8D88-4D5B-B189-6440D7BC0B2B}">
      <dgm:prSet/>
      <dgm:spPr/>
      <dgm:t>
        <a:bodyPr/>
        <a:lstStyle/>
        <a:p>
          <a:endParaRPr lang="en-US"/>
        </a:p>
      </dgm:t>
    </dgm:pt>
    <dgm:pt modelId="{30E8FDA5-5413-46EE-AA70-A714EA1F6A91}" type="sibTrans" cxnId="{1B481B55-8D88-4D5B-B189-6440D7BC0B2B}">
      <dgm:prSet/>
      <dgm:spPr/>
      <dgm:t>
        <a:bodyPr/>
        <a:lstStyle/>
        <a:p>
          <a:endParaRPr lang="en-US"/>
        </a:p>
      </dgm:t>
    </dgm:pt>
    <dgm:pt modelId="{164D83C8-757E-403D-B068-76D0345BD674}">
      <dgm:prSet phldrT="[Text]"/>
      <dgm:spPr>
        <a:solidFill>
          <a:schemeClr val="accent2"/>
        </a:solidFill>
      </dgm:spPr>
      <dgm:t>
        <a:bodyPr/>
        <a:lstStyle/>
        <a:p>
          <a:r>
            <a:rPr lang="en-US" dirty="0"/>
            <a:t> </a:t>
          </a:r>
        </a:p>
      </dgm:t>
    </dgm:pt>
    <dgm:pt modelId="{2E6DFAA4-96D5-4A2E-9DFE-EFCFD56A1E8E}" type="parTrans" cxnId="{A926371D-CB7E-4143-9D64-086BE483B0FA}">
      <dgm:prSet/>
      <dgm:spPr/>
      <dgm:t>
        <a:bodyPr/>
        <a:lstStyle/>
        <a:p>
          <a:endParaRPr lang="en-US"/>
        </a:p>
      </dgm:t>
    </dgm:pt>
    <dgm:pt modelId="{63C0FDC4-E15C-4B99-9180-77A3537E72AA}" type="sibTrans" cxnId="{A926371D-CB7E-4143-9D64-086BE483B0FA}">
      <dgm:prSet/>
      <dgm:spPr/>
      <dgm:t>
        <a:bodyPr/>
        <a:lstStyle/>
        <a:p>
          <a:endParaRPr lang="en-US"/>
        </a:p>
      </dgm:t>
    </dgm:pt>
    <dgm:pt modelId="{C9520462-5CCC-4588-953B-76DD05A3B334}">
      <dgm:prSet phldrT="[Text]"/>
      <dgm:spPr>
        <a:solidFill>
          <a:schemeClr val="accent2"/>
        </a:solidFill>
      </dgm:spPr>
      <dgm:t>
        <a:bodyPr/>
        <a:lstStyle/>
        <a:p>
          <a:endParaRPr lang="en-US" dirty="0"/>
        </a:p>
      </dgm:t>
    </dgm:pt>
    <dgm:pt modelId="{9B5E9D85-93BD-486D-9EB7-17CED1A29483}" type="parTrans" cxnId="{D5D7D2EF-10F7-4C46-9A14-F2D538A90FDA}">
      <dgm:prSet/>
      <dgm:spPr/>
      <dgm:t>
        <a:bodyPr/>
        <a:lstStyle/>
        <a:p>
          <a:endParaRPr lang="en-US"/>
        </a:p>
      </dgm:t>
    </dgm:pt>
    <dgm:pt modelId="{A5ED637B-9A91-45E5-B6D6-710D62EF0064}" type="sibTrans" cxnId="{D5D7D2EF-10F7-4C46-9A14-F2D538A90FDA}">
      <dgm:prSet/>
      <dgm:spPr/>
      <dgm:t>
        <a:bodyPr/>
        <a:lstStyle/>
        <a:p>
          <a:endParaRPr lang="en-US"/>
        </a:p>
      </dgm:t>
    </dgm:pt>
    <dgm:pt modelId="{FD113AE5-D8D4-4346-8F4F-CC9A167B387C}" type="pres">
      <dgm:prSet presAssocID="{19582613-2A51-4605-8816-70FB89013DEA}" presName="compositeShape" presStyleCnt="0">
        <dgm:presLayoutVars>
          <dgm:chMax val="7"/>
          <dgm:dir/>
          <dgm:resizeHandles val="exact"/>
        </dgm:presLayoutVars>
      </dgm:prSet>
      <dgm:spPr/>
    </dgm:pt>
    <dgm:pt modelId="{B1874B47-D8BE-450C-B05D-10D0C25B7EBA}" type="pres">
      <dgm:prSet presAssocID="{19582613-2A51-4605-8816-70FB89013DEA}" presName="wedge1" presStyleLbl="node1" presStyleIdx="0" presStyleCnt="4"/>
      <dgm:spPr/>
      <dgm:t>
        <a:bodyPr/>
        <a:lstStyle/>
        <a:p>
          <a:endParaRPr lang="en-US"/>
        </a:p>
      </dgm:t>
    </dgm:pt>
    <dgm:pt modelId="{A5A3C333-5DBA-475E-B93A-12A126BA3B87}" type="pres">
      <dgm:prSet presAssocID="{19582613-2A51-4605-8816-70FB89013DEA}" presName="dummy1a" presStyleCnt="0"/>
      <dgm:spPr/>
    </dgm:pt>
    <dgm:pt modelId="{155CB0EF-8974-4F94-BBD2-E5BC65A74E53}" type="pres">
      <dgm:prSet presAssocID="{19582613-2A51-4605-8816-70FB89013DEA}" presName="dummy1b" presStyleCnt="0"/>
      <dgm:spPr/>
    </dgm:pt>
    <dgm:pt modelId="{B79CC87F-E8CB-4CC9-9F4E-DD34E2B26D4A}" type="pres">
      <dgm:prSet presAssocID="{19582613-2A51-4605-8816-70FB89013DEA}" presName="wedge1Tx" presStyleLbl="node1" presStyleIdx="0" presStyleCnt="4">
        <dgm:presLayoutVars>
          <dgm:chMax val="0"/>
          <dgm:chPref val="0"/>
          <dgm:bulletEnabled val="1"/>
        </dgm:presLayoutVars>
      </dgm:prSet>
      <dgm:spPr/>
      <dgm:t>
        <a:bodyPr/>
        <a:lstStyle/>
        <a:p>
          <a:endParaRPr lang="en-US"/>
        </a:p>
      </dgm:t>
    </dgm:pt>
    <dgm:pt modelId="{401BC12C-0C64-44F7-A84B-0B228B4D39CF}" type="pres">
      <dgm:prSet presAssocID="{19582613-2A51-4605-8816-70FB89013DEA}" presName="wedge2" presStyleLbl="node1" presStyleIdx="1" presStyleCnt="4"/>
      <dgm:spPr/>
      <dgm:t>
        <a:bodyPr/>
        <a:lstStyle/>
        <a:p>
          <a:endParaRPr lang="en-US"/>
        </a:p>
      </dgm:t>
    </dgm:pt>
    <dgm:pt modelId="{2746A6F7-129A-4EE4-811B-99C3B1511BD0}" type="pres">
      <dgm:prSet presAssocID="{19582613-2A51-4605-8816-70FB89013DEA}" presName="dummy2a" presStyleCnt="0"/>
      <dgm:spPr/>
    </dgm:pt>
    <dgm:pt modelId="{800F0622-A1C9-4794-972B-3793672BCBD3}" type="pres">
      <dgm:prSet presAssocID="{19582613-2A51-4605-8816-70FB89013DEA}" presName="dummy2b" presStyleCnt="0"/>
      <dgm:spPr/>
    </dgm:pt>
    <dgm:pt modelId="{46AA9CD6-FD97-4D8A-BB26-540340CFD729}" type="pres">
      <dgm:prSet presAssocID="{19582613-2A51-4605-8816-70FB89013DEA}" presName="wedge2Tx" presStyleLbl="node1" presStyleIdx="1" presStyleCnt="4">
        <dgm:presLayoutVars>
          <dgm:chMax val="0"/>
          <dgm:chPref val="0"/>
          <dgm:bulletEnabled val="1"/>
        </dgm:presLayoutVars>
      </dgm:prSet>
      <dgm:spPr/>
      <dgm:t>
        <a:bodyPr/>
        <a:lstStyle/>
        <a:p>
          <a:endParaRPr lang="en-US"/>
        </a:p>
      </dgm:t>
    </dgm:pt>
    <dgm:pt modelId="{A6F3A8D0-AE1C-4318-B4F9-CB9635D195FF}" type="pres">
      <dgm:prSet presAssocID="{19582613-2A51-4605-8816-70FB89013DEA}" presName="wedge3" presStyleLbl="node1" presStyleIdx="2" presStyleCnt="4"/>
      <dgm:spPr/>
      <dgm:t>
        <a:bodyPr/>
        <a:lstStyle/>
        <a:p>
          <a:endParaRPr lang="en-US"/>
        </a:p>
      </dgm:t>
    </dgm:pt>
    <dgm:pt modelId="{00647F04-45AE-4D34-B42D-D23AC687482E}" type="pres">
      <dgm:prSet presAssocID="{19582613-2A51-4605-8816-70FB89013DEA}" presName="dummy3a" presStyleCnt="0"/>
      <dgm:spPr/>
    </dgm:pt>
    <dgm:pt modelId="{3A858CDD-27D3-4315-AEFF-DEC0ABF2C178}" type="pres">
      <dgm:prSet presAssocID="{19582613-2A51-4605-8816-70FB89013DEA}" presName="dummy3b" presStyleCnt="0"/>
      <dgm:spPr/>
    </dgm:pt>
    <dgm:pt modelId="{F23B57F1-FEA4-4445-A1B8-5C572329DCAC}" type="pres">
      <dgm:prSet presAssocID="{19582613-2A51-4605-8816-70FB89013DEA}" presName="wedge3Tx" presStyleLbl="node1" presStyleIdx="2" presStyleCnt="4">
        <dgm:presLayoutVars>
          <dgm:chMax val="0"/>
          <dgm:chPref val="0"/>
          <dgm:bulletEnabled val="1"/>
        </dgm:presLayoutVars>
      </dgm:prSet>
      <dgm:spPr/>
      <dgm:t>
        <a:bodyPr/>
        <a:lstStyle/>
        <a:p>
          <a:endParaRPr lang="en-US"/>
        </a:p>
      </dgm:t>
    </dgm:pt>
    <dgm:pt modelId="{6762EE91-9A4C-4407-8B6A-30AA56327730}" type="pres">
      <dgm:prSet presAssocID="{19582613-2A51-4605-8816-70FB89013DEA}" presName="wedge4" presStyleLbl="node1" presStyleIdx="3" presStyleCnt="4" custLinFactNeighborX="0"/>
      <dgm:spPr/>
      <dgm:t>
        <a:bodyPr/>
        <a:lstStyle/>
        <a:p>
          <a:endParaRPr lang="en-US"/>
        </a:p>
      </dgm:t>
    </dgm:pt>
    <dgm:pt modelId="{BE1E166C-0EE4-4B6C-9B0D-4F22E4C03FBA}" type="pres">
      <dgm:prSet presAssocID="{19582613-2A51-4605-8816-70FB89013DEA}" presName="dummy4a" presStyleCnt="0"/>
      <dgm:spPr/>
    </dgm:pt>
    <dgm:pt modelId="{01C0FFFF-9651-444C-87B7-1A9583D93544}" type="pres">
      <dgm:prSet presAssocID="{19582613-2A51-4605-8816-70FB89013DEA}" presName="dummy4b" presStyleCnt="0"/>
      <dgm:spPr/>
    </dgm:pt>
    <dgm:pt modelId="{DDC656E9-9789-485A-87AB-0A0C6E4C6659}" type="pres">
      <dgm:prSet presAssocID="{19582613-2A51-4605-8816-70FB89013DEA}" presName="wedge4Tx" presStyleLbl="node1" presStyleIdx="3" presStyleCnt="4">
        <dgm:presLayoutVars>
          <dgm:chMax val="0"/>
          <dgm:chPref val="0"/>
          <dgm:bulletEnabled val="1"/>
        </dgm:presLayoutVars>
      </dgm:prSet>
      <dgm:spPr/>
      <dgm:t>
        <a:bodyPr/>
        <a:lstStyle/>
        <a:p>
          <a:endParaRPr lang="en-US"/>
        </a:p>
      </dgm:t>
    </dgm:pt>
    <dgm:pt modelId="{79EACC0E-7C37-419E-A802-12F98018C776}" type="pres">
      <dgm:prSet presAssocID="{7AB9D5A7-BE43-477E-A7ED-AE82B4270BEC}" presName="arrowWedge1" presStyleLbl="fgSibTrans2D1" presStyleIdx="0" presStyleCnt="4"/>
      <dgm:spPr/>
    </dgm:pt>
    <dgm:pt modelId="{78D0E7BC-5A39-434C-A217-832B72C1D37B}" type="pres">
      <dgm:prSet presAssocID="{30E8FDA5-5413-46EE-AA70-A714EA1F6A91}" presName="arrowWedge2" presStyleLbl="fgSibTrans2D1" presStyleIdx="1" presStyleCnt="4"/>
      <dgm:spPr/>
    </dgm:pt>
    <dgm:pt modelId="{FF32E164-D976-4D5E-AA37-F1FF0D5EE3AC}" type="pres">
      <dgm:prSet presAssocID="{63C0FDC4-E15C-4B99-9180-77A3537E72AA}" presName="arrowWedge3" presStyleLbl="fgSibTrans2D1" presStyleIdx="2" presStyleCnt="4"/>
      <dgm:spPr/>
    </dgm:pt>
    <dgm:pt modelId="{EB5BA05A-8A9A-41F7-865C-7083E6277CB7}" type="pres">
      <dgm:prSet presAssocID="{A5ED637B-9A91-45E5-B6D6-710D62EF0064}" presName="arrowWedge4" presStyleLbl="fgSibTrans2D1" presStyleIdx="3" presStyleCnt="4"/>
      <dgm:spPr/>
    </dgm:pt>
  </dgm:ptLst>
  <dgm:cxnLst>
    <dgm:cxn modelId="{621C6CA1-6F10-49A0-9F56-EE7282BD8666}" type="presOf" srcId="{19582613-2A51-4605-8816-70FB89013DEA}" destId="{FD113AE5-D8D4-4346-8F4F-CC9A167B387C}" srcOrd="0" destOrd="0" presId="urn:microsoft.com/office/officeart/2005/8/layout/cycle8"/>
    <dgm:cxn modelId="{D5D7D2EF-10F7-4C46-9A14-F2D538A90FDA}" srcId="{19582613-2A51-4605-8816-70FB89013DEA}" destId="{C9520462-5CCC-4588-953B-76DD05A3B334}" srcOrd="3" destOrd="0" parTransId="{9B5E9D85-93BD-486D-9EB7-17CED1A29483}" sibTransId="{A5ED637B-9A91-45E5-B6D6-710D62EF0064}"/>
    <dgm:cxn modelId="{A926371D-CB7E-4143-9D64-086BE483B0FA}" srcId="{19582613-2A51-4605-8816-70FB89013DEA}" destId="{164D83C8-757E-403D-B068-76D0345BD674}" srcOrd="2" destOrd="0" parTransId="{2E6DFAA4-96D5-4A2E-9DFE-EFCFD56A1E8E}" sibTransId="{63C0FDC4-E15C-4B99-9180-77A3537E72AA}"/>
    <dgm:cxn modelId="{4373D277-BBDF-4597-BD4D-9BBAFA5D156A}" type="presOf" srcId="{164D83C8-757E-403D-B068-76D0345BD674}" destId="{F23B57F1-FEA4-4445-A1B8-5C572329DCAC}" srcOrd="1" destOrd="0" presId="urn:microsoft.com/office/officeart/2005/8/layout/cycle8"/>
    <dgm:cxn modelId="{9DE71931-F35C-4C6A-9767-7EB86427FC8E}" type="presOf" srcId="{C9520462-5CCC-4588-953B-76DD05A3B334}" destId="{DDC656E9-9789-485A-87AB-0A0C6E4C6659}" srcOrd="1" destOrd="0" presId="urn:microsoft.com/office/officeart/2005/8/layout/cycle8"/>
    <dgm:cxn modelId="{157976BF-6E49-4E0D-B13D-D2A54014FE9F}" type="presOf" srcId="{E979F912-A9CB-4E31-A9AF-DBF1F40B97D8}" destId="{B1874B47-D8BE-450C-B05D-10D0C25B7EBA}" srcOrd="0" destOrd="0" presId="urn:microsoft.com/office/officeart/2005/8/layout/cycle8"/>
    <dgm:cxn modelId="{3D28D984-BDE4-4E51-B348-1DFF249002EA}" type="presOf" srcId="{D5CD4648-2809-4DBF-BC9B-82876E40698E}" destId="{401BC12C-0C64-44F7-A84B-0B228B4D39CF}" srcOrd="0" destOrd="0" presId="urn:microsoft.com/office/officeart/2005/8/layout/cycle8"/>
    <dgm:cxn modelId="{1B481B55-8D88-4D5B-B189-6440D7BC0B2B}" srcId="{19582613-2A51-4605-8816-70FB89013DEA}" destId="{D5CD4648-2809-4DBF-BC9B-82876E40698E}" srcOrd="1" destOrd="0" parTransId="{2EDDC2C1-EBB2-4FE4-B463-2D8529C92E35}" sibTransId="{30E8FDA5-5413-46EE-AA70-A714EA1F6A91}"/>
    <dgm:cxn modelId="{2A44D1CC-032D-4EB1-9054-5C3BD2BD5DA3}" type="presOf" srcId="{E979F912-A9CB-4E31-A9AF-DBF1F40B97D8}" destId="{B79CC87F-E8CB-4CC9-9F4E-DD34E2B26D4A}" srcOrd="1" destOrd="0" presId="urn:microsoft.com/office/officeart/2005/8/layout/cycle8"/>
    <dgm:cxn modelId="{1C3567A1-BCE4-4474-9C0D-A3AF6EC08415}" type="presOf" srcId="{164D83C8-757E-403D-B068-76D0345BD674}" destId="{A6F3A8D0-AE1C-4318-B4F9-CB9635D195FF}" srcOrd="0" destOrd="0" presId="urn:microsoft.com/office/officeart/2005/8/layout/cycle8"/>
    <dgm:cxn modelId="{CF7EC03D-6AAD-4136-B546-2793FBBEBC1E}" type="presOf" srcId="{C9520462-5CCC-4588-953B-76DD05A3B334}" destId="{6762EE91-9A4C-4407-8B6A-30AA56327730}" srcOrd="0" destOrd="0" presId="urn:microsoft.com/office/officeart/2005/8/layout/cycle8"/>
    <dgm:cxn modelId="{B49BA61D-AE37-4B71-85E1-937FCFC5A271}" srcId="{19582613-2A51-4605-8816-70FB89013DEA}" destId="{E979F912-A9CB-4E31-A9AF-DBF1F40B97D8}" srcOrd="0" destOrd="0" parTransId="{170FCDEB-F0D8-4013-A58D-A337AB3FE8EC}" sibTransId="{7AB9D5A7-BE43-477E-A7ED-AE82B4270BEC}"/>
    <dgm:cxn modelId="{6003F6D3-CF18-4729-A3A3-4B466E0A1BE5}" type="presOf" srcId="{D5CD4648-2809-4DBF-BC9B-82876E40698E}" destId="{46AA9CD6-FD97-4D8A-BB26-540340CFD729}" srcOrd="1" destOrd="0" presId="urn:microsoft.com/office/officeart/2005/8/layout/cycle8"/>
    <dgm:cxn modelId="{063C0D94-FB8A-4AF1-9FA1-C6DA41595152}" type="presParOf" srcId="{FD113AE5-D8D4-4346-8F4F-CC9A167B387C}" destId="{B1874B47-D8BE-450C-B05D-10D0C25B7EBA}" srcOrd="0" destOrd="0" presId="urn:microsoft.com/office/officeart/2005/8/layout/cycle8"/>
    <dgm:cxn modelId="{8C0B2928-8AE3-4DE8-8588-6CD394AC358A}" type="presParOf" srcId="{FD113AE5-D8D4-4346-8F4F-CC9A167B387C}" destId="{A5A3C333-5DBA-475E-B93A-12A126BA3B87}" srcOrd="1" destOrd="0" presId="urn:microsoft.com/office/officeart/2005/8/layout/cycle8"/>
    <dgm:cxn modelId="{E830F2A7-EB83-44B8-AAEB-89955BB1719E}" type="presParOf" srcId="{FD113AE5-D8D4-4346-8F4F-CC9A167B387C}" destId="{155CB0EF-8974-4F94-BBD2-E5BC65A74E53}" srcOrd="2" destOrd="0" presId="urn:microsoft.com/office/officeart/2005/8/layout/cycle8"/>
    <dgm:cxn modelId="{D4D4839B-523C-4A06-ABA7-18C1005494E2}" type="presParOf" srcId="{FD113AE5-D8D4-4346-8F4F-CC9A167B387C}" destId="{B79CC87F-E8CB-4CC9-9F4E-DD34E2B26D4A}" srcOrd="3" destOrd="0" presId="urn:microsoft.com/office/officeart/2005/8/layout/cycle8"/>
    <dgm:cxn modelId="{70747270-8601-4012-8C37-19959096D252}" type="presParOf" srcId="{FD113AE5-D8D4-4346-8F4F-CC9A167B387C}" destId="{401BC12C-0C64-44F7-A84B-0B228B4D39CF}" srcOrd="4" destOrd="0" presId="urn:microsoft.com/office/officeart/2005/8/layout/cycle8"/>
    <dgm:cxn modelId="{9BA83464-6E86-4C55-9A9E-C49519AEFBA9}" type="presParOf" srcId="{FD113AE5-D8D4-4346-8F4F-CC9A167B387C}" destId="{2746A6F7-129A-4EE4-811B-99C3B1511BD0}" srcOrd="5" destOrd="0" presId="urn:microsoft.com/office/officeart/2005/8/layout/cycle8"/>
    <dgm:cxn modelId="{CE01DC75-301D-4840-8EE4-E51FCCDD75AF}" type="presParOf" srcId="{FD113AE5-D8D4-4346-8F4F-CC9A167B387C}" destId="{800F0622-A1C9-4794-972B-3793672BCBD3}" srcOrd="6" destOrd="0" presId="urn:microsoft.com/office/officeart/2005/8/layout/cycle8"/>
    <dgm:cxn modelId="{720953F1-59BD-43E3-81EB-DF96536E22F7}" type="presParOf" srcId="{FD113AE5-D8D4-4346-8F4F-CC9A167B387C}" destId="{46AA9CD6-FD97-4D8A-BB26-540340CFD729}" srcOrd="7" destOrd="0" presId="urn:microsoft.com/office/officeart/2005/8/layout/cycle8"/>
    <dgm:cxn modelId="{B6CCF11C-81A1-4AE7-90E0-77237504EE83}" type="presParOf" srcId="{FD113AE5-D8D4-4346-8F4F-CC9A167B387C}" destId="{A6F3A8D0-AE1C-4318-B4F9-CB9635D195FF}" srcOrd="8" destOrd="0" presId="urn:microsoft.com/office/officeart/2005/8/layout/cycle8"/>
    <dgm:cxn modelId="{4072007C-5CF3-4A4B-881F-FC2C08A65F1B}" type="presParOf" srcId="{FD113AE5-D8D4-4346-8F4F-CC9A167B387C}" destId="{00647F04-45AE-4D34-B42D-D23AC687482E}" srcOrd="9" destOrd="0" presId="urn:microsoft.com/office/officeart/2005/8/layout/cycle8"/>
    <dgm:cxn modelId="{BB03BA81-86BB-491B-A2D4-5392F8765118}" type="presParOf" srcId="{FD113AE5-D8D4-4346-8F4F-CC9A167B387C}" destId="{3A858CDD-27D3-4315-AEFF-DEC0ABF2C178}" srcOrd="10" destOrd="0" presId="urn:microsoft.com/office/officeart/2005/8/layout/cycle8"/>
    <dgm:cxn modelId="{E108C290-E033-4E6E-947F-D69D94F58C37}" type="presParOf" srcId="{FD113AE5-D8D4-4346-8F4F-CC9A167B387C}" destId="{F23B57F1-FEA4-4445-A1B8-5C572329DCAC}" srcOrd="11" destOrd="0" presId="urn:microsoft.com/office/officeart/2005/8/layout/cycle8"/>
    <dgm:cxn modelId="{E76504DE-D825-42AB-B35C-A27D7B930F70}" type="presParOf" srcId="{FD113AE5-D8D4-4346-8F4F-CC9A167B387C}" destId="{6762EE91-9A4C-4407-8B6A-30AA56327730}" srcOrd="12" destOrd="0" presId="urn:microsoft.com/office/officeart/2005/8/layout/cycle8"/>
    <dgm:cxn modelId="{DA87C090-C7FD-48FB-9D76-2ABABB4E02F3}" type="presParOf" srcId="{FD113AE5-D8D4-4346-8F4F-CC9A167B387C}" destId="{BE1E166C-0EE4-4B6C-9B0D-4F22E4C03FBA}" srcOrd="13" destOrd="0" presId="urn:microsoft.com/office/officeart/2005/8/layout/cycle8"/>
    <dgm:cxn modelId="{FC1D63AC-2190-4430-8A8C-56083B5CFA0D}" type="presParOf" srcId="{FD113AE5-D8D4-4346-8F4F-CC9A167B387C}" destId="{01C0FFFF-9651-444C-87B7-1A9583D93544}" srcOrd="14" destOrd="0" presId="urn:microsoft.com/office/officeart/2005/8/layout/cycle8"/>
    <dgm:cxn modelId="{A142CD95-F0EE-4AB1-BB90-961020879F39}" type="presParOf" srcId="{FD113AE5-D8D4-4346-8F4F-CC9A167B387C}" destId="{DDC656E9-9789-485A-87AB-0A0C6E4C6659}" srcOrd="15" destOrd="0" presId="urn:microsoft.com/office/officeart/2005/8/layout/cycle8"/>
    <dgm:cxn modelId="{A3247EDA-63C2-4F74-89EC-DB77B2A9F996}" type="presParOf" srcId="{FD113AE5-D8D4-4346-8F4F-CC9A167B387C}" destId="{79EACC0E-7C37-419E-A802-12F98018C776}" srcOrd="16" destOrd="0" presId="urn:microsoft.com/office/officeart/2005/8/layout/cycle8"/>
    <dgm:cxn modelId="{A0E7B4A5-237F-4112-9E89-1504E407B57F}" type="presParOf" srcId="{FD113AE5-D8D4-4346-8F4F-CC9A167B387C}" destId="{78D0E7BC-5A39-434C-A217-832B72C1D37B}" srcOrd="17" destOrd="0" presId="urn:microsoft.com/office/officeart/2005/8/layout/cycle8"/>
    <dgm:cxn modelId="{2C83CF70-0686-4BA5-9738-2693ECA9BE33}" type="presParOf" srcId="{FD113AE5-D8D4-4346-8F4F-CC9A167B387C}" destId="{FF32E164-D976-4D5E-AA37-F1FF0D5EE3AC}" srcOrd="18" destOrd="0" presId="urn:microsoft.com/office/officeart/2005/8/layout/cycle8"/>
    <dgm:cxn modelId="{034215E5-152A-4995-A61E-BD5BCB10922D}" type="presParOf" srcId="{FD113AE5-D8D4-4346-8F4F-CC9A167B387C}" destId="{EB5BA05A-8A9A-41F7-865C-7083E6277CB7}" srcOrd="19" destOrd="0" presId="urn:microsoft.com/office/officeart/2005/8/layout/cycle8"/>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874B47-D8BE-450C-B05D-10D0C25B7EBA}">
      <dsp:nvSpPr>
        <dsp:cNvPr id="0" name=""/>
        <dsp:cNvSpPr/>
      </dsp:nvSpPr>
      <dsp:spPr>
        <a:xfrm>
          <a:off x="593277" y="215480"/>
          <a:ext cx="2976082" cy="2976082"/>
        </a:xfrm>
        <a:prstGeom prst="pie">
          <a:avLst>
            <a:gd name="adj1" fmla="val 16200000"/>
            <a:gd name="adj2" fmla="val 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2173080" y="832309"/>
        <a:ext cx="1098316" cy="814879"/>
      </dsp:txXfrm>
    </dsp:sp>
    <dsp:sp modelId="{401BC12C-0C64-44F7-A84B-0B228B4D39CF}">
      <dsp:nvSpPr>
        <dsp:cNvPr id="0" name=""/>
        <dsp:cNvSpPr/>
      </dsp:nvSpPr>
      <dsp:spPr>
        <a:xfrm>
          <a:off x="593277" y="315392"/>
          <a:ext cx="2976082" cy="2976082"/>
        </a:xfrm>
        <a:prstGeom prst="pie">
          <a:avLst>
            <a:gd name="adj1" fmla="val 0"/>
            <a:gd name="adj2" fmla="val 54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2173080" y="1859766"/>
        <a:ext cx="1098316" cy="814879"/>
      </dsp:txXfrm>
    </dsp:sp>
    <dsp:sp modelId="{A6F3A8D0-AE1C-4318-B4F9-CB9635D195FF}">
      <dsp:nvSpPr>
        <dsp:cNvPr id="0" name=""/>
        <dsp:cNvSpPr/>
      </dsp:nvSpPr>
      <dsp:spPr>
        <a:xfrm>
          <a:off x="493365" y="315392"/>
          <a:ext cx="2976082" cy="2976082"/>
        </a:xfrm>
        <a:prstGeom prst="pie">
          <a:avLst>
            <a:gd name="adj1" fmla="val 5400000"/>
            <a:gd name="adj2" fmla="val 108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r>
            <a:rPr lang="en-US" sz="5100" kern="1200" dirty="0"/>
            <a:t> </a:t>
          </a:r>
        </a:p>
      </dsp:txBody>
      <dsp:txXfrm>
        <a:off x="791328" y="1859766"/>
        <a:ext cx="1098316" cy="814879"/>
      </dsp:txXfrm>
    </dsp:sp>
    <dsp:sp modelId="{6762EE91-9A4C-4407-8B6A-30AA56327730}">
      <dsp:nvSpPr>
        <dsp:cNvPr id="0" name=""/>
        <dsp:cNvSpPr/>
      </dsp:nvSpPr>
      <dsp:spPr>
        <a:xfrm>
          <a:off x="493365" y="215480"/>
          <a:ext cx="2976082" cy="2976082"/>
        </a:xfrm>
        <a:prstGeom prst="pie">
          <a:avLst>
            <a:gd name="adj1" fmla="val 10800000"/>
            <a:gd name="adj2" fmla="val 16200000"/>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ctr" defTabSz="2266950">
            <a:lnSpc>
              <a:spcPct val="90000"/>
            </a:lnSpc>
            <a:spcBef>
              <a:spcPct val="0"/>
            </a:spcBef>
            <a:spcAft>
              <a:spcPct val="35000"/>
            </a:spcAft>
          </a:pPr>
          <a:endParaRPr lang="en-US" sz="5100" kern="1200" dirty="0"/>
        </a:p>
      </dsp:txBody>
      <dsp:txXfrm>
        <a:off x="791328" y="832309"/>
        <a:ext cx="1098316" cy="814879"/>
      </dsp:txXfrm>
    </dsp:sp>
    <dsp:sp modelId="{79EACC0E-7C37-419E-A802-12F98018C776}">
      <dsp:nvSpPr>
        <dsp:cNvPr id="0" name=""/>
        <dsp:cNvSpPr/>
      </dsp:nvSpPr>
      <dsp:spPr>
        <a:xfrm>
          <a:off x="409043" y="31247"/>
          <a:ext cx="3344549" cy="3344549"/>
        </a:xfrm>
        <a:prstGeom prst="circularArrow">
          <a:avLst>
            <a:gd name="adj1" fmla="val 5085"/>
            <a:gd name="adj2" fmla="val 327528"/>
            <a:gd name="adj3" fmla="val 21272472"/>
            <a:gd name="adj4" fmla="val 162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78D0E7BC-5A39-434C-A217-832B72C1D37B}">
      <dsp:nvSpPr>
        <dsp:cNvPr id="0" name=""/>
        <dsp:cNvSpPr/>
      </dsp:nvSpPr>
      <dsp:spPr>
        <a:xfrm>
          <a:off x="409043" y="131158"/>
          <a:ext cx="3344549" cy="3344549"/>
        </a:xfrm>
        <a:prstGeom prst="circularArrow">
          <a:avLst>
            <a:gd name="adj1" fmla="val 5085"/>
            <a:gd name="adj2" fmla="val 327528"/>
            <a:gd name="adj3" fmla="val 5072472"/>
            <a:gd name="adj4" fmla="val 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FF32E164-D976-4D5E-AA37-F1FF0D5EE3AC}">
      <dsp:nvSpPr>
        <dsp:cNvPr id="0" name=""/>
        <dsp:cNvSpPr/>
      </dsp:nvSpPr>
      <dsp:spPr>
        <a:xfrm>
          <a:off x="309132" y="131158"/>
          <a:ext cx="3344549" cy="3344549"/>
        </a:xfrm>
        <a:prstGeom prst="circularArrow">
          <a:avLst>
            <a:gd name="adj1" fmla="val 5085"/>
            <a:gd name="adj2" fmla="val 327528"/>
            <a:gd name="adj3" fmla="val 10472472"/>
            <a:gd name="adj4" fmla="val 54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EB5BA05A-8A9A-41F7-865C-7083E6277CB7}">
      <dsp:nvSpPr>
        <dsp:cNvPr id="0" name=""/>
        <dsp:cNvSpPr/>
      </dsp:nvSpPr>
      <dsp:spPr>
        <a:xfrm>
          <a:off x="309132" y="31247"/>
          <a:ext cx="3344549" cy="3344549"/>
        </a:xfrm>
        <a:prstGeom prst="circularArrow">
          <a:avLst>
            <a:gd name="adj1" fmla="val 5085"/>
            <a:gd name="adj2" fmla="val 327528"/>
            <a:gd name="adj3" fmla="val 15872472"/>
            <a:gd name="adj4" fmla="val 10800000"/>
            <a:gd name="adj5" fmla="val 5932"/>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8">
  <dgm:title val=""/>
  <dgm:desc val=""/>
  <dgm:catLst>
    <dgm:cat type="cycle" pri="7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 modelId="5"/>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clrData>
  <dgm:layoutNode name="compositeShape">
    <dgm:varLst>
      <dgm:chMax val="7"/>
      <dgm:dir/>
      <dgm:resizeHandles val="exact"/>
    </dgm:varLst>
    <dgm:alg type="composite">
      <dgm:param type="horzAlign" val="ctr"/>
      <dgm:param type="vertAlign" val="mid"/>
      <dgm:param type="ar" val="1"/>
    </dgm:alg>
    <dgm:shape xmlns:r="http://schemas.openxmlformats.org/officeDocument/2006/relationships" r:blip="">
      <dgm:adjLst/>
    </dgm:shape>
    <dgm:presOf/>
    <dgm:choose name="Name0">
      <dgm:if name="Name1" axis="ch" ptType="node" func="cnt" op="equ" val="1">
        <dgm:constrLst>
          <dgm:constr type="l" for="ch" forName="wedge1" refType="w" fact="0.08"/>
          <dgm:constr type="t" for="ch" forName="wedge1" refType="w" fact="0.08"/>
          <dgm:constr type="w" for="ch" forName="wedge1" refType="w" fact="0.84"/>
          <dgm:constr type="h" for="ch" forName="wedge1" refType="h" fact="0.84"/>
          <dgm:constr type="l" for="ch" forName="dummy1a" refType="w" fact="0.5"/>
          <dgm:constr type="t" for="ch" forName="dummy1a" refType="h" fact="0.08"/>
          <dgm:constr type="l" for="ch" forName="dummy1b" refType="w" fact="0.5"/>
          <dgm:constr type="t" for="ch" forName="dummy1b" refType="h" fact="0.08"/>
          <dgm:constr type="l" for="ch" forName="wedge1Tx" refType="w" fact="0.22"/>
          <dgm:constr type="t" for="ch" forName="wedge1Tx" refType="h" fact="0.22"/>
          <dgm:constr type="w" for="ch" forName="wedge1Tx" refType="w" fact="0.56"/>
          <dgm:constr type="h" for="ch" forName="wedge1Tx" refType="h" fact="0.56"/>
          <dgm:constr type="h" for="ch" forName="arrowWedge1single" refType="w" fact="0.08"/>
          <dgm:constr type="diam" for="ch" forName="arrowWedge1single" refType="w" fact="0.84"/>
          <dgm:constr type="l" for="ch" forName="arrowWedge1single" refType="w" fact="0.5"/>
          <dgm:constr type="t" for="ch" forName="arrowWedge1single" refType="w" fact="0.5"/>
          <dgm:constr type="primFontSz" for="ch" ptType="node" op="equ"/>
        </dgm:constrLst>
      </dgm:if>
      <dgm:if name="Name2" axis="ch" ptType="node" func="cnt" op="equ" val="2">
        <dgm:constrLst>
          <dgm:constr type="l" for="ch" forName="wedge1" refType="w" fact="0.1"/>
          <dgm:constr type="t" for="ch" forName="wedge1" refType="w" fact="0.08"/>
          <dgm:constr type="w" for="ch" forName="wedge1" refType="w" fact="0.84"/>
          <dgm:constr type="h" for="ch" forName="wedge1" refType="h" fact="0.84"/>
          <dgm:constr type="l" for="ch" forName="dummy1a" refType="w" fact="0.52"/>
          <dgm:constr type="t" for="ch" forName="dummy1a" refType="h" fact="0.08"/>
          <dgm:constr type="l" for="ch" forName="dummy1b" refType="w" fact="0.52"/>
          <dgm:constr type="t" for="ch" forName="dummy1b" refType="h" fact="0.92"/>
          <dgm:constr type="l" for="ch" forName="wedge1Tx" refType="w" fact="0.559"/>
          <dgm:constr type="t" for="ch" forName="wedge1Tx" refType="h" fact="0.3"/>
          <dgm:constr type="w" for="ch" forName="wedge1Tx" refType="w" fact="0.3"/>
          <dgm:constr type="h" for="ch" forName="wedge1Tx" refType="h" fact="0.4"/>
          <dgm:constr type="l" for="ch" forName="wedge2" refType="w" fact="0.06"/>
          <dgm:constr type="t" for="ch" forName="wedge2" refType="w" fact="0.08"/>
          <dgm:constr type="w" for="ch" forName="wedge2" refType="w" fact="0.84"/>
          <dgm:constr type="h" for="ch" forName="wedge2" refType="h" fact="0.84"/>
          <dgm:constr type="l" for="ch" forName="dummy2a" refType="w" fact="0.48"/>
          <dgm:constr type="t" for="ch" forName="dummy2a" refType="h" fact="0.92"/>
          <dgm:constr type="l" for="ch" forName="dummy2b" refType="w" fact="0.48"/>
          <dgm:constr type="t" for="ch" forName="dummy2b" refType="h" fact="0.08"/>
          <dgm:constr type="r" for="ch" forName="wedge2Tx" refType="w" fact="0.441"/>
          <dgm:constr type="t" for="ch" forName="wedge2Tx" refType="h" fact="0.3"/>
          <dgm:constr type="w" for="ch" forName="wedge2Tx" refType="w" fact="0.3"/>
          <dgm:constr type="h" for="ch" forName="wedge2Tx" refType="h" fact="0.4"/>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primFontSz" for="ch" ptType="node" op="equ"/>
        </dgm:constrLst>
      </dgm:if>
      <dgm:if name="Name3" axis="ch" ptType="node" func="cnt" op="equ" val="3">
        <dgm:constrLst>
          <dgm:constr type="l" for="ch" forName="wedge1" refType="w" fact="0.0973"/>
          <dgm:constr type="t" for="ch" forName="wedge1" refType="w" fact="0.07"/>
          <dgm:constr type="w" for="ch" forName="wedge1" refType="w" fact="0.84"/>
          <dgm:constr type="h" for="ch" forName="wedge1" refType="h" fact="0.84"/>
          <dgm:constr type="l" for="ch" forName="dummy1a" refType="w" fact="0.5173"/>
          <dgm:constr type="t" for="ch" forName="dummy1a" refType="h" fact="0.07"/>
          <dgm:constr type="l" for="ch" forName="dummy1b" refType="w" fact="0.8811"/>
          <dgm:constr type="t" for="ch" forName="dummy1b" refType="h" fact="0.7"/>
          <dgm:constr type="l" for="ch" forName="wedge1Tx" refType="w" fact="0.54"/>
          <dgm:constr type="t" for="ch" forName="wedge1Tx" refType="h" fact="0.248"/>
          <dgm:constr type="w" for="ch" forName="wedge1Tx" refType="w" fact="0.3"/>
          <dgm:constr type="h" for="ch" forName="wedge1Tx" refType="h" fact="0.25"/>
          <dgm:constr type="l" for="ch" forName="wedge2" refType="w" fact="0.08"/>
          <dgm:constr type="t" for="ch" forName="wedge2" refType="w" fact="0.1"/>
          <dgm:constr type="w" for="ch" forName="wedge2" refType="w" fact="0.84"/>
          <dgm:constr type="h" for="ch" forName="wedge2" refType="h" fact="0.84"/>
          <dgm:constr type="l" for="ch" forName="dummy2a" refType="w" fact="0.8637"/>
          <dgm:constr type="t" for="ch" forName="dummy2a" refType="h" fact="0.73"/>
          <dgm:constr type="l" for="ch" forName="dummy2b" refType="w" fact="0.1363"/>
          <dgm:constr type="t" for="ch" forName="dummy2b" refType="h" fact="0.73"/>
          <dgm:constr type="l" for="ch" forName="wedge2Tx" refType="w" fact="0.28"/>
          <dgm:constr type="t" for="ch" forName="wedge2Tx" refType="h" fact="0.645"/>
          <dgm:constr type="w" for="ch" forName="wedge2Tx" refType="w" fact="0.45"/>
          <dgm:constr type="h" for="ch" forName="wedge2Tx" refType="h" fact="0.22"/>
          <dgm:constr type="l" for="ch" forName="wedge3" refType="w" fact="0.0627"/>
          <dgm:constr type="t" for="ch" forName="wedge3" refType="w" fact="0.07"/>
          <dgm:constr type="w" for="ch" forName="wedge3" refType="w" fact="0.84"/>
          <dgm:constr type="h" for="ch" forName="wedge3" refType="h" fact="0.84"/>
          <dgm:constr type="l" for="ch" forName="dummy3a" refType="w" fact="0.1189"/>
          <dgm:constr type="t" for="ch" forName="dummy3a" refType="h" fact="0.7"/>
          <dgm:constr type="l" for="ch" forName="dummy3b" refType="w" fact="0.4827"/>
          <dgm:constr type="t" for="ch" forName="dummy3b" refType="h" fact="0.07"/>
          <dgm:constr type="r" for="ch" forName="wedge3Tx" refType="w" fact="0.46"/>
          <dgm:constr type="t" for="ch" forName="wedge3Tx" refType="h" fact="0.248"/>
          <dgm:constr type="w" for="ch" forName="wedge3Tx" refType="w" fact="0.3"/>
          <dgm:constr type="h" for="ch" forName="wedge3Tx" refType="h" fact="0.25"/>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primFontSz" for="ch" ptType="node" op="equ"/>
        </dgm:constrLst>
      </dgm:if>
      <dgm:if name="Name4" axis="ch" ptType="node" func="cnt" op="equ" val="4">
        <dgm:constrLst>
          <dgm:constr type="l" for="ch" forName="wedge1" refType="w" fact="0.0941"/>
          <dgm:constr type="t" for="ch" forName="wedge1" refType="w" fact="0.0659"/>
          <dgm:constr type="w" for="ch" forName="wedge1" refType="w" fact="0.84"/>
          <dgm:constr type="h" for="ch" forName="wedge1" refType="h" fact="0.84"/>
          <dgm:constr type="l" for="ch" forName="dummy1a" refType="w" fact="0.5141"/>
          <dgm:constr type="t" for="ch" forName="dummy1a" refType="h" fact="0.0659"/>
          <dgm:constr type="l" for="ch" forName="dummy1b" refType="w" fact="0.9341"/>
          <dgm:constr type="t" for="ch" forName="dummy1b" refType="h" fact="0.4859"/>
          <dgm:constr type="l" for="ch" forName="wedge1Tx" refType="w" fact="0.54"/>
          <dgm:constr type="t" for="ch" forName="wedge1Tx" refType="h" fact="0.24"/>
          <dgm:constr type="w" for="ch" forName="wedge1Tx" refType="w" fact="0.31"/>
          <dgm:constr type="h" for="ch" forName="wedge1Tx" refType="h" fact="0.23"/>
          <dgm:constr type="l" for="ch" forName="wedge2" refType="w" fact="0.0941"/>
          <dgm:constr type="t" for="ch" forName="wedge2" refType="w" fact="0.0941"/>
          <dgm:constr type="w" for="ch" forName="wedge2" refType="w" fact="0.84"/>
          <dgm:constr type="h" for="ch" forName="wedge2" refType="h" fact="0.84"/>
          <dgm:constr type="l" for="ch" forName="dummy2a" refType="w" fact="0.9341"/>
          <dgm:constr type="t" for="ch" forName="dummy2a" refType="h" fact="0.5141"/>
          <dgm:constr type="l" for="ch" forName="dummy2b" refType="w" fact="0.5141"/>
          <dgm:constr type="t" for="ch" forName="dummy2b" refType="h" fact="0.9341"/>
          <dgm:constr type="l" for="ch" forName="wedge2Tx" refType="w" fact="0.54"/>
          <dgm:constr type="t" for="ch" forName="wedge2Tx" refType="h" fact="0.53"/>
          <dgm:constr type="w" for="ch" forName="wedge2Tx" refType="w" fact="0.31"/>
          <dgm:constr type="h" for="ch" forName="wedge2Tx" refType="h" fact="0.23"/>
          <dgm:constr type="l" for="ch" forName="wedge3" refType="w" fact="0.0659"/>
          <dgm:constr type="t" for="ch" forName="wedge3" refType="w" fact="0.0941"/>
          <dgm:constr type="w" for="ch" forName="wedge3" refType="w" fact="0.84"/>
          <dgm:constr type="h" for="ch" forName="wedge3" refType="h" fact="0.84"/>
          <dgm:constr type="l" for="ch" forName="dummy3a" refType="w" fact="0.4859"/>
          <dgm:constr type="t" for="ch" forName="dummy3a" refType="h" fact="0.9341"/>
          <dgm:constr type="l" for="ch" forName="dummy3b" refType="w" fact="0.0659"/>
          <dgm:constr type="t" for="ch" forName="dummy3b" refType="h" fact="0.5141"/>
          <dgm:constr type="r" for="ch" forName="wedge3Tx" refType="w" fact="0.46"/>
          <dgm:constr type="t" for="ch" forName="wedge3Tx" refType="h" fact="0.53"/>
          <dgm:constr type="w" for="ch" forName="wedge3Tx" refType="w" fact="0.31"/>
          <dgm:constr type="h" for="ch" forName="wedge3Tx" refType="h" fact="0.23"/>
          <dgm:constr type="l" for="ch" forName="wedge4" refType="w" fact="0.0659"/>
          <dgm:constr type="t" for="ch" forName="wedge4" refType="h" fact="0.0659"/>
          <dgm:constr type="w" for="ch" forName="wedge4" refType="w" fact="0.84"/>
          <dgm:constr type="h" for="ch" forName="wedge4" refType="h" fact="0.84"/>
          <dgm:constr type="l" for="ch" forName="dummy4a" refType="w" fact="0.0659"/>
          <dgm:constr type="t" for="ch" forName="dummy4a" refType="h" fact="0.4859"/>
          <dgm:constr type="l" for="ch" forName="dummy4b" refType="w" fact="0.4859"/>
          <dgm:constr type="t" for="ch" forName="dummy4b" refType="h" fact="0.0659"/>
          <dgm:constr type="r" for="ch" forName="wedge4Tx" refType="w" fact="0.46"/>
          <dgm:constr type="t" for="ch" forName="wedge4Tx" refType="h" fact="0.24"/>
          <dgm:constr type="w" for="ch" forName="wedge4Tx" refType="w" fact="0.31"/>
          <dgm:constr type="h" for="ch" forName="wedge4Tx" refType="h" fact="0.23"/>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primFontSz" for="ch" ptType="node" op="equ"/>
        </dgm:constrLst>
      </dgm:if>
      <dgm:if name="Name5" axis="ch" ptType="node" func="cnt" op="equ" val="5">
        <dgm:constrLst>
          <dgm:constr type="l" for="ch" forName="wedge1" refType="w" fact="0.0918"/>
          <dgm:constr type="t" for="ch" forName="wedge1" refType="w" fact="0.0638"/>
          <dgm:constr type="w" for="ch" forName="wedge1" refType="w" fact="0.84"/>
          <dgm:constr type="h" for="ch" forName="wedge1" refType="h" fact="0.84"/>
          <dgm:constr type="l" for="ch" forName="dummy1a" refType="w" fact="0.5118"/>
          <dgm:constr type="t" for="ch" forName="dummy1a" refType="h" fact="0.0638"/>
          <dgm:constr type="l" for="ch" forName="dummy1b" refType="w" fact="0.9112"/>
          <dgm:constr type="t" for="ch" forName="dummy1b" refType="h" fact="0.354"/>
          <dgm:constr type="l" for="ch" forName="wedge1Tx" refType="w" fact="0.53"/>
          <dgm:constr type="t" for="ch" forName="wedge1Tx" refType="h" fact="0.205"/>
          <dgm:constr type="w" for="ch" forName="wedge1Tx" refType="w" fact="0.27"/>
          <dgm:constr type="h" for="ch" forName="wedge1Tx" refType="h" fact="0.18"/>
          <dgm:constr type="l" for="ch" forName="wedge2" refType="w" fact="0.099"/>
          <dgm:constr type="t" for="ch" forName="wedge2" refType="w" fact="0.0862"/>
          <dgm:constr type="w" for="ch" forName="wedge2" refType="w" fact="0.84"/>
          <dgm:constr type="h" for="ch" forName="wedge2" refType="h" fact="0.84"/>
          <dgm:constr type="l" for="ch" forName="dummy2a" refType="w" fact="0.9185"/>
          <dgm:constr type="t" for="ch" forName="dummy2a" refType="h" fact="0.3764"/>
          <dgm:constr type="l" for="ch" forName="dummy2b" refType="w" fact="0.7659"/>
          <dgm:constr type="t" for="ch" forName="dummy2b" refType="h" fact="0.846"/>
          <dgm:constr type="l" for="ch" forName="wedge2Tx" refType="w" fact="0.64"/>
          <dgm:constr type="t" for="ch" forName="wedge2Tx" refType="h" fact="0.47"/>
          <dgm:constr type="w" for="ch" forName="wedge2Tx" refType="w" fact="0.25"/>
          <dgm:constr type="h" for="ch" forName="wedge2Tx" refType="h" fact="0.2"/>
          <dgm:constr type="l" for="ch" forName="wedge3" refType="w" fact="0.08"/>
          <dgm:constr type="t" for="ch" forName="wedge3" refType="w" fact="0.1"/>
          <dgm:constr type="w" for="ch" forName="wedge3" refType="w" fact="0.84"/>
          <dgm:constr type="h" for="ch" forName="wedge3" refType="h" fact="0.84"/>
          <dgm:constr type="l" for="ch" forName="dummy3a" refType="w" fact="0.7469"/>
          <dgm:constr type="t" for="ch" forName="dummy3a" refType="h" fact="0.8598"/>
          <dgm:constr type="l" for="ch" forName="dummy3b" refType="w" fact="0.2531"/>
          <dgm:constr type="t" for="ch" forName="dummy3b" refType="h" fact="0.8598"/>
          <dgm:constr type="l" for="ch" forName="wedge3Tx" refType="w" fact="0.38"/>
          <dgm:constr type="t" for="ch" forName="wedge3Tx" refType="h" fact="0.69"/>
          <dgm:constr type="w" for="ch" forName="wedge3Tx" refType="w" fact="0.24"/>
          <dgm:constr type="h" for="ch" forName="wedge3Tx" refType="h" fact="0.22"/>
          <dgm:constr type="l" for="ch" forName="wedge4" refType="w" fact="0.061"/>
          <dgm:constr type="t" for="ch" forName="wedge4" refType="h" fact="0.0862"/>
          <dgm:constr type="w" for="ch" forName="wedge4" refType="w" fact="0.84"/>
          <dgm:constr type="h" for="ch" forName="wedge4" refType="h" fact="0.84"/>
          <dgm:constr type="l" for="ch" forName="dummy4a" refType="w" fact="0.2341"/>
          <dgm:constr type="t" for="ch" forName="dummy4a" refType="h" fact="0.846"/>
          <dgm:constr type="l" for="ch" forName="dummy4b" refType="w" fact="0.0815"/>
          <dgm:constr type="t" for="ch" forName="dummy4b" refType="h" fact="0.3764"/>
          <dgm:constr type="r" for="ch" forName="wedge4Tx" refType="w" fact="0.36"/>
          <dgm:constr type="t" for="ch" forName="wedge4Tx" refType="h" fact="0.47"/>
          <dgm:constr type="w" for="ch" forName="wedge4Tx" refType="w" fact="0.25"/>
          <dgm:constr type="h" for="ch" forName="wedge4Tx" refType="h" fact="0.2"/>
          <dgm:constr type="l" for="ch" forName="wedge5" refType="w" fact="0.0682"/>
          <dgm:constr type="t" for="ch" forName="wedge5" refType="h" fact="0.0638"/>
          <dgm:constr type="w" for="ch" forName="wedge5" refType="w" fact="0.84"/>
          <dgm:constr type="h" for="ch" forName="wedge5" refType="h" fact="0.84"/>
          <dgm:constr type="l" for="ch" forName="dummy5a" refType="w" fact="0.0888"/>
          <dgm:constr type="t" for="ch" forName="dummy5a" refType="h" fact="0.354"/>
          <dgm:constr type="l" for="ch" forName="dummy5b" refType="w" fact="0.4882"/>
          <dgm:constr type="t" for="ch" forName="dummy5b" refType="h" fact="0.0638"/>
          <dgm:constr type="r" for="ch" forName="wedge5Tx" refType="w" fact="0.47"/>
          <dgm:constr type="t" for="ch" forName="wedge5Tx" refType="h" fact="0.205"/>
          <dgm:constr type="w" for="ch" forName="wedge5Tx" refType="w" fact="0.27"/>
          <dgm:constr type="h" for="ch" forName="wedge5Tx" refType="h" fact="0.18"/>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primFontSz" for="ch" ptType="node" op="equ"/>
        </dgm:constrLst>
      </dgm:if>
      <dgm:if name="Name6" axis="ch" ptType="node" func="cnt" op="equ" val="6">
        <dgm:constrLst>
          <dgm:constr type="l" for="ch" forName="wedge1" refType="w" fact="0.09"/>
          <dgm:constr type="t" for="ch" forName="wedge1" refType="w" fact="0.0627"/>
          <dgm:constr type="w" for="ch" forName="wedge1" refType="w" fact="0.84"/>
          <dgm:constr type="h" for="ch" forName="wedge1" refType="h" fact="0.84"/>
          <dgm:constr type="l" for="ch" forName="dummy1a" refType="w" fact="0.51"/>
          <dgm:constr type="t" for="ch" forName="dummy1a" refType="h" fact="0.0627"/>
          <dgm:constr type="l" for="ch" forName="dummy1b" refType="w" fact="0.8737"/>
          <dgm:constr type="t" for="ch" forName="dummy1b" refType="h" fact="0.2727"/>
          <dgm:constr type="l" for="ch" forName="wedge1Tx" refType="w" fact="0.53"/>
          <dgm:constr type="t" for="ch" forName="wedge1Tx" refType="h" fact="0.17"/>
          <dgm:constr type="w" for="ch" forName="wedge1Tx" refType="w" fact="0.22"/>
          <dgm:constr type="h" for="ch" forName="wedge1Tx" refType="h" fact="0.17"/>
          <dgm:constr type="l" for="ch" forName="wedge2" refType="w" fact="0.1"/>
          <dgm:constr type="t" for="ch" forName="wedge2" refType="w" fact="0.08"/>
          <dgm:constr type="w" for="ch" forName="wedge2" refType="w" fact="0.84"/>
          <dgm:constr type="h" for="ch" forName="wedge2" refType="h" fact="0.84"/>
          <dgm:constr type="l" for="ch" forName="dummy2a" refType="w" fact="0.8837"/>
          <dgm:constr type="t" for="ch" forName="dummy2a" refType="h" fact="0.29"/>
          <dgm:constr type="l" for="ch" forName="dummy2b" refType="w" fact="0.8837"/>
          <dgm:constr type="t" for="ch" forName="dummy2b" refType="h" fact="0.71"/>
          <dgm:constr type="l" for="ch" forName="wedge2Tx" refType="w" fact="0.67"/>
          <dgm:constr type="t" for="ch" forName="wedge2Tx" refType="h" fact="0.42"/>
          <dgm:constr type="w" for="ch" forName="wedge2Tx" refType="w" fact="0.23"/>
          <dgm:constr type="h" for="ch" forName="wedge2Tx" refType="h" fact="0.165"/>
          <dgm:constr type="l" for="ch" forName="wedge3" refType="w" fact="0.09"/>
          <dgm:constr type="t" for="ch" forName="wedge3" refType="w" fact="0.0973"/>
          <dgm:constr type="w" for="ch" forName="wedge3" refType="w" fact="0.84"/>
          <dgm:constr type="h" for="ch" forName="wedge3" refType="h" fact="0.84"/>
          <dgm:constr type="l" for="ch" forName="dummy3a" refType="w" fact="0.8737"/>
          <dgm:constr type="t" for="ch" forName="dummy3a" refType="h" fact="0.7273"/>
          <dgm:constr type="l" for="ch" forName="dummy3b" refType="w" fact="0.51"/>
          <dgm:constr type="t" for="ch" forName="dummy3b" refType="h" fact="0.9373"/>
          <dgm:constr type="l" for="ch" forName="wedge3Tx" refType="w" fact="0.53"/>
          <dgm:constr type="t" for="ch" forName="wedge3Tx" refType="h" fact="0.665"/>
          <dgm:constr type="w" for="ch" forName="wedge3Tx" refType="w" fact="0.22"/>
          <dgm:constr type="h" for="ch" forName="wedge3Tx" refType="h" fact="0.17"/>
          <dgm:constr type="l" for="ch" forName="wedge4" refType="w" fact="0.07"/>
          <dgm:constr type="t" for="ch" forName="wedge4" refType="h" fact="0.0973"/>
          <dgm:constr type="w" for="ch" forName="wedge4" refType="w" fact="0.84"/>
          <dgm:constr type="h" for="ch" forName="wedge4" refType="h" fact="0.84"/>
          <dgm:constr type="l" for="ch" forName="dummy4a" refType="w" fact="0.49"/>
          <dgm:constr type="t" for="ch" forName="dummy4a" refType="h" fact="0.9373"/>
          <dgm:constr type="l" for="ch" forName="dummy4b" refType="w" fact="0.1263"/>
          <dgm:constr type="t" for="ch" forName="dummy4b" refType="h" fact="0.7273"/>
          <dgm:constr type="r" for="ch" forName="wedge4Tx" refType="w" fact="0.47"/>
          <dgm:constr type="t" for="ch" forName="wedge4Tx" refType="h" fact="0.665"/>
          <dgm:constr type="w" for="ch" forName="wedge4Tx" refType="w" fact="0.22"/>
          <dgm:constr type="h" for="ch" forName="wedge4Tx" refType="h" fact="0.17"/>
          <dgm:constr type="l" for="ch" forName="wedge5" refType="w" fact="0.06"/>
          <dgm:constr type="t" for="ch" forName="wedge5" refType="h" fact="0.08"/>
          <dgm:constr type="w" for="ch" forName="wedge5" refType="w" fact="0.84"/>
          <dgm:constr type="h" for="ch" forName="wedge5" refType="h" fact="0.84"/>
          <dgm:constr type="l" for="ch" forName="dummy5a" refType="w" fact="0.1163"/>
          <dgm:constr type="t" for="ch" forName="dummy5a" refType="h" fact="0.71"/>
          <dgm:constr type="l" for="ch" forName="dummy5b" refType="w" fact="0.1163"/>
          <dgm:constr type="t" for="ch" forName="dummy5b" refType="h" fact="0.29"/>
          <dgm:constr type="r" for="ch" forName="wedge5Tx" refType="w" fact="0.33"/>
          <dgm:constr type="t" for="ch" forName="wedge5Tx" refType="h" fact="0.42"/>
          <dgm:constr type="w" for="ch" forName="wedge5Tx" refType="w" fact="0.23"/>
          <dgm:constr type="h" for="ch" forName="wedge5Tx" refType="h" fact="0.165"/>
          <dgm:constr type="l" for="ch" forName="wedge6" refType="w" fact="0.07"/>
          <dgm:constr type="t" for="ch" forName="wedge6" refType="h" fact="0.0627"/>
          <dgm:constr type="w" for="ch" forName="wedge6" refType="w" fact="0.84"/>
          <dgm:constr type="h" for="ch" forName="wedge6" refType="h" fact="0.84"/>
          <dgm:constr type="l" for="ch" forName="dummy6a" refType="w" fact="0.1263"/>
          <dgm:constr type="t" for="ch" forName="dummy6a" refType="h" fact="0.2727"/>
          <dgm:constr type="l" for="ch" forName="dummy6b" refType="w" fact="0.49"/>
          <dgm:constr type="t" for="ch" forName="dummy6b" refType="h" fact="0.0627"/>
          <dgm:constr type="r" for="ch" forName="wedge6Tx" refType="w" fact="0.47"/>
          <dgm:constr type="t" for="ch" forName="wedge6Tx" refType="h" fact="0.17"/>
          <dgm:constr type="w" for="ch" forName="wedge6Tx" refType="w" fact="0.22"/>
          <dgm:constr type="h" for="ch" forName="wedge6Tx" refType="h" fact="0.17"/>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primFontSz" for="ch" ptType="node" op="equ"/>
        </dgm:constrLst>
      </dgm:if>
      <dgm:else name="Name7">
        <dgm:constrLst>
          <dgm:constr type="l" for="ch" forName="wedge1" refType="w" fact="0.0887"/>
          <dgm:constr type="t" for="ch" forName="wedge1" refType="w" fact="0.062"/>
          <dgm:constr type="w" for="ch" forName="wedge1" refType="w" fact="0.84"/>
          <dgm:constr type="h" for="ch" forName="wedge1" refType="h" fact="0.84"/>
          <dgm:constr type="l" for="ch" forName="dummy1a" refType="w" fact="0.5087"/>
          <dgm:constr type="t" for="ch" forName="dummy1a" refType="h" fact="0.062"/>
          <dgm:constr type="l" for="ch" forName="dummy1b" refType="w" fact="0.837"/>
          <dgm:constr type="t" for="ch" forName="dummy1b" refType="h" fact="0.2201"/>
          <dgm:constr type="l" for="ch" forName="wedge1Tx" refType="w" fact="0.53"/>
          <dgm:constr type="t" for="ch" forName="wedge1Tx" refType="h" fact="0.14"/>
          <dgm:constr type="w" for="ch" forName="wedge1Tx" refType="w" fact="0.2"/>
          <dgm:constr type="h" for="ch" forName="wedge1Tx" refType="h" fact="0.16"/>
          <dgm:constr type="l" for="ch" forName="wedge2" refType="w" fact="0.0995"/>
          <dgm:constr type="t" for="ch" forName="wedge2" refType="w" fact="0.0755"/>
          <dgm:constr type="w" for="ch" forName="wedge2" refType="w" fact="0.84"/>
          <dgm:constr type="h" for="ch" forName="wedge2" refType="h" fact="0.84"/>
          <dgm:constr type="l" for="ch" forName="dummy2a" refType="w" fact="0.8479"/>
          <dgm:constr type="t" for="ch" forName="dummy2a" refType="h" fact="0.2337"/>
          <dgm:constr type="l" for="ch" forName="dummy2b" refType="w" fact="0.929"/>
          <dgm:constr type="t" for="ch" forName="dummy2b" refType="h" fact="0.589"/>
          <dgm:constr type="l" for="ch" forName="wedge2Tx" refType="w" fact="0.67"/>
          <dgm:constr type="t" for="ch" forName="wedge2Tx" refType="h" fact="0.38"/>
          <dgm:constr type="w" for="ch" forName="wedge2Tx" refType="w" fact="0.23"/>
          <dgm:constr type="h" for="ch" forName="wedge2Tx" refType="h" fact="0.14"/>
          <dgm:constr type="l" for="ch" forName="wedge3" refType="w" fact="0.0956"/>
          <dgm:constr type="t" for="ch" forName="wedge3" refType="w" fact="0.0925"/>
          <dgm:constr type="w" for="ch" forName="wedge3" refType="w" fact="0.84"/>
          <dgm:constr type="h" for="ch" forName="wedge3" refType="h" fact="0.84"/>
          <dgm:constr type="l" for="ch" forName="dummy3a" refType="w" fact="0.9251"/>
          <dgm:constr type="t" for="ch" forName="dummy3a" refType="h" fact="0.6059"/>
          <dgm:constr type="l" for="ch" forName="dummy3b" refType="w" fact="0.6979"/>
          <dgm:constr type="t" for="ch" forName="dummy3b" refType="h" fact="0.8909"/>
          <dgm:constr type="l" for="ch" forName="wedge3Tx" refType="w" fact="0.635"/>
          <dgm:constr type="t" for="ch" forName="wedge3Tx" refType="h" fact="0.59"/>
          <dgm:constr type="w" for="ch" forName="wedge3Tx" refType="w" fact="0.2"/>
          <dgm:constr type="h" for="ch" forName="wedge3Tx" refType="h" fact="0.155"/>
          <dgm:constr type="l" for="ch" forName="wedge4" refType="w" fact="0.08"/>
          <dgm:constr type="t" for="ch" forName="wedge4" refType="h" fact="0.1"/>
          <dgm:constr type="w" for="ch" forName="wedge4" refType="w" fact="0.84"/>
          <dgm:constr type="h" for="ch" forName="wedge4" refType="h" fact="0.84"/>
          <dgm:constr type="l" for="ch" forName="dummy4a" refType="w" fact="0.6822"/>
          <dgm:constr type="t" for="ch" forName="dummy4a" refType="h" fact="0.8984"/>
          <dgm:constr type="l" for="ch" forName="dummy4b" refType="w" fact="0.3178"/>
          <dgm:constr type="t" for="ch" forName="dummy4b" refType="h" fact="0.8984"/>
          <dgm:constr type="l" for="ch" forName="wedge4Tx" refType="w" fact="0.4025"/>
          <dgm:constr type="t" for="ch" forName="wedge4Tx" refType="h" fact="0.76"/>
          <dgm:constr type="w" for="ch" forName="wedge4Tx" refType="w" fact="0.195"/>
          <dgm:constr type="h" for="ch" forName="wedge4Tx" refType="h" fact="0.14"/>
          <dgm:constr type="l" for="ch" forName="wedge5" refType="w" fact="0.0644"/>
          <dgm:constr type="t" for="ch" forName="wedge5" refType="h" fact="0.0925"/>
          <dgm:constr type="w" for="ch" forName="wedge5" refType="w" fact="0.84"/>
          <dgm:constr type="h" for="ch" forName="wedge5" refType="h" fact="0.84"/>
          <dgm:constr type="l" for="ch" forName="dummy5a" refType="w" fact="0.3021"/>
          <dgm:constr type="t" for="ch" forName="dummy5a" refType="h" fact="0.8909"/>
          <dgm:constr type="l" for="ch" forName="dummy5b" refType="w" fact="0.0749"/>
          <dgm:constr type="t" for="ch" forName="dummy5b" refType="h" fact="0.6059"/>
          <dgm:constr type="r" for="ch" forName="wedge5Tx" refType="w" fact="0.365"/>
          <dgm:constr type="t" for="ch" forName="wedge5Tx" refType="h" fact="0.59"/>
          <dgm:constr type="w" for="ch" forName="wedge5Tx" refType="w" fact="0.2"/>
          <dgm:constr type="h" for="ch" forName="wedge5Tx" refType="h" fact="0.155"/>
          <dgm:constr type="l" for="ch" forName="wedge6" refType="w" fact="0.0605"/>
          <dgm:constr type="t" for="ch" forName="wedge6" refType="h" fact="0.0755"/>
          <dgm:constr type="w" for="ch" forName="wedge6" refType="w" fact="0.84"/>
          <dgm:constr type="h" for="ch" forName="wedge6" refType="h" fact="0.84"/>
          <dgm:constr type="l" for="ch" forName="dummy6a" refType="w" fact="0.071"/>
          <dgm:constr type="t" for="ch" forName="dummy6a" refType="h" fact="0.589"/>
          <dgm:constr type="l" for="ch" forName="dummy6b" refType="w" fact="0.1521"/>
          <dgm:constr type="t" for="ch" forName="dummy6b" refType="h" fact="0.2337"/>
          <dgm:constr type="r" for="ch" forName="wedge6Tx" refType="w" fact="0.33"/>
          <dgm:constr type="t" for="ch" forName="wedge6Tx" refType="h" fact="0.38"/>
          <dgm:constr type="w" for="ch" forName="wedge6Tx" refType="w" fact="0.23"/>
          <dgm:constr type="h" for="ch" forName="wedge6Tx" refType="h" fact="0.14"/>
          <dgm:constr type="l" for="ch" forName="wedge7" refType="w" fact="0.0713"/>
          <dgm:constr type="t" for="ch" forName="wedge7" refType="h" fact="0.062"/>
          <dgm:constr type="w" for="ch" forName="wedge7" refType="w" fact="0.84"/>
          <dgm:constr type="h" for="ch" forName="wedge7" refType="h" fact="0.84"/>
          <dgm:constr type="l" for="ch" forName="dummy7a" refType="w" fact="0.163"/>
          <dgm:constr type="t" for="ch" forName="dummy7a" refType="h" fact="0.2201"/>
          <dgm:constr type="l" for="ch" forName="dummy7b" refType="w" fact="0.4913"/>
          <dgm:constr type="t" for="ch" forName="dummy7b" refType="h" fact="0.062"/>
          <dgm:constr type="r" for="ch" forName="wedge7Tx" refType="w" fact="0.47"/>
          <dgm:constr type="t" for="ch" forName="wedge7Tx" refType="h" fact="0.14"/>
          <dgm:constr type="w" for="ch" forName="wedge7Tx" refType="w" fact="0.2"/>
          <dgm:constr type="h" for="ch" forName="wedge7Tx" refType="h" fact="0.16"/>
          <dgm:constr type="h" for="ch" forName="arrowWedge1" refType="w" fact="0.08"/>
          <dgm:constr type="diam" for="ch" forName="arrowWedge1" refType="w" fact="0.84"/>
          <dgm:constr type="l" for="ch" forName="arrowWedge1" refType="w" fact="0.5"/>
          <dgm:constr type="t" for="ch" forName="arrowWedge1" refType="w" fact="0.5"/>
          <dgm:constr type="h" for="ch" forName="arrowWedge2" refType="w" fact="0.08"/>
          <dgm:constr type="diam" for="ch" forName="arrowWedge2" refType="w" fact="0.84"/>
          <dgm:constr type="l" for="ch" forName="arrowWedge2" refType="w" fact="0.5"/>
          <dgm:constr type="t" for="ch" forName="arrowWedge2" refType="w" fact="0.5"/>
          <dgm:constr type="h" for="ch" forName="arrowWedge3" refType="w" fact="0.08"/>
          <dgm:constr type="diam" for="ch" forName="arrowWedge3" refType="w" fact="0.84"/>
          <dgm:constr type="l" for="ch" forName="arrowWedge3" refType="w" fact="0.5"/>
          <dgm:constr type="t" for="ch" forName="arrowWedge3" refType="w" fact="0.5"/>
          <dgm:constr type="h" for="ch" forName="arrowWedge4" refType="w" fact="0.08"/>
          <dgm:constr type="diam" for="ch" forName="arrowWedge4" refType="w" fact="0.84"/>
          <dgm:constr type="l" for="ch" forName="arrowWedge4" refType="w" fact="0.5"/>
          <dgm:constr type="t" for="ch" forName="arrowWedge4" refType="w" fact="0.5"/>
          <dgm:constr type="h" for="ch" forName="arrowWedge5" refType="w" fact="0.08"/>
          <dgm:constr type="diam" for="ch" forName="arrowWedge5" refType="w" fact="0.84"/>
          <dgm:constr type="l" for="ch" forName="arrowWedge5" refType="w" fact="0.5"/>
          <dgm:constr type="t" for="ch" forName="arrowWedge5" refType="w" fact="0.5"/>
          <dgm:constr type="h" for="ch" forName="arrowWedge6" refType="w" fact="0.08"/>
          <dgm:constr type="diam" for="ch" forName="arrowWedge6" refType="w" fact="0.84"/>
          <dgm:constr type="l" for="ch" forName="arrowWedge6" refType="w" fact="0.5"/>
          <dgm:constr type="t" for="ch" forName="arrowWedge6" refType="w" fact="0.5"/>
          <dgm:constr type="h" for="ch" forName="arrowWedge7" refType="w" fact="0.08"/>
          <dgm:constr type="diam" for="ch" forName="arrowWedge7" refType="w" fact="0.84"/>
          <dgm:constr type="l" for="ch" forName="arrowWedge7" refType="w" fact="0.5"/>
          <dgm:constr type="t" for="ch" forName="arrowWedge7" refType="w" fact="0.5"/>
          <dgm:constr type="primFontSz" for="ch" ptType="node" op="equ"/>
        </dgm:constrLst>
      </dgm:else>
    </dgm:choose>
    <dgm:ruleLst/>
    <dgm:choose name="Name8">
      <dgm:if name="Name9" axis="ch" ptType="node" func="cnt" op="gte" val="1">
        <dgm:layoutNode name="wedge1">
          <dgm:alg type="sp"/>
          <dgm:choose name="Name10">
            <dgm:if name="Name11" axis="ch" ptType="node" func="cnt" op="equ" val="1">
              <dgm:shape xmlns:r="http://schemas.openxmlformats.org/officeDocument/2006/relationships" type="ellipse" r:blip="">
                <dgm:adjLst/>
              </dgm:shape>
            </dgm:if>
            <dgm:if name="Name12" axis="ch" ptType="node" func="cnt" op="equ" val="2">
              <dgm:shape xmlns:r="http://schemas.openxmlformats.org/officeDocument/2006/relationships" type="pie" r:blip="">
                <dgm:adjLst>
                  <dgm:adj idx="1" val="270"/>
                  <dgm:adj idx="2" val="90"/>
                </dgm:adjLst>
              </dgm:shape>
            </dgm:if>
            <dgm:if name="Name13" axis="ch" ptType="node" func="cnt" op="equ" val="3">
              <dgm:shape xmlns:r="http://schemas.openxmlformats.org/officeDocument/2006/relationships" type="pie" r:blip="">
                <dgm:adjLst>
                  <dgm:adj idx="1" val="270"/>
                  <dgm:adj idx="2" val="30"/>
                </dgm:adjLst>
              </dgm:shape>
            </dgm:if>
            <dgm:if name="Name14" axis="ch" ptType="node" func="cnt" op="equ" val="4">
              <dgm:shape xmlns:r="http://schemas.openxmlformats.org/officeDocument/2006/relationships" type="pie" r:blip="">
                <dgm:adjLst>
                  <dgm:adj idx="1" val="270"/>
                  <dgm:adj idx="2" val="0"/>
                </dgm:adjLst>
              </dgm:shape>
            </dgm:if>
            <dgm:if name="Name15" axis="ch" ptType="node" func="cnt" op="equ" val="5">
              <dgm:shape xmlns:r="http://schemas.openxmlformats.org/officeDocument/2006/relationships" type="pie" r:blip="">
                <dgm:adjLst>
                  <dgm:adj idx="1" val="270"/>
                  <dgm:adj idx="2" val="342"/>
                </dgm:adjLst>
              </dgm:shape>
            </dgm:if>
            <dgm:if name="Name16" axis="ch" ptType="node" func="cnt" op="equ" val="6">
              <dgm:shape xmlns:r="http://schemas.openxmlformats.org/officeDocument/2006/relationships" type="pie" r:blip="">
                <dgm:adjLst>
                  <dgm:adj idx="1" val="270"/>
                  <dgm:adj idx="2" val="330"/>
                </dgm:adjLst>
              </dgm:shape>
            </dgm:if>
            <dgm:else name="Name17">
              <dgm:shape xmlns:r="http://schemas.openxmlformats.org/officeDocument/2006/relationships" type="pie" r:blip="">
                <dgm:adjLst>
                  <dgm:adj idx="1" val="270"/>
                  <dgm:adj idx="2" val="321.4286"/>
                </dgm:adjLst>
              </dgm:shape>
            </dgm:else>
          </dgm:choose>
          <dgm:choose name="Name18">
            <dgm:if name="Name19" func="var" arg="dir" op="equ" val="norm">
              <dgm:presOf axis="ch desOrSelf" ptType="node node" st="1 1" cnt="1 0"/>
            </dgm:if>
            <dgm:else name="Name20">
              <dgm:choose name="Name21">
                <dgm:if name="Name22" axis="ch" ptType="node" func="cnt" op="equ" val="1">
                  <dgm:presOf axis="ch desOrSelf" ptType="node node" st="1 1" cnt="1 0"/>
                </dgm:if>
                <dgm:if name="Name23" axis="ch" ptType="node" func="cnt" op="equ" val="2">
                  <dgm:presOf axis="ch desOrSelf" ptType="node node" st="2 1" cnt="1 0"/>
                </dgm:if>
                <dgm:if name="Name24" axis="ch" ptType="node" func="cnt" op="equ" val="3">
                  <dgm:presOf axis="ch desOrSelf" ptType="node node" st="3 1" cnt="1 0"/>
                </dgm:if>
                <dgm:if name="Name25" axis="ch" ptType="node" func="cnt" op="equ" val="4">
                  <dgm:presOf axis="ch desOrSelf" ptType="node node" st="4 1" cnt="1 0"/>
                </dgm:if>
                <dgm:if name="Name26" axis="ch" ptType="node" func="cnt" op="equ" val="5">
                  <dgm:presOf axis="ch desOrSelf" ptType="node node" st="5 1" cnt="1 0"/>
                </dgm:if>
                <dgm:if name="Name27" axis="ch" ptType="node" func="cnt" op="equ" val="6">
                  <dgm:presOf axis="ch desOrSelf" ptType="node node" st="6 1" cnt="1 0"/>
                </dgm:if>
                <dgm:else name="Name28">
                  <dgm:presOf axis="ch desOrSelf" ptType="node node" st="7 1" cnt="1 0"/>
                </dgm:else>
              </dgm:choose>
            </dgm:else>
          </dgm:choose>
          <dgm:constrLst/>
          <dgm:ruleLst/>
        </dgm:layoutNode>
        <dgm:layoutNode name="dummy1a" moveWith="wedge1">
          <dgm:alg type="sp"/>
          <dgm:shape xmlns:r="http://schemas.openxmlformats.org/officeDocument/2006/relationships" r:blip="">
            <dgm:adjLst/>
          </dgm:shape>
          <dgm:presOf/>
          <dgm:constrLst>
            <dgm:constr type="w" val="1"/>
            <dgm:constr type="h" val="1"/>
          </dgm:constrLst>
          <dgm:ruleLst/>
        </dgm:layoutNode>
        <dgm:layoutNode name="dummy1b" moveWith="wedge1">
          <dgm:alg type="sp"/>
          <dgm:shape xmlns:r="http://schemas.openxmlformats.org/officeDocument/2006/relationships" r:blip="">
            <dgm:adjLst/>
          </dgm:shape>
          <dgm:presOf/>
          <dgm:constrLst>
            <dgm:constr type="w" val="1"/>
            <dgm:constr type="h" val="1"/>
          </dgm:constrLst>
          <dgm:ruleLst/>
        </dgm:layoutNode>
        <dgm:layoutNode name="wedge1Tx" moveWith="wedge1">
          <dgm:varLst>
            <dgm:chMax val="0"/>
            <dgm:chPref val="0"/>
            <dgm:bulletEnabled val="1"/>
          </dgm:varLst>
          <dgm:alg type="tx"/>
          <dgm:shape xmlns:r="http://schemas.openxmlformats.org/officeDocument/2006/relationships" type="rect" r:blip="" hideGeom="1">
            <dgm:adjLst/>
          </dgm:shape>
          <dgm:choose name="Name29">
            <dgm:if name="Name30" func="var" arg="dir" op="equ" val="norm">
              <dgm:presOf axis="ch desOrSelf" ptType="node node" st="1 1" cnt="1 0"/>
            </dgm:if>
            <dgm:else name="Name31">
              <dgm:choose name="Name32">
                <dgm:if name="Name33" axis="ch" ptType="node" func="cnt" op="equ" val="1">
                  <dgm:presOf axis="ch desOrSelf" ptType="node node" st="1 1" cnt="1 0"/>
                </dgm:if>
                <dgm:if name="Name34" axis="ch" ptType="node" func="cnt" op="equ" val="2">
                  <dgm:presOf axis="ch desOrSelf" ptType="node node" st="2 1" cnt="1 0"/>
                </dgm:if>
                <dgm:if name="Name35" axis="ch" ptType="node" func="cnt" op="equ" val="3">
                  <dgm:presOf axis="ch desOrSelf" ptType="node node" st="3 1" cnt="1 0"/>
                </dgm:if>
                <dgm:if name="Name36" axis="ch" ptType="node" func="cnt" op="equ" val="4">
                  <dgm:presOf axis="ch desOrSelf" ptType="node node" st="4 1" cnt="1 0"/>
                </dgm:if>
                <dgm:if name="Name37" axis="ch" ptType="node" func="cnt" op="equ" val="5">
                  <dgm:presOf axis="ch desOrSelf" ptType="node node" st="5 1" cnt="1 0"/>
                </dgm:if>
                <dgm:if name="Name38" axis="ch" ptType="node" func="cnt" op="equ" val="6">
                  <dgm:presOf axis="ch desOrSelf" ptType="node node" st="6 1" cnt="1 0"/>
                </dgm:if>
                <dgm:else name="Name39">
                  <dgm:presOf axis="ch desOrSelf" ptType="node node" st="7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40"/>
    </dgm:choose>
    <dgm:choose name="Name41">
      <dgm:if name="Name42" axis="ch" ptType="node" func="cnt" op="gte" val="2">
        <dgm:layoutNode name="wedge2">
          <dgm:alg type="sp"/>
          <dgm:choose name="Name43">
            <dgm:if name="Name44" axis="ch" ptType="node" func="cnt" op="equ" val="2">
              <dgm:shape xmlns:r="http://schemas.openxmlformats.org/officeDocument/2006/relationships" type="pie" r:blip="">
                <dgm:adjLst>
                  <dgm:adj idx="1" val="90"/>
                  <dgm:adj idx="2" val="270"/>
                </dgm:adjLst>
              </dgm:shape>
            </dgm:if>
            <dgm:if name="Name45" axis="ch" ptType="node" func="cnt" op="equ" val="3">
              <dgm:shape xmlns:r="http://schemas.openxmlformats.org/officeDocument/2006/relationships" type="pie" r:blip="">
                <dgm:adjLst>
                  <dgm:adj idx="1" val="30"/>
                  <dgm:adj idx="2" val="150"/>
                </dgm:adjLst>
              </dgm:shape>
            </dgm:if>
            <dgm:if name="Name46" axis="ch" ptType="node" func="cnt" op="equ" val="4">
              <dgm:shape xmlns:r="http://schemas.openxmlformats.org/officeDocument/2006/relationships" type="pie" r:blip="">
                <dgm:adjLst>
                  <dgm:adj idx="1" val="0"/>
                  <dgm:adj idx="2" val="90"/>
                </dgm:adjLst>
              </dgm:shape>
            </dgm:if>
            <dgm:if name="Name47" axis="ch" ptType="node" func="cnt" op="equ" val="5">
              <dgm:shape xmlns:r="http://schemas.openxmlformats.org/officeDocument/2006/relationships" type="pie" r:blip="">
                <dgm:adjLst>
                  <dgm:adj idx="1" val="342"/>
                  <dgm:adj idx="2" val="54"/>
                </dgm:adjLst>
              </dgm:shape>
            </dgm:if>
            <dgm:if name="Name48" axis="ch" ptType="node" func="cnt" op="equ" val="6">
              <dgm:shape xmlns:r="http://schemas.openxmlformats.org/officeDocument/2006/relationships" type="pie" r:blip="">
                <dgm:adjLst>
                  <dgm:adj idx="1" val="330"/>
                  <dgm:adj idx="2" val="30"/>
                </dgm:adjLst>
              </dgm:shape>
            </dgm:if>
            <dgm:else name="Name49">
              <dgm:shape xmlns:r="http://schemas.openxmlformats.org/officeDocument/2006/relationships" type="pie" r:blip="">
                <dgm:adjLst>
                  <dgm:adj idx="1" val="321.4286"/>
                  <dgm:adj idx="2" val="12.85714"/>
                </dgm:adjLst>
              </dgm:shape>
            </dgm:else>
          </dgm:choose>
          <dgm:choose name="Name50">
            <dgm:if name="Name51" func="var" arg="dir" op="equ" val="norm">
              <dgm:presOf axis="ch desOrSelf" ptType="node node" st="2 1" cnt="1 0"/>
            </dgm:if>
            <dgm:else name="Name52">
              <dgm:choose name="Name53">
                <dgm:if name="Name54" axis="ch" ptType="node" func="cnt" op="equ" val="2">
                  <dgm:presOf axis="ch desOrSelf" ptType="node node" st="1 1" cnt="1 0"/>
                </dgm:if>
                <dgm:if name="Name55" axis="ch" ptType="node" func="cnt" op="equ" val="3">
                  <dgm:presOf axis="ch desOrSelf" ptType="node node" st="2 1" cnt="1 0"/>
                </dgm:if>
                <dgm:if name="Name56" axis="ch" ptType="node" func="cnt" op="equ" val="4">
                  <dgm:presOf axis="ch desOrSelf" ptType="node node" st="3 1" cnt="1 0"/>
                </dgm:if>
                <dgm:if name="Name57" axis="ch" ptType="node" func="cnt" op="equ" val="5">
                  <dgm:presOf axis="ch desOrSelf" ptType="node node" st="4 1" cnt="1 0"/>
                </dgm:if>
                <dgm:if name="Name58" axis="ch" ptType="node" func="cnt" op="equ" val="6">
                  <dgm:presOf axis="ch desOrSelf" ptType="node node" st="5 1" cnt="1 0"/>
                </dgm:if>
                <dgm:else name="Name59">
                  <dgm:presOf axis="ch desOrSelf" ptType="node node" st="6 1" cnt="1 0"/>
                </dgm:else>
              </dgm:choose>
            </dgm:else>
          </dgm:choose>
          <dgm:constrLst/>
          <dgm:ruleLst/>
        </dgm:layoutNode>
        <dgm:layoutNode name="dummy2a" moveWith="wedge2">
          <dgm:alg type="sp"/>
          <dgm:shape xmlns:r="http://schemas.openxmlformats.org/officeDocument/2006/relationships" r:blip="">
            <dgm:adjLst/>
          </dgm:shape>
          <dgm:presOf/>
          <dgm:constrLst>
            <dgm:constr type="w" val="1"/>
            <dgm:constr type="h" val="1"/>
          </dgm:constrLst>
          <dgm:ruleLst/>
        </dgm:layoutNode>
        <dgm:layoutNode name="dummy2b" moveWith="wedge2">
          <dgm:alg type="sp"/>
          <dgm:shape xmlns:r="http://schemas.openxmlformats.org/officeDocument/2006/relationships" r:blip="">
            <dgm:adjLst/>
          </dgm:shape>
          <dgm:presOf/>
          <dgm:constrLst>
            <dgm:constr type="w" val="1"/>
            <dgm:constr type="h" val="1"/>
          </dgm:constrLst>
          <dgm:ruleLst/>
        </dgm:layoutNode>
        <dgm:layoutNode name="wedge2Tx" moveWith="wedge2">
          <dgm:varLst>
            <dgm:chMax val="0"/>
            <dgm:chPref val="0"/>
            <dgm:bulletEnabled val="1"/>
          </dgm:varLst>
          <dgm:alg type="tx"/>
          <dgm:shape xmlns:r="http://schemas.openxmlformats.org/officeDocument/2006/relationships" type="rect" r:blip="" hideGeom="1">
            <dgm:adjLst/>
          </dgm:shape>
          <dgm:choose name="Name60">
            <dgm:if name="Name61" func="var" arg="dir" op="equ" val="norm">
              <dgm:presOf axis="ch desOrSelf" ptType="node node" st="2 1" cnt="1 0"/>
            </dgm:if>
            <dgm:else name="Name62">
              <dgm:choose name="Name63">
                <dgm:if name="Name64" axis="ch" ptType="node" func="cnt" op="equ" val="2">
                  <dgm:presOf axis="ch desOrSelf" ptType="node node" st="1 1" cnt="1 0"/>
                </dgm:if>
                <dgm:if name="Name65" axis="ch" ptType="node" func="cnt" op="equ" val="3">
                  <dgm:presOf axis="ch desOrSelf" ptType="node node" st="2 1" cnt="1 0"/>
                </dgm:if>
                <dgm:if name="Name66" axis="ch" ptType="node" func="cnt" op="equ" val="4">
                  <dgm:presOf axis="ch desOrSelf" ptType="node node" st="3 1" cnt="1 0"/>
                </dgm:if>
                <dgm:if name="Name67" axis="ch" ptType="node" func="cnt" op="equ" val="5">
                  <dgm:presOf axis="ch desOrSelf" ptType="node node" st="4 1" cnt="1 0"/>
                </dgm:if>
                <dgm:if name="Name68" axis="ch" ptType="node" func="cnt" op="equ" val="6">
                  <dgm:presOf axis="ch desOrSelf" ptType="node node" st="5 1" cnt="1 0"/>
                </dgm:if>
                <dgm:else name="Name69">
                  <dgm:presOf axis="ch desOrSelf" ptType="node node" st="6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70"/>
    </dgm:choose>
    <dgm:choose name="Name71">
      <dgm:if name="Name72" axis="ch" ptType="node" func="cnt" op="gte" val="3">
        <dgm:layoutNode name="wedge3">
          <dgm:alg type="sp"/>
          <dgm:choose name="Name73">
            <dgm:if name="Name74" axis="ch" ptType="node" func="cnt" op="equ" val="3">
              <dgm:shape xmlns:r="http://schemas.openxmlformats.org/officeDocument/2006/relationships" type="pie" r:blip="">
                <dgm:adjLst>
                  <dgm:adj idx="1" val="150"/>
                  <dgm:adj idx="2" val="270"/>
                </dgm:adjLst>
              </dgm:shape>
            </dgm:if>
            <dgm:if name="Name75" axis="ch" ptType="node" func="cnt" op="equ" val="4">
              <dgm:shape xmlns:r="http://schemas.openxmlformats.org/officeDocument/2006/relationships" type="pie" r:blip="">
                <dgm:adjLst>
                  <dgm:adj idx="1" val="90"/>
                  <dgm:adj idx="2" val="180"/>
                </dgm:adjLst>
              </dgm:shape>
            </dgm:if>
            <dgm:if name="Name76" axis="ch" ptType="node" func="cnt" op="equ" val="5">
              <dgm:shape xmlns:r="http://schemas.openxmlformats.org/officeDocument/2006/relationships" type="pie" r:blip="">
                <dgm:adjLst>
                  <dgm:adj idx="1" val="54"/>
                  <dgm:adj idx="2" val="126"/>
                </dgm:adjLst>
              </dgm:shape>
            </dgm:if>
            <dgm:if name="Name77" axis="ch" ptType="node" func="cnt" op="equ" val="6">
              <dgm:shape xmlns:r="http://schemas.openxmlformats.org/officeDocument/2006/relationships" type="pie" r:blip="">
                <dgm:adjLst>
                  <dgm:adj idx="1" val="30"/>
                  <dgm:adj idx="2" val="90"/>
                </dgm:adjLst>
              </dgm:shape>
            </dgm:if>
            <dgm:else name="Name78">
              <dgm:shape xmlns:r="http://schemas.openxmlformats.org/officeDocument/2006/relationships" type="pie" r:blip="">
                <dgm:adjLst>
                  <dgm:adj idx="1" val="12.85714"/>
                  <dgm:adj idx="2" val="64.28571"/>
                </dgm:adjLst>
              </dgm:shape>
            </dgm:else>
          </dgm:choose>
          <dgm:choose name="Name79">
            <dgm:if name="Name80" func="var" arg="dir" op="equ" val="norm">
              <dgm:presOf axis="ch desOrSelf" ptType="node node" st="3 1" cnt="1 0"/>
            </dgm:if>
            <dgm:else name="Name81">
              <dgm:choose name="Name82">
                <dgm:if name="Name83" axis="ch" ptType="node" func="cnt" op="equ" val="3">
                  <dgm:presOf axis="ch desOrSelf" ptType="node node" st="1 1" cnt="1 0"/>
                </dgm:if>
                <dgm:if name="Name84" axis="ch" ptType="node" func="cnt" op="equ" val="4">
                  <dgm:presOf axis="ch desOrSelf" ptType="node node" st="2 1" cnt="1 0"/>
                </dgm:if>
                <dgm:if name="Name85" axis="ch" ptType="node" func="cnt" op="equ" val="5">
                  <dgm:presOf axis="ch desOrSelf" ptType="node node" st="3 1" cnt="1 0"/>
                </dgm:if>
                <dgm:if name="Name86" axis="ch" ptType="node" func="cnt" op="equ" val="6">
                  <dgm:presOf axis="ch desOrSelf" ptType="node node" st="4 1" cnt="1 0"/>
                </dgm:if>
                <dgm:else name="Name87">
                  <dgm:presOf axis="ch desOrSelf" ptType="node node" st="5 1" cnt="1 0"/>
                </dgm:else>
              </dgm:choose>
            </dgm:else>
          </dgm:choose>
          <dgm:constrLst/>
          <dgm:ruleLst/>
        </dgm:layoutNode>
        <dgm:layoutNode name="dummy3a" moveWith="wedge3">
          <dgm:alg type="sp"/>
          <dgm:shape xmlns:r="http://schemas.openxmlformats.org/officeDocument/2006/relationships" r:blip="">
            <dgm:adjLst/>
          </dgm:shape>
          <dgm:presOf/>
          <dgm:constrLst>
            <dgm:constr type="w" val="1"/>
            <dgm:constr type="h" val="1"/>
          </dgm:constrLst>
          <dgm:ruleLst/>
        </dgm:layoutNode>
        <dgm:layoutNode name="dummy3b" moveWith="wedge3">
          <dgm:alg type="sp"/>
          <dgm:shape xmlns:r="http://schemas.openxmlformats.org/officeDocument/2006/relationships" r:blip="">
            <dgm:adjLst/>
          </dgm:shape>
          <dgm:presOf/>
          <dgm:constrLst>
            <dgm:constr type="w" val="1"/>
            <dgm:constr type="h" val="1"/>
          </dgm:constrLst>
          <dgm:ruleLst/>
        </dgm:layoutNode>
        <dgm:layoutNode name="wedge3Tx" moveWith="wedge3">
          <dgm:varLst>
            <dgm:chMax val="0"/>
            <dgm:chPref val="0"/>
            <dgm:bulletEnabled val="1"/>
          </dgm:varLst>
          <dgm:alg type="tx"/>
          <dgm:shape xmlns:r="http://schemas.openxmlformats.org/officeDocument/2006/relationships" type="rect" r:blip="" hideGeom="1">
            <dgm:adjLst/>
          </dgm:shape>
          <dgm:choose name="Name88">
            <dgm:if name="Name89" func="var" arg="dir" op="equ" val="norm">
              <dgm:presOf axis="ch desOrSelf" ptType="node node" st="3 1" cnt="1 0"/>
            </dgm:if>
            <dgm:else name="Name90">
              <dgm:choose name="Name91">
                <dgm:if name="Name92" axis="ch" ptType="node" func="cnt" op="equ" val="3">
                  <dgm:presOf axis="ch desOrSelf" ptType="node node" st="1 1" cnt="1 0"/>
                </dgm:if>
                <dgm:if name="Name93" axis="ch" ptType="node" func="cnt" op="equ" val="4">
                  <dgm:presOf axis="ch desOrSelf" ptType="node node" st="2 1" cnt="1 0"/>
                </dgm:if>
                <dgm:if name="Name94" axis="ch" ptType="node" func="cnt" op="equ" val="5">
                  <dgm:presOf axis="ch desOrSelf" ptType="node node" st="3 1" cnt="1 0"/>
                </dgm:if>
                <dgm:if name="Name95" axis="ch" ptType="node" func="cnt" op="equ" val="6">
                  <dgm:presOf axis="ch desOrSelf" ptType="node node" st="4 1" cnt="1 0"/>
                </dgm:if>
                <dgm:else name="Name96">
                  <dgm:presOf axis="ch desOrSelf" ptType="node node" st="5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97"/>
    </dgm:choose>
    <dgm:choose name="Name98">
      <dgm:if name="Name99" axis="ch" ptType="node" func="cnt" op="gte" val="4">
        <dgm:layoutNode name="wedge4">
          <dgm:alg type="sp"/>
          <dgm:choose name="Name100">
            <dgm:if name="Name101" axis="ch" ptType="node" func="cnt" op="equ" val="4">
              <dgm:shape xmlns:r="http://schemas.openxmlformats.org/officeDocument/2006/relationships" type="pie" r:blip="">
                <dgm:adjLst>
                  <dgm:adj idx="1" val="180"/>
                  <dgm:adj idx="2" val="270"/>
                </dgm:adjLst>
              </dgm:shape>
            </dgm:if>
            <dgm:if name="Name102" axis="ch" ptType="node" func="cnt" op="equ" val="5">
              <dgm:shape xmlns:r="http://schemas.openxmlformats.org/officeDocument/2006/relationships" type="pie" r:blip="">
                <dgm:adjLst>
                  <dgm:adj idx="1" val="126"/>
                  <dgm:adj idx="2" val="198"/>
                </dgm:adjLst>
              </dgm:shape>
            </dgm:if>
            <dgm:if name="Name103" axis="ch" ptType="node" func="cnt" op="equ" val="6">
              <dgm:shape xmlns:r="http://schemas.openxmlformats.org/officeDocument/2006/relationships" type="pie" r:blip="">
                <dgm:adjLst>
                  <dgm:adj idx="1" val="90"/>
                  <dgm:adj idx="2" val="150"/>
                </dgm:adjLst>
              </dgm:shape>
            </dgm:if>
            <dgm:else name="Name104">
              <dgm:shape xmlns:r="http://schemas.openxmlformats.org/officeDocument/2006/relationships" type="pie" r:blip="">
                <dgm:adjLst>
                  <dgm:adj idx="1" val="64.2871"/>
                  <dgm:adj idx="2" val="115.7143"/>
                </dgm:adjLst>
              </dgm:shape>
            </dgm:else>
          </dgm:choose>
          <dgm:choose name="Name105">
            <dgm:if name="Name106" func="var" arg="dir" op="equ" val="norm">
              <dgm:presOf axis="ch desOrSelf" ptType="node node" st="4 1" cnt="1 0"/>
            </dgm:if>
            <dgm:else name="Name107">
              <dgm:choose name="Name108">
                <dgm:if name="Name109" axis="ch" ptType="node" func="cnt" op="equ" val="4">
                  <dgm:presOf axis="ch desOrSelf" ptType="node node" st="1 1" cnt="1 0"/>
                </dgm:if>
                <dgm:if name="Name110" axis="ch" ptType="node" func="cnt" op="equ" val="5">
                  <dgm:presOf axis="ch desOrSelf" ptType="node node" st="2 1" cnt="1 0"/>
                </dgm:if>
                <dgm:if name="Name111" axis="ch" ptType="node" func="cnt" op="equ" val="6">
                  <dgm:presOf axis="ch desOrSelf" ptType="node node" st="3 1" cnt="1 0"/>
                </dgm:if>
                <dgm:else name="Name112">
                  <dgm:presOf axis="ch desOrSelf" ptType="node node" st="4 1" cnt="1 0"/>
                </dgm:else>
              </dgm:choose>
            </dgm:else>
          </dgm:choose>
          <dgm:constrLst/>
          <dgm:ruleLst/>
        </dgm:layoutNode>
        <dgm:layoutNode name="dummy4a" moveWith="wedge4">
          <dgm:alg type="sp"/>
          <dgm:shape xmlns:r="http://schemas.openxmlformats.org/officeDocument/2006/relationships" r:blip="">
            <dgm:adjLst/>
          </dgm:shape>
          <dgm:presOf/>
          <dgm:constrLst>
            <dgm:constr type="w" val="1"/>
            <dgm:constr type="h" val="1"/>
          </dgm:constrLst>
          <dgm:ruleLst/>
        </dgm:layoutNode>
        <dgm:layoutNode name="dummy4b" moveWith="wedge4">
          <dgm:alg type="sp"/>
          <dgm:shape xmlns:r="http://schemas.openxmlformats.org/officeDocument/2006/relationships" r:blip="">
            <dgm:adjLst/>
          </dgm:shape>
          <dgm:presOf/>
          <dgm:constrLst>
            <dgm:constr type="w" val="1"/>
            <dgm:constr type="h" val="1"/>
          </dgm:constrLst>
          <dgm:ruleLst/>
        </dgm:layoutNode>
        <dgm:layoutNode name="wedge4Tx" moveWith="wedge4">
          <dgm:varLst>
            <dgm:chMax val="0"/>
            <dgm:chPref val="0"/>
            <dgm:bulletEnabled val="1"/>
          </dgm:varLst>
          <dgm:alg type="tx"/>
          <dgm:shape xmlns:r="http://schemas.openxmlformats.org/officeDocument/2006/relationships" type="rect" r:blip="" hideGeom="1">
            <dgm:adjLst/>
          </dgm:shape>
          <dgm:choose name="Name113">
            <dgm:if name="Name114" func="var" arg="dir" op="equ" val="norm">
              <dgm:presOf axis="ch desOrSelf" ptType="node node" st="4 1" cnt="1 0"/>
            </dgm:if>
            <dgm:else name="Name115">
              <dgm:choose name="Name116">
                <dgm:if name="Name117" axis="ch" ptType="node" func="cnt" op="equ" val="4">
                  <dgm:presOf axis="ch desOrSelf" ptType="node node" st="1 1" cnt="1 0"/>
                </dgm:if>
                <dgm:if name="Name118" axis="ch" ptType="node" func="cnt" op="equ" val="5">
                  <dgm:presOf axis="ch desOrSelf" ptType="node node" st="2 1" cnt="1 0"/>
                </dgm:if>
                <dgm:if name="Name119" axis="ch" ptType="node" func="cnt" op="equ" val="6">
                  <dgm:presOf axis="ch desOrSelf" ptType="node node" st="3 1" cnt="1 0"/>
                </dgm:if>
                <dgm:else name="Name120">
                  <dgm:presOf axis="ch desOrSelf" ptType="node node" st="4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21"/>
    </dgm:choose>
    <dgm:choose name="Name122">
      <dgm:if name="Name123" axis="ch" ptType="node" func="cnt" op="gte" val="5">
        <dgm:layoutNode name="wedge5">
          <dgm:alg type="sp"/>
          <dgm:choose name="Name124">
            <dgm:if name="Name125" axis="ch" ptType="node" func="cnt" op="equ" val="5">
              <dgm:shape xmlns:r="http://schemas.openxmlformats.org/officeDocument/2006/relationships" type="pie" r:blip="">
                <dgm:adjLst>
                  <dgm:adj idx="1" val="198"/>
                  <dgm:adj idx="2" val="270"/>
                </dgm:adjLst>
              </dgm:shape>
            </dgm:if>
            <dgm:if name="Name126" axis="ch" ptType="node" func="cnt" op="equ" val="6">
              <dgm:shape xmlns:r="http://schemas.openxmlformats.org/officeDocument/2006/relationships" type="pie" r:blip="">
                <dgm:adjLst>
                  <dgm:adj idx="1" val="150"/>
                  <dgm:adj idx="2" val="210"/>
                </dgm:adjLst>
              </dgm:shape>
            </dgm:if>
            <dgm:else name="Name127">
              <dgm:shape xmlns:r="http://schemas.openxmlformats.org/officeDocument/2006/relationships" type="pie" r:blip="">
                <dgm:adjLst>
                  <dgm:adj idx="1" val="115.7143"/>
                  <dgm:adj idx="2" val="167.1429"/>
                </dgm:adjLst>
              </dgm:shape>
            </dgm:else>
          </dgm:choose>
          <dgm:choose name="Name128">
            <dgm:if name="Name129" func="var" arg="dir" op="equ" val="norm">
              <dgm:presOf axis="ch desOrSelf" ptType="node node" st="5 1" cnt="1 0"/>
            </dgm:if>
            <dgm:else name="Name130">
              <dgm:choose name="Name131">
                <dgm:if name="Name132" axis="ch" ptType="node" func="cnt" op="equ" val="5">
                  <dgm:presOf axis="ch desOrSelf" ptType="node node" st="1 1" cnt="1 0"/>
                </dgm:if>
                <dgm:if name="Name133" axis="ch" ptType="node" func="cnt" op="equ" val="6">
                  <dgm:presOf axis="ch desOrSelf" ptType="node node" st="2 1" cnt="1 0"/>
                </dgm:if>
                <dgm:else name="Name134">
                  <dgm:presOf axis="ch desOrSelf" ptType="node node" st="3 1" cnt="1 0"/>
                </dgm:else>
              </dgm:choose>
            </dgm:else>
          </dgm:choose>
          <dgm:constrLst/>
          <dgm:ruleLst/>
        </dgm:layoutNode>
        <dgm:layoutNode name="dummy5a" moveWith="wedge5">
          <dgm:alg type="sp"/>
          <dgm:shape xmlns:r="http://schemas.openxmlformats.org/officeDocument/2006/relationships" r:blip="">
            <dgm:adjLst/>
          </dgm:shape>
          <dgm:presOf/>
          <dgm:constrLst>
            <dgm:constr type="w" val="1"/>
            <dgm:constr type="h" val="1"/>
          </dgm:constrLst>
          <dgm:ruleLst/>
        </dgm:layoutNode>
        <dgm:layoutNode name="dummy5b" moveWith="wedge5">
          <dgm:alg type="sp"/>
          <dgm:shape xmlns:r="http://schemas.openxmlformats.org/officeDocument/2006/relationships" r:blip="">
            <dgm:adjLst/>
          </dgm:shape>
          <dgm:presOf/>
          <dgm:constrLst>
            <dgm:constr type="w" val="1"/>
            <dgm:constr type="h" val="1"/>
          </dgm:constrLst>
          <dgm:ruleLst/>
        </dgm:layoutNode>
        <dgm:layoutNode name="wedge5Tx" moveWith="wedge5">
          <dgm:varLst>
            <dgm:chMax val="0"/>
            <dgm:chPref val="0"/>
            <dgm:bulletEnabled val="1"/>
          </dgm:varLst>
          <dgm:alg type="tx"/>
          <dgm:shape xmlns:r="http://schemas.openxmlformats.org/officeDocument/2006/relationships" type="rect" r:blip="" hideGeom="1">
            <dgm:adjLst/>
          </dgm:shape>
          <dgm:choose name="Name135">
            <dgm:if name="Name136" func="var" arg="dir" op="equ" val="norm">
              <dgm:presOf axis="ch desOrSelf" ptType="node node" st="5 1" cnt="1 0"/>
            </dgm:if>
            <dgm:else name="Name137">
              <dgm:choose name="Name138">
                <dgm:if name="Name139" axis="ch" ptType="node" func="cnt" op="equ" val="5">
                  <dgm:presOf axis="ch desOrSelf" ptType="node node" st="1 1" cnt="1 0"/>
                </dgm:if>
                <dgm:if name="Name140" axis="ch" ptType="node" func="cnt" op="equ" val="6">
                  <dgm:presOf axis="ch desOrSelf" ptType="node node" st="2 1" cnt="1 0"/>
                </dgm:if>
                <dgm:else name="Name141">
                  <dgm:presOf axis="ch desOrSelf" ptType="node node" st="3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42"/>
    </dgm:choose>
    <dgm:choose name="Name143">
      <dgm:if name="Name144" axis="ch" ptType="node" func="cnt" op="gte" val="6">
        <dgm:layoutNode name="wedge6">
          <dgm:alg type="sp"/>
          <dgm:choose name="Name145">
            <dgm:if name="Name146" axis="ch" ptType="node" func="cnt" op="equ" val="6">
              <dgm:shape xmlns:r="http://schemas.openxmlformats.org/officeDocument/2006/relationships" type="pie" r:blip="">
                <dgm:adjLst>
                  <dgm:adj idx="1" val="210"/>
                  <dgm:adj idx="2" val="270"/>
                </dgm:adjLst>
              </dgm:shape>
            </dgm:if>
            <dgm:else name="Name147">
              <dgm:shape xmlns:r="http://schemas.openxmlformats.org/officeDocument/2006/relationships" type="pie" r:blip="">
                <dgm:adjLst>
                  <dgm:adj idx="1" val="167.1429"/>
                  <dgm:adj idx="2" val="218.5714"/>
                </dgm:adjLst>
              </dgm:shape>
            </dgm:else>
          </dgm:choose>
          <dgm:choose name="Name148">
            <dgm:if name="Name149" func="var" arg="dir" op="equ" val="norm">
              <dgm:presOf axis="ch desOrSelf" ptType="node node" st="6 1" cnt="1 0"/>
            </dgm:if>
            <dgm:else name="Name150">
              <dgm:choose name="Name151">
                <dgm:if name="Name152" axis="ch" ptType="node" func="cnt" op="equ" val="6">
                  <dgm:presOf axis="ch desOrSelf" ptType="node node" st="1 1" cnt="1 0"/>
                </dgm:if>
                <dgm:else name="Name153">
                  <dgm:presOf axis="ch desOrSelf" ptType="node node" st="2 1" cnt="1 0"/>
                </dgm:else>
              </dgm:choose>
            </dgm:else>
          </dgm:choose>
          <dgm:constrLst/>
          <dgm:ruleLst/>
        </dgm:layoutNode>
        <dgm:layoutNode name="dummy6a" moveWith="wedge6">
          <dgm:alg type="sp"/>
          <dgm:shape xmlns:r="http://schemas.openxmlformats.org/officeDocument/2006/relationships" r:blip="">
            <dgm:adjLst/>
          </dgm:shape>
          <dgm:presOf/>
          <dgm:constrLst>
            <dgm:constr type="w" val="1"/>
            <dgm:constr type="h" val="1"/>
          </dgm:constrLst>
          <dgm:ruleLst/>
        </dgm:layoutNode>
        <dgm:layoutNode name="dummy6b" moveWith="wedge6">
          <dgm:alg type="sp"/>
          <dgm:shape xmlns:r="http://schemas.openxmlformats.org/officeDocument/2006/relationships" r:blip="">
            <dgm:adjLst/>
          </dgm:shape>
          <dgm:presOf/>
          <dgm:constrLst>
            <dgm:constr type="w" val="1"/>
            <dgm:constr type="h" val="1"/>
          </dgm:constrLst>
          <dgm:ruleLst/>
        </dgm:layoutNode>
        <dgm:layoutNode name="wedge6Tx" moveWith="wedge6">
          <dgm:varLst>
            <dgm:chMax val="0"/>
            <dgm:chPref val="0"/>
            <dgm:bulletEnabled val="1"/>
          </dgm:varLst>
          <dgm:alg type="tx"/>
          <dgm:shape xmlns:r="http://schemas.openxmlformats.org/officeDocument/2006/relationships" type="rect" r:blip="" hideGeom="1">
            <dgm:adjLst/>
          </dgm:shape>
          <dgm:choose name="Name154">
            <dgm:if name="Name155" func="var" arg="dir" op="equ" val="norm">
              <dgm:presOf axis="ch desOrSelf" ptType="node node" st="6 1" cnt="1 0"/>
            </dgm:if>
            <dgm:else name="Name156">
              <dgm:choose name="Name157">
                <dgm:if name="Name158" axis="ch" ptType="node" func="cnt" op="equ" val="6">
                  <dgm:presOf axis="ch desOrSelf" ptType="node node" st="1 1" cnt="1 0"/>
                </dgm:if>
                <dgm:else name="Name159">
                  <dgm:presOf axis="ch desOrSelf" ptType="node node" st="2 1" cnt="1 0"/>
                </dgm:else>
              </dgm:choose>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0"/>
    </dgm:choose>
    <dgm:choose name="Name161">
      <dgm:if name="Name162" axis="ch" ptType="node" func="cnt" op="gte" val="7">
        <dgm:layoutNode name="wedge7">
          <dgm:alg type="sp"/>
          <dgm:shape xmlns:r="http://schemas.openxmlformats.org/officeDocument/2006/relationships" type="pie" r:blip="">
            <dgm:adjLst>
              <dgm:adj idx="1" val="218.5714"/>
              <dgm:adj idx="2" val="270"/>
            </dgm:adjLst>
          </dgm:shape>
          <dgm:choose name="Name163">
            <dgm:if name="Name164" func="var" arg="dir" op="equ" val="norm">
              <dgm:presOf axis="ch desOrSelf" ptType="node node" st="7 1" cnt="1 0"/>
            </dgm:if>
            <dgm:else name="Name165">
              <dgm:presOf axis="ch desOrSelf" ptType="node node" st="1 1" cnt="1 0"/>
            </dgm:else>
          </dgm:choose>
          <dgm:constrLst/>
          <dgm:ruleLst/>
        </dgm:layoutNode>
        <dgm:layoutNode name="dummy7a" moveWith="wedge7">
          <dgm:alg type="sp"/>
          <dgm:shape xmlns:r="http://schemas.openxmlformats.org/officeDocument/2006/relationships" r:blip="">
            <dgm:adjLst/>
          </dgm:shape>
          <dgm:presOf/>
          <dgm:constrLst>
            <dgm:constr type="w" val="1"/>
            <dgm:constr type="h" val="1"/>
          </dgm:constrLst>
          <dgm:ruleLst/>
        </dgm:layoutNode>
        <dgm:layoutNode name="dummy7b" moveWith="wedge7">
          <dgm:alg type="sp"/>
          <dgm:shape xmlns:r="http://schemas.openxmlformats.org/officeDocument/2006/relationships" r:blip="">
            <dgm:adjLst/>
          </dgm:shape>
          <dgm:presOf/>
          <dgm:constrLst>
            <dgm:constr type="w" val="1"/>
            <dgm:constr type="h" val="1"/>
          </dgm:constrLst>
          <dgm:ruleLst/>
        </dgm:layoutNode>
        <dgm:layoutNode name="wedge7Tx" moveWith="wedge7">
          <dgm:varLst>
            <dgm:chMax val="0"/>
            <dgm:chPref val="0"/>
            <dgm:bulletEnabled val="1"/>
          </dgm:varLst>
          <dgm:alg type="tx"/>
          <dgm:shape xmlns:r="http://schemas.openxmlformats.org/officeDocument/2006/relationships" type="rect" r:blip="" hideGeom="1">
            <dgm:adjLst/>
          </dgm:shape>
          <dgm:choose name="Name166">
            <dgm:if name="Name167" func="var" arg="dir" op="equ" val="norm">
              <dgm:presOf axis="ch desOrSelf" ptType="node node" st="7 1" cnt="1 0"/>
            </dgm:if>
            <dgm:else name="Name168">
              <dgm:presOf axis="ch desOrSelf" ptType="node node" st="1 1" cnt="1 0"/>
            </dgm:else>
          </dgm:choose>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if>
      <dgm:else name="Name169"/>
    </dgm:choose>
    <dgm:choose name="Name170">
      <dgm:if name="Name171" axis="ch" ptType="node" func="cnt" op="equ" val="1">
        <dgm:forEach name="Name172" axis="ch" ptType="sibTrans" hideLastTrans="0" cnt="1">
          <dgm:layoutNode name="arrowWedge1single" styleLbl="fgSibTrans2D1">
            <dgm:choose name="Name173">
              <dgm:if name="Name174" func="var" arg="dir" op="equ" val="norm">
                <dgm:alg type="conn">
                  <dgm:param type="connRout" val="longCurve"/>
                  <dgm:param type="srcNode" val="dummy1a"/>
                  <dgm:param type="dstNode" val="dummy1b"/>
                  <dgm:param type="begPts" val="tL"/>
                  <dgm:param type="endPts" val="tR"/>
                  <dgm:param type="begSty" val="arr"/>
                  <dgm:param type="endSty" val="noArr"/>
                </dgm:alg>
              </dgm:if>
              <dgm:else name="Name175">
                <dgm:alg type="conn">
                  <dgm:param type="connRout" val="longCurve"/>
                  <dgm:param type="srcNode" val="dummy1a"/>
                  <dgm:param type="dstNode" val="dummy1b"/>
                  <dgm:param type="begPts" val="tL"/>
                  <dgm:param type="endPts" val="tR"/>
                  <dgm:param type="begSty" val="noArr"/>
                  <dgm:param type="endSty" val="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if name="Name176" axis="ch" ptType="node" func="cnt" op="gte" val="2">
        <dgm:forEach name="Name177" axis="ch" ptType="sibTrans" hideLastTrans="0" cnt="1">
          <dgm:layoutNode name="arrowWedge1" styleLbl="fgSibTrans2D1">
            <dgm:choose name="Name178">
              <dgm:if name="Name179" func="var" arg="dir" op="equ" val="norm">
                <dgm:alg type="conn">
                  <dgm:param type="connRout" val="curve"/>
                  <dgm:param type="srcNode" val="dummy1a"/>
                  <dgm:param type="dstNode" val="dummy1b"/>
                  <dgm:param type="begPts" val="tL"/>
                  <dgm:param type="endPts" val="tL"/>
                  <dgm:param type="begSty" val="noArr"/>
                  <dgm:param type="endSty" val="arr"/>
                </dgm:alg>
              </dgm:if>
              <dgm:else name="Name180">
                <dgm:alg type="conn">
                  <dgm:param type="connRout" val="curve"/>
                  <dgm:param type="srcNode" val="dummy1a"/>
                  <dgm:param type="dstNode" val="dummy1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if>
      <dgm:else name="Name181"/>
    </dgm:choose>
    <dgm:forEach name="Name182" axis="ch" ptType="sibTrans" hideLastTrans="0" st="2" cnt="1">
      <dgm:layoutNode name="arrowWedge2" styleLbl="fgSibTrans2D1">
        <dgm:choose name="Name183">
          <dgm:if name="Name184" func="var" arg="dir" op="equ" val="norm">
            <dgm:alg type="conn">
              <dgm:param type="connRout" val="curve"/>
              <dgm:param type="srcNode" val="dummy2a"/>
              <dgm:param type="dstNode" val="dummy2b"/>
              <dgm:param type="begPts" val="tL"/>
              <dgm:param type="endPts" val="tL"/>
              <dgm:param type="begSty" val="noArr"/>
              <dgm:param type="endSty" val="arr"/>
            </dgm:alg>
          </dgm:if>
          <dgm:else name="Name185">
            <dgm:alg type="conn">
              <dgm:param type="connRout" val="curve"/>
              <dgm:param type="srcNode" val="dummy2a"/>
              <dgm:param type="dstNode" val="dummy2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86" axis="ch" ptType="sibTrans" hideLastTrans="0" st="3" cnt="1">
      <dgm:layoutNode name="arrowWedge3" styleLbl="fgSibTrans2D1">
        <dgm:choose name="Name187">
          <dgm:if name="Name188" func="var" arg="dir" op="equ" val="norm">
            <dgm:alg type="conn">
              <dgm:param type="connRout" val="curve"/>
              <dgm:param type="srcNode" val="dummy3a"/>
              <dgm:param type="dstNode" val="dummy3b"/>
              <dgm:param type="begPts" val="tL"/>
              <dgm:param type="endPts" val="tL"/>
              <dgm:param type="begSty" val="noArr"/>
              <dgm:param type="endSty" val="arr"/>
            </dgm:alg>
          </dgm:if>
          <dgm:else name="Name189">
            <dgm:alg type="conn">
              <dgm:param type="connRout" val="curve"/>
              <dgm:param type="srcNode" val="dummy3a"/>
              <dgm:param type="dstNode" val="dummy3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0" axis="ch" ptType="sibTrans" hideLastTrans="0" st="4" cnt="1">
      <dgm:layoutNode name="arrowWedge4" styleLbl="fgSibTrans2D1">
        <dgm:choose name="Name191">
          <dgm:if name="Name192" func="var" arg="dir" op="equ" val="norm">
            <dgm:alg type="conn">
              <dgm:param type="connRout" val="curve"/>
              <dgm:param type="srcNode" val="dummy4a"/>
              <dgm:param type="dstNode" val="dummy4b"/>
              <dgm:param type="begPts" val="tL"/>
              <dgm:param type="endPts" val="tL"/>
              <dgm:param type="begSty" val="noArr"/>
              <dgm:param type="endSty" val="arr"/>
            </dgm:alg>
          </dgm:if>
          <dgm:else name="Name193">
            <dgm:alg type="conn">
              <dgm:param type="connRout" val="curve"/>
              <dgm:param type="srcNode" val="dummy4a"/>
              <dgm:param type="dstNode" val="dummy4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4" axis="ch" ptType="sibTrans" hideLastTrans="0" st="5" cnt="1">
      <dgm:layoutNode name="arrowWedge5" styleLbl="fgSibTrans2D1">
        <dgm:choose name="Name195">
          <dgm:if name="Name196" func="var" arg="dir" op="equ" val="norm">
            <dgm:alg type="conn">
              <dgm:param type="connRout" val="curve"/>
              <dgm:param type="srcNode" val="dummy5a"/>
              <dgm:param type="dstNode" val="dummy5b"/>
              <dgm:param type="begPts" val="tL"/>
              <dgm:param type="endPts" val="tL"/>
              <dgm:param type="begSty" val="noArr"/>
              <dgm:param type="endSty" val="arr"/>
            </dgm:alg>
          </dgm:if>
          <dgm:else name="Name197">
            <dgm:alg type="conn">
              <dgm:param type="connRout" val="curve"/>
              <dgm:param type="srcNode" val="dummy5a"/>
              <dgm:param type="dstNode" val="dummy5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198" axis="ch" ptType="sibTrans" hideLastTrans="0" st="6" cnt="1">
      <dgm:layoutNode name="arrowWedge6" styleLbl="fgSibTrans2D1">
        <dgm:choose name="Name199">
          <dgm:if name="Name200" func="var" arg="dir" op="equ" val="norm">
            <dgm:alg type="conn">
              <dgm:param type="connRout" val="curve"/>
              <dgm:param type="srcNode" val="dummy6a"/>
              <dgm:param type="dstNode" val="dummy6b"/>
              <dgm:param type="begPts" val="tL"/>
              <dgm:param type="endPts" val="tL"/>
              <dgm:param type="begSty" val="noArr"/>
              <dgm:param type="endSty" val="arr"/>
            </dgm:alg>
          </dgm:if>
          <dgm:else name="Name201">
            <dgm:alg type="conn">
              <dgm:param type="connRout" val="curve"/>
              <dgm:param type="srcNode" val="dummy6a"/>
              <dgm:param type="dstNode" val="dummy6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forEach name="Name202" axis="ch" ptType="sibTrans" hideLastTrans="0" st="7" cnt="1">
      <dgm:layoutNode name="arrowWedge7" styleLbl="fgSibTrans2D1">
        <dgm:choose name="Name203">
          <dgm:if name="Name204" func="var" arg="dir" op="equ" val="norm">
            <dgm:alg type="conn">
              <dgm:param type="connRout" val="curve"/>
              <dgm:param type="srcNode" val="dummy7a"/>
              <dgm:param type="dstNode" val="dummy7b"/>
              <dgm:param type="begPts" val="tL"/>
              <dgm:param type="endPts" val="tL"/>
              <dgm:param type="begSty" val="noArr"/>
              <dgm:param type="endSty" val="arr"/>
            </dgm:alg>
          </dgm:if>
          <dgm:else name="Name205">
            <dgm:alg type="conn">
              <dgm:param type="connRout" val="curve"/>
              <dgm:param type="srcNode" val="dummy7a"/>
              <dgm:param type="dstNode" val="dummy7b"/>
              <dgm:param type="begPts" val="tL"/>
              <dgm:param type="endPts" val="tL"/>
              <dgm:param type="begSty" val="arr"/>
              <dgm:param type="endSty" val="noArr"/>
            </dgm:alg>
          </dgm:else>
        </dgm:choose>
        <dgm:shape xmlns:r="http://schemas.openxmlformats.org/officeDocument/2006/relationships" type="conn" r:blip="">
          <dgm:adjLst/>
        </dgm:shape>
        <dgm:presOf/>
        <dgm:constrLst>
          <dgm:constr type="w" val="1"/>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76C1F51-B6A3-484E-81CC-8554EE4D74D5}" type="datetimeFigureOut">
              <a:rPr lang="en-US" smtClean="0"/>
              <a:t>11/16/2017</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58EFC4E-0049-4609-9EAD-C5A6BAA7ADEF}" type="slidenum">
              <a:rPr lang="en-US" smtClean="0"/>
              <a:t>‹#›</a:t>
            </a:fld>
            <a:endParaRPr lang="en-US"/>
          </a:p>
        </p:txBody>
      </p:sp>
    </p:spTree>
    <p:extLst>
      <p:ext uri="{BB962C8B-B14F-4D97-AF65-F5344CB8AC3E}">
        <p14:creationId xmlns:p14="http://schemas.microsoft.com/office/powerpoint/2010/main" val="1554293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Arial" panose="020B0604020202020204" pitchFamily="34"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Arial" panose="020B0604020202020204" pitchFamily="34" charset="0"/>
              </a:defRPr>
            </a:lvl1pPr>
          </a:lstStyle>
          <a:p>
            <a:fld id="{6F3DDE0F-9C7E-4E4C-B840-D1C48DE39F28}" type="datetimeFigureOut">
              <a:rPr lang="en-US" smtClean="0"/>
              <a:pPr/>
              <a:t>11/16/2017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Arial" panose="020B06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Arial" panose="020B0604020202020204" pitchFamily="34" charset="0"/>
              </a:defRPr>
            </a:lvl1pPr>
          </a:lstStyle>
          <a:p>
            <a:fld id="{A20AA5E9-E8E1-45C3-A34E-3CD4EDFBF4BA}" type="slidenum">
              <a:rPr lang="en-US" smtClean="0"/>
              <a:pPr/>
              <a:t>‹#›</a:t>
            </a:fld>
            <a:endParaRPr lang="en-US" dirty="0"/>
          </a:p>
        </p:txBody>
      </p:sp>
    </p:spTree>
    <p:extLst>
      <p:ext uri="{BB962C8B-B14F-4D97-AF65-F5344CB8AC3E}">
        <p14:creationId xmlns:p14="http://schemas.microsoft.com/office/powerpoint/2010/main" val="17307319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Arial" panose="020B0604020202020204" pitchFamily="34" charset="0"/>
        <a:ea typeface="+mn-ea"/>
        <a:cs typeface="+mn-cs"/>
      </a:defRPr>
    </a:lvl1pPr>
    <a:lvl2pPr marL="457200" algn="l" defTabSz="914400" rtl="0" eaLnBrk="1" latinLnBrk="0" hangingPunct="1">
      <a:defRPr sz="1200" kern="1200">
        <a:solidFill>
          <a:schemeClr val="tx1"/>
        </a:solidFill>
        <a:latin typeface="Arial" panose="020B0604020202020204" pitchFamily="34" charset="0"/>
        <a:ea typeface="+mn-ea"/>
        <a:cs typeface="+mn-cs"/>
      </a:defRPr>
    </a:lvl2pPr>
    <a:lvl3pPr marL="914400" algn="l" defTabSz="914400" rtl="0" eaLnBrk="1" latinLnBrk="0" hangingPunct="1">
      <a:defRPr sz="1200" kern="1200">
        <a:solidFill>
          <a:schemeClr val="tx1"/>
        </a:solidFill>
        <a:latin typeface="Arial" panose="020B0604020202020204" pitchFamily="34" charset="0"/>
        <a:ea typeface="+mn-ea"/>
        <a:cs typeface="+mn-cs"/>
      </a:defRPr>
    </a:lvl3pPr>
    <a:lvl4pPr marL="1371600" algn="l" defTabSz="914400" rtl="0" eaLnBrk="1" latinLnBrk="0" hangingPunct="1">
      <a:defRPr sz="1200" kern="1200">
        <a:solidFill>
          <a:schemeClr val="tx1"/>
        </a:solidFill>
        <a:latin typeface="Arial" panose="020B0604020202020204" pitchFamily="34" charset="0"/>
        <a:ea typeface="+mn-ea"/>
        <a:cs typeface="+mn-cs"/>
      </a:defRPr>
    </a:lvl4pPr>
    <a:lvl5pPr marL="1828800" algn="l" defTabSz="914400" rtl="0" eaLnBrk="1" latinLnBrk="0" hangingPunct="1">
      <a:defRPr sz="1200" kern="1200">
        <a:solidFill>
          <a:schemeClr val="tx1"/>
        </a:solidFill>
        <a:latin typeface="Arial" panose="020B06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i="1" dirty="0">
                <a:solidFill>
                  <a:schemeClr val="tx1"/>
                </a:solidFill>
              </a:rPr>
              <a:t>Connecting the world’s traffic infrastructure to enable happier, healthier, greener communities</a:t>
            </a:r>
          </a:p>
          <a:p>
            <a:pPr defTabSz="931774">
              <a:defRPr/>
            </a:pPr>
            <a:endParaRPr lang="en-US" i="1" dirty="0">
              <a:solidFill>
                <a:schemeClr val="tx1"/>
              </a:solidFill>
            </a:endParaRPr>
          </a:p>
          <a:p>
            <a:pPr defTabSz="931774">
              <a:defRPr/>
            </a:pPr>
            <a:r>
              <a:rPr lang="en-US" i="1" dirty="0">
                <a:solidFill>
                  <a:schemeClr val="tx1"/>
                </a:solidFill>
              </a:rPr>
              <a:t>Connecting </a:t>
            </a:r>
            <a:r>
              <a:rPr lang="en-US" i="1" dirty="0" err="1">
                <a:solidFill>
                  <a:schemeClr val="tx1"/>
                </a:solidFill>
              </a:rPr>
              <a:t>orgainizations</a:t>
            </a:r>
            <a:r>
              <a:rPr lang="en-US" i="1" dirty="0">
                <a:solidFill>
                  <a:schemeClr val="tx1"/>
                </a:solidFill>
              </a:rPr>
              <a:t> to the technology they need to solve their most complex traffic challenges</a:t>
            </a:r>
          </a:p>
          <a:p>
            <a:endParaRPr lang="en-US" dirty="0"/>
          </a:p>
          <a:p>
            <a:endParaRPr lang="en-US" dirty="0"/>
          </a:p>
        </p:txBody>
      </p:sp>
      <p:sp>
        <p:nvSpPr>
          <p:cNvPr id="4" name="Slide Number Placeholder 3"/>
          <p:cNvSpPr>
            <a:spLocks noGrp="1"/>
          </p:cNvSpPr>
          <p:nvPr>
            <p:ph type="sldNum" sz="quarter" idx="10"/>
          </p:nvPr>
        </p:nvSpPr>
        <p:spPr/>
        <p:txBody>
          <a:bodyPr/>
          <a:lstStyle/>
          <a:p>
            <a:fld id="{A20AA5E9-E8E1-45C3-A34E-3CD4EDFBF4BA}" type="slidenum">
              <a:rPr lang="en-US" smtClean="0"/>
              <a:pPr/>
              <a:t>2</a:t>
            </a:fld>
            <a:endParaRPr lang="en-US" dirty="0"/>
          </a:p>
        </p:txBody>
      </p:sp>
    </p:spTree>
    <p:extLst>
      <p:ext uri="{BB962C8B-B14F-4D97-AF65-F5344CB8AC3E}">
        <p14:creationId xmlns:p14="http://schemas.microsoft.com/office/powerpoint/2010/main" val="10402535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Shape 576"/>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rgbClr val="1F497D"/>
              </a:buClr>
              <a:buSzPct val="25000"/>
              <a:buFont typeface="Calibri"/>
              <a:buNone/>
            </a:pPr>
            <a:r>
              <a:rPr lang="en-US" sz="1200" b="0" i="0" u="none" strike="noStrike" cap="none">
                <a:solidFill>
                  <a:srgbClr val="1F497D"/>
                </a:solidFill>
                <a:latin typeface="Calibri"/>
                <a:ea typeface="Calibri"/>
                <a:cs typeface="Calibri"/>
                <a:sym typeface="Calibri"/>
              </a:rPr>
              <a:t>Senior Executive with over 25 years of experience in the internet, e-commerce, retail, manufacturing and financials services sectors.  Strong technical foundation coupled with expertise in business development, sales and marketing and mergers and acquisitions.  Proven track record of growing and scaling businesses through innovation, building high performance teams and results-focused delivery.  </a:t>
            </a:r>
          </a:p>
        </p:txBody>
      </p:sp>
      <p:sp>
        <p:nvSpPr>
          <p:cNvPr id="577" name="Shape 57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12404543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20AA5E9-E8E1-45C3-A34E-3CD4EDFBF4BA}" type="slidenum">
              <a:rPr lang="en-US" smtClean="0"/>
              <a:pPr/>
              <a:t>8</a:t>
            </a:fld>
            <a:endParaRPr lang="en-US" dirty="0"/>
          </a:p>
        </p:txBody>
      </p:sp>
    </p:spTree>
    <p:extLst>
      <p:ext uri="{BB962C8B-B14F-4D97-AF65-F5344CB8AC3E}">
        <p14:creationId xmlns:p14="http://schemas.microsoft.com/office/powerpoint/2010/main" val="34839780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3"/>
        <p:cNvGrpSpPr/>
        <p:nvPr/>
      </p:nvGrpSpPr>
      <p:grpSpPr>
        <a:xfrm>
          <a:off x="0" y="0"/>
          <a:ext cx="0" cy="0"/>
          <a:chOff x="0" y="0"/>
          <a:chExt cx="0" cy="0"/>
        </a:xfrm>
      </p:grpSpPr>
      <p:sp>
        <p:nvSpPr>
          <p:cNvPr id="344" name="Shape 344"/>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a:spcBef>
                <a:spcPts val="0"/>
              </a:spcBef>
              <a:buNone/>
            </a:pPr>
            <a:endParaRPr/>
          </a:p>
        </p:txBody>
      </p:sp>
      <p:sp>
        <p:nvSpPr>
          <p:cNvPr id="345" name="Shape 345"/>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352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Shape 51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511" name="Shape 51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6738222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9"/>
        <p:cNvGrpSpPr/>
        <p:nvPr/>
      </p:nvGrpSpPr>
      <p:grpSpPr>
        <a:xfrm>
          <a:off x="0" y="0"/>
          <a:ext cx="0" cy="0"/>
          <a:chOff x="0" y="0"/>
          <a:chExt cx="0" cy="0"/>
        </a:xfrm>
      </p:grpSpPr>
      <p:sp>
        <p:nvSpPr>
          <p:cNvPr id="520" name="Shape 520"/>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521" name="Shape 52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779300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Shape 556"/>
          <p:cNvSpPr txBox="1">
            <a:spLocks noGrp="1"/>
          </p:cNvSpPr>
          <p:nvPr>
            <p:ph type="body" idx="1"/>
          </p:nvPr>
        </p:nvSpPr>
        <p:spPr>
          <a:xfrm>
            <a:off x="685800" y="4343400"/>
            <a:ext cx="5486400" cy="4114800"/>
          </a:xfrm>
          <a:prstGeom prst="rect">
            <a:avLst/>
          </a:prstGeom>
        </p:spPr>
        <p:txBody>
          <a:bodyPr wrap="square" lIns="91425" tIns="91425" rIns="91425" bIns="91425" anchor="t" anchorCtr="0">
            <a:noAutofit/>
          </a:bodyPr>
          <a:lstStyle/>
          <a:p>
            <a:pPr lvl="0" rtl="0">
              <a:spcBef>
                <a:spcPts val="0"/>
              </a:spcBef>
              <a:buNone/>
            </a:pPr>
            <a:endParaRPr/>
          </a:p>
        </p:txBody>
      </p:sp>
      <p:sp>
        <p:nvSpPr>
          <p:cNvPr id="557" name="Shape 557"/>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979439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23"/>
        <p:cNvGrpSpPr/>
        <p:nvPr/>
      </p:nvGrpSpPr>
      <p:grpSpPr>
        <a:xfrm>
          <a:off x="0" y="0"/>
          <a:ext cx="0" cy="0"/>
          <a:chOff x="0" y="0"/>
          <a:chExt cx="0" cy="0"/>
        </a:xfrm>
      </p:grpSpPr>
      <p:sp>
        <p:nvSpPr>
          <p:cNvPr id="5524" name="Shape 5524"/>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525" name="Shape 5525"/>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228586" marR="0" lvl="0" indent="-228586" algn="l" rtl="0">
              <a:spcBef>
                <a:spcPts val="0"/>
              </a:spcBef>
              <a:buClr>
                <a:schemeClr val="dk1"/>
              </a:buClr>
              <a:buSzPct val="100000"/>
              <a:buFont typeface="Arial"/>
              <a:buAutoNum type="arabicPeriod"/>
            </a:pPr>
            <a:r>
              <a:rPr lang="en-US" sz="1200" b="0" i="0" u="none" strike="noStrike" cap="none">
                <a:solidFill>
                  <a:schemeClr val="dk1"/>
                </a:solidFill>
                <a:latin typeface="Arial"/>
                <a:ea typeface="Arial"/>
                <a:cs typeface="Arial"/>
                <a:sym typeface="Arial"/>
              </a:rPr>
              <a:t>Images</a:t>
            </a: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a:p>
            <a:pPr marL="0" marR="0" lvl="0" indent="0" algn="l" rtl="0">
              <a:spcBef>
                <a:spcPts val="0"/>
              </a:spcBef>
              <a:buSzPct val="25000"/>
              <a:buNone/>
            </a:pPr>
            <a:endParaRPr sz="1200" b="0" i="0" u="none" strike="noStrike" cap="none">
              <a:solidFill>
                <a:schemeClr val="dk1"/>
              </a:solidFill>
              <a:latin typeface="Arial"/>
              <a:ea typeface="Arial"/>
              <a:cs typeface="Arial"/>
              <a:sym typeface="Arial"/>
            </a:endParaRPr>
          </a:p>
        </p:txBody>
      </p:sp>
      <p:sp>
        <p:nvSpPr>
          <p:cNvPr id="5526" name="Shape 5526"/>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a:solidFill>
                  <a:srgbClr val="000000"/>
                </a:solidFill>
                <a:latin typeface="Arial"/>
                <a:ea typeface="Arial"/>
                <a:cs typeface="Arial"/>
                <a:sym typeface="Arial"/>
              </a:rPr>
              <a:t>13</a:t>
            </a:fld>
            <a:endParaRPr lang="en-US" sz="1200">
              <a:solidFill>
                <a:srgbClr val="000000"/>
              </a:solidFill>
              <a:latin typeface="Arial"/>
              <a:ea typeface="Arial"/>
              <a:cs typeface="Arial"/>
              <a:sym typeface="Arial"/>
            </a:endParaRPr>
          </a:p>
        </p:txBody>
      </p:sp>
    </p:spTree>
    <p:extLst>
      <p:ext uri="{BB962C8B-B14F-4D97-AF65-F5344CB8AC3E}">
        <p14:creationId xmlns:p14="http://schemas.microsoft.com/office/powerpoint/2010/main" val="27105823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Shape 1167"/>
          <p:cNvSpPr txBox="1">
            <a:spLocks noGrp="1"/>
          </p:cNvSpPr>
          <p:nvPr>
            <p:ph type="body" idx="1"/>
          </p:nvPr>
        </p:nvSpPr>
        <p:spPr>
          <a:xfrm>
            <a:off x="685800" y="4343400"/>
            <a:ext cx="5486399" cy="4114800"/>
          </a:xfrm>
          <a:prstGeom prst="rect">
            <a:avLst/>
          </a:prstGeom>
          <a:noFill/>
          <a:ln>
            <a:noFill/>
          </a:ln>
        </p:spPr>
        <p:txBody>
          <a:bodyPr wrap="square" lIns="91425" tIns="91425" rIns="91425" bIns="91425" anchor="t" anchorCtr="0">
            <a:noAutofit/>
          </a:bodyPr>
          <a:lstStyle/>
          <a:p>
            <a:pPr marL="0" marR="0" lvl="0" indent="0" algn="l" rtl="0">
              <a:spcBef>
                <a:spcPts val="0"/>
              </a:spcBef>
              <a:buClr>
                <a:schemeClr val="dk1"/>
              </a:buClr>
              <a:buSzPct val="25000"/>
              <a:buFont typeface="Arial"/>
              <a:buNone/>
            </a:pPr>
            <a:endParaRPr sz="1200" b="0" i="0" u="none" strike="noStrike" cap="none">
              <a:solidFill>
                <a:schemeClr val="dk1"/>
              </a:solidFill>
              <a:latin typeface="Arial"/>
              <a:ea typeface="Arial"/>
              <a:cs typeface="Arial"/>
              <a:sym typeface="Arial"/>
            </a:endParaRPr>
          </a:p>
        </p:txBody>
      </p:sp>
      <p:sp>
        <p:nvSpPr>
          <p:cNvPr id="1168" name="Shape 116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Tree>
    <p:extLst>
      <p:ext uri="{BB962C8B-B14F-4D97-AF65-F5344CB8AC3E}">
        <p14:creationId xmlns:p14="http://schemas.microsoft.com/office/powerpoint/2010/main" val="284742989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56390"/>
          </a:xfrm>
          <a:prstGeom prst="rect">
            <a:avLst/>
          </a:prstGeom>
        </p:spPr>
      </p:pic>
      <p:sp>
        <p:nvSpPr>
          <p:cNvPr id="2" name="Title 1"/>
          <p:cNvSpPr>
            <a:spLocks noGrp="1"/>
          </p:cNvSpPr>
          <p:nvPr>
            <p:ph type="ctrTitle"/>
          </p:nvPr>
        </p:nvSpPr>
        <p:spPr>
          <a:xfrm>
            <a:off x="2714172" y="2844802"/>
            <a:ext cx="6194878" cy="1497692"/>
          </a:xfrm>
        </p:spPr>
        <p:txBody>
          <a:bodyPr anchor="b">
            <a:normAutofit/>
          </a:bodyPr>
          <a:lstStyle>
            <a:lvl1pPr algn="l">
              <a:defRPr sz="2800"/>
            </a:lvl1pPr>
          </a:lstStyle>
          <a:p>
            <a:r>
              <a:rPr lang="en-US" dirty="0"/>
              <a:t>Click to edit Master title style</a:t>
            </a:r>
          </a:p>
        </p:txBody>
      </p:sp>
      <p:sp>
        <p:nvSpPr>
          <p:cNvPr id="3" name="Subtitle 2"/>
          <p:cNvSpPr>
            <a:spLocks noGrp="1"/>
          </p:cNvSpPr>
          <p:nvPr>
            <p:ph type="subTitle" idx="1"/>
          </p:nvPr>
        </p:nvSpPr>
        <p:spPr>
          <a:xfrm>
            <a:off x="2714172" y="4484733"/>
            <a:ext cx="6194878" cy="368754"/>
          </a:xfrm>
        </p:spPr>
        <p:txBody>
          <a:bodyPr>
            <a:normAutofit/>
          </a:bodyPr>
          <a:lstStyle>
            <a:lvl1pPr marL="0" indent="0" algn="l">
              <a:buNone/>
              <a:defRPr sz="1600">
                <a:solidFill>
                  <a:schemeClr val="accent3"/>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a:t>Click to edit Master subtitle style</a:t>
            </a:r>
          </a:p>
        </p:txBody>
      </p:sp>
      <p:grpSp>
        <p:nvGrpSpPr>
          <p:cNvPr id="79" name="Group 4"/>
          <p:cNvGrpSpPr>
            <a:grpSpLocks noChangeAspect="1"/>
          </p:cNvGrpSpPr>
          <p:nvPr userDrawn="1"/>
        </p:nvGrpSpPr>
        <p:grpSpPr>
          <a:xfrm>
            <a:off x="7489371" y="471714"/>
            <a:ext cx="1091444" cy="904516"/>
            <a:chOff x="1705" y="2842"/>
            <a:chExt cx="1232" cy="1021"/>
          </a:xfrm>
          <a:solidFill>
            <a:schemeClr val="bg1"/>
          </a:solidFill>
          <a:effectLst>
            <a:outerShdw blurRad="825500" sx="102000" sy="102000" algn="ctr" rotWithShape="0">
              <a:prstClr val="black">
                <a:alpha val="40000"/>
              </a:prstClr>
            </a:outerShdw>
          </a:effectLst>
        </p:grpSpPr>
        <p:sp>
          <p:nvSpPr>
            <p:cNvPr id="80" name="Freeform 5"/>
            <p:cNvSpPr>
              <a:spLocks/>
            </p:cNvSpPr>
            <p:nvPr/>
          </p:nvSpPr>
          <p:spPr bwMode="auto">
            <a:xfrm>
              <a:off x="2713" y="3250"/>
              <a:ext cx="26" cy="33"/>
            </a:xfrm>
            <a:custGeom>
              <a:avLst/>
              <a:gdLst>
                <a:gd name="T0" fmla="*/ 0 w 26"/>
                <a:gd name="T1" fmla="*/ 0 h 33"/>
                <a:gd name="T2" fmla="*/ 26 w 26"/>
                <a:gd name="T3" fmla="*/ 0 h 33"/>
                <a:gd name="T4" fmla="*/ 26 w 26"/>
                <a:gd name="T5" fmla="*/ 5 h 33"/>
                <a:gd name="T6" fmla="*/ 16 w 26"/>
                <a:gd name="T7" fmla="*/ 5 h 33"/>
                <a:gd name="T8" fmla="*/ 16 w 26"/>
                <a:gd name="T9" fmla="*/ 33 h 33"/>
                <a:gd name="T10" fmla="*/ 12 w 26"/>
                <a:gd name="T11" fmla="*/ 33 h 33"/>
                <a:gd name="T12" fmla="*/ 12 w 26"/>
                <a:gd name="T13" fmla="*/ 5 h 33"/>
                <a:gd name="T14" fmla="*/ 0 w 26"/>
                <a:gd name="T15" fmla="*/ 5 h 33"/>
                <a:gd name="T16" fmla="*/ 0 w 2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3">
                  <a:moveTo>
                    <a:pt x="0" y="0"/>
                  </a:moveTo>
                  <a:lnTo>
                    <a:pt x="26" y="0"/>
                  </a:lnTo>
                  <a:lnTo>
                    <a:pt x="26" y="5"/>
                  </a:lnTo>
                  <a:lnTo>
                    <a:pt x="16" y="5"/>
                  </a:lnTo>
                  <a:lnTo>
                    <a:pt x="16" y="33"/>
                  </a:lnTo>
                  <a:lnTo>
                    <a:pt x="12" y="33"/>
                  </a:lnTo>
                  <a:lnTo>
                    <a:pt x="12" y="5"/>
                  </a:lnTo>
                  <a:lnTo>
                    <a:pt x="0" y="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1" name="Freeform 6"/>
            <p:cNvSpPr>
              <a:spLocks/>
            </p:cNvSpPr>
            <p:nvPr/>
          </p:nvSpPr>
          <p:spPr bwMode="auto">
            <a:xfrm>
              <a:off x="2747" y="3250"/>
              <a:ext cx="31" cy="33"/>
            </a:xfrm>
            <a:custGeom>
              <a:avLst/>
              <a:gdLst>
                <a:gd name="T0" fmla="*/ 13 w 15"/>
                <a:gd name="T1" fmla="*/ 16 h 16"/>
                <a:gd name="T2" fmla="*/ 13 w 15"/>
                <a:gd name="T3" fmla="*/ 7 h 16"/>
                <a:gd name="T4" fmla="*/ 13 w 15"/>
                <a:gd name="T5" fmla="*/ 3 h 16"/>
                <a:gd name="T6" fmla="*/ 13 w 15"/>
                <a:gd name="T7" fmla="*/ 3 h 16"/>
                <a:gd name="T8" fmla="*/ 9 w 15"/>
                <a:gd name="T9" fmla="*/ 16 h 16"/>
                <a:gd name="T10" fmla="*/ 6 w 15"/>
                <a:gd name="T11" fmla="*/ 16 h 16"/>
                <a:gd name="T12" fmla="*/ 2 w 15"/>
                <a:gd name="T13" fmla="*/ 3 h 16"/>
                <a:gd name="T14" fmla="*/ 2 w 15"/>
                <a:gd name="T15" fmla="*/ 3 h 16"/>
                <a:gd name="T16" fmla="*/ 2 w 15"/>
                <a:gd name="T17" fmla="*/ 7 h 16"/>
                <a:gd name="T18" fmla="*/ 2 w 15"/>
                <a:gd name="T19" fmla="*/ 16 h 16"/>
                <a:gd name="T20" fmla="*/ 0 w 15"/>
                <a:gd name="T21" fmla="*/ 16 h 16"/>
                <a:gd name="T22" fmla="*/ 0 w 15"/>
                <a:gd name="T23" fmla="*/ 0 h 16"/>
                <a:gd name="T24" fmla="*/ 3 w 15"/>
                <a:gd name="T25" fmla="*/ 0 h 16"/>
                <a:gd name="T26" fmla="*/ 7 w 15"/>
                <a:gd name="T27" fmla="*/ 14 h 16"/>
                <a:gd name="T28" fmla="*/ 8 w 15"/>
                <a:gd name="T29" fmla="*/ 14 h 16"/>
                <a:gd name="T30" fmla="*/ 12 w 15"/>
                <a:gd name="T31" fmla="*/ 0 h 16"/>
                <a:gd name="T32" fmla="*/ 15 w 15"/>
                <a:gd name="T33" fmla="*/ 0 h 16"/>
                <a:gd name="T34" fmla="*/ 15 w 15"/>
                <a:gd name="T35" fmla="*/ 16 h 16"/>
                <a:gd name="T36" fmla="*/ 13 w 15"/>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6">
                  <a:moveTo>
                    <a:pt x="13" y="16"/>
                  </a:moveTo>
                  <a:cubicBezTo>
                    <a:pt x="13" y="7"/>
                    <a:pt x="13" y="7"/>
                    <a:pt x="13" y="7"/>
                  </a:cubicBezTo>
                  <a:cubicBezTo>
                    <a:pt x="13" y="6"/>
                    <a:pt x="13" y="4"/>
                    <a:pt x="13" y="3"/>
                  </a:cubicBezTo>
                  <a:cubicBezTo>
                    <a:pt x="13" y="3"/>
                    <a:pt x="13" y="3"/>
                    <a:pt x="13" y="3"/>
                  </a:cubicBezTo>
                  <a:cubicBezTo>
                    <a:pt x="9" y="16"/>
                    <a:pt x="9" y="16"/>
                    <a:pt x="9" y="16"/>
                  </a:cubicBezTo>
                  <a:cubicBezTo>
                    <a:pt x="6" y="16"/>
                    <a:pt x="6" y="16"/>
                    <a:pt x="6" y="16"/>
                  </a:cubicBezTo>
                  <a:cubicBezTo>
                    <a:pt x="2" y="3"/>
                    <a:pt x="2" y="3"/>
                    <a:pt x="2" y="3"/>
                  </a:cubicBezTo>
                  <a:cubicBezTo>
                    <a:pt x="2" y="3"/>
                    <a:pt x="2" y="3"/>
                    <a:pt x="2" y="3"/>
                  </a:cubicBezTo>
                  <a:cubicBezTo>
                    <a:pt x="2" y="4"/>
                    <a:pt x="2" y="6"/>
                    <a:pt x="2" y="7"/>
                  </a:cubicBezTo>
                  <a:cubicBezTo>
                    <a:pt x="2" y="16"/>
                    <a:pt x="2" y="16"/>
                    <a:pt x="2" y="16"/>
                  </a:cubicBezTo>
                  <a:cubicBezTo>
                    <a:pt x="0" y="16"/>
                    <a:pt x="0" y="16"/>
                    <a:pt x="0" y="16"/>
                  </a:cubicBezTo>
                  <a:cubicBezTo>
                    <a:pt x="0" y="0"/>
                    <a:pt x="0" y="0"/>
                    <a:pt x="0" y="0"/>
                  </a:cubicBezTo>
                  <a:cubicBezTo>
                    <a:pt x="3" y="0"/>
                    <a:pt x="3" y="0"/>
                    <a:pt x="3" y="0"/>
                  </a:cubicBezTo>
                  <a:cubicBezTo>
                    <a:pt x="7" y="14"/>
                    <a:pt x="7" y="14"/>
                    <a:pt x="7" y="14"/>
                  </a:cubicBezTo>
                  <a:cubicBezTo>
                    <a:pt x="8" y="14"/>
                    <a:pt x="8" y="14"/>
                    <a:pt x="8" y="14"/>
                  </a:cubicBezTo>
                  <a:cubicBezTo>
                    <a:pt x="12" y="0"/>
                    <a:pt x="12" y="0"/>
                    <a:pt x="12" y="0"/>
                  </a:cubicBezTo>
                  <a:cubicBezTo>
                    <a:pt x="15" y="0"/>
                    <a:pt x="15" y="0"/>
                    <a:pt x="15" y="0"/>
                  </a:cubicBezTo>
                  <a:cubicBezTo>
                    <a:pt x="15" y="16"/>
                    <a:pt x="15" y="16"/>
                    <a:pt x="15" y="16"/>
                  </a:cubicBezTo>
                  <a:lnTo>
                    <a:pt x="13"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2" name="Freeform 7"/>
            <p:cNvSpPr>
              <a:spLocks/>
            </p:cNvSpPr>
            <p:nvPr/>
          </p:nvSpPr>
          <p:spPr bwMode="auto">
            <a:xfrm>
              <a:off x="2175" y="3216"/>
              <a:ext cx="522" cy="647"/>
            </a:xfrm>
            <a:custGeom>
              <a:avLst/>
              <a:gdLst>
                <a:gd name="T0" fmla="*/ 5 w 259"/>
                <a:gd name="T1" fmla="*/ 281 h 317"/>
                <a:gd name="T2" fmla="*/ 72 w 259"/>
                <a:gd name="T3" fmla="*/ 317 h 317"/>
                <a:gd name="T4" fmla="*/ 259 w 259"/>
                <a:gd name="T5" fmla="*/ 9 h 317"/>
                <a:gd name="T6" fmla="*/ 221 w 259"/>
                <a:gd name="T7" fmla="*/ 0 h 317"/>
                <a:gd name="T8" fmla="*/ 5 w 259"/>
                <a:gd name="T9" fmla="*/ 281 h 317"/>
              </a:gdLst>
              <a:ahLst/>
              <a:cxnLst>
                <a:cxn ang="0">
                  <a:pos x="T0" y="T1"/>
                </a:cxn>
                <a:cxn ang="0">
                  <a:pos x="T2" y="T3"/>
                </a:cxn>
                <a:cxn ang="0">
                  <a:pos x="T4" y="T5"/>
                </a:cxn>
                <a:cxn ang="0">
                  <a:pos x="T6" y="T7"/>
                </a:cxn>
                <a:cxn ang="0">
                  <a:pos x="T8" y="T9"/>
                </a:cxn>
              </a:cxnLst>
              <a:rect l="0" t="0" r="r" b="b"/>
              <a:pathLst>
                <a:path w="259" h="317">
                  <a:moveTo>
                    <a:pt x="5" y="281"/>
                  </a:moveTo>
                  <a:cubicBezTo>
                    <a:pt x="25" y="296"/>
                    <a:pt x="48" y="308"/>
                    <a:pt x="72" y="317"/>
                  </a:cubicBezTo>
                  <a:cubicBezTo>
                    <a:pt x="180" y="279"/>
                    <a:pt x="259" y="170"/>
                    <a:pt x="259" y="9"/>
                  </a:cubicBezTo>
                  <a:cubicBezTo>
                    <a:pt x="248" y="5"/>
                    <a:pt x="235" y="2"/>
                    <a:pt x="221" y="0"/>
                  </a:cubicBezTo>
                  <a:cubicBezTo>
                    <a:pt x="53" y="29"/>
                    <a:pt x="0" y="170"/>
                    <a:pt x="5" y="2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3" name="Freeform 82"/>
            <p:cNvSpPr>
              <a:spLocks/>
            </p:cNvSpPr>
            <p:nvPr/>
          </p:nvSpPr>
          <p:spPr bwMode="auto">
            <a:xfrm>
              <a:off x="1945" y="3185"/>
              <a:ext cx="603" cy="439"/>
            </a:xfrm>
            <a:custGeom>
              <a:avLst/>
              <a:gdLst>
                <a:gd name="T0" fmla="*/ 47 w 299"/>
                <a:gd name="T1" fmla="*/ 215 h 215"/>
                <a:gd name="T2" fmla="*/ 0 w 299"/>
                <a:gd name="T3" fmla="*/ 24 h 215"/>
                <a:gd name="T4" fmla="*/ 299 w 299"/>
                <a:gd name="T5" fmla="*/ 10 h 215"/>
                <a:gd name="T6" fmla="*/ 299 w 299"/>
                <a:gd name="T7" fmla="*/ 10 h 215"/>
                <a:gd name="T8" fmla="*/ 47 w 299"/>
                <a:gd name="T9" fmla="*/ 215 h 215"/>
              </a:gdLst>
              <a:ahLst/>
              <a:cxnLst>
                <a:cxn ang="0">
                  <a:pos x="T0" y="T1"/>
                </a:cxn>
                <a:cxn ang="0">
                  <a:pos x="T2" y="T3"/>
                </a:cxn>
                <a:cxn ang="0">
                  <a:pos x="T4" y="T5"/>
                </a:cxn>
                <a:cxn ang="0">
                  <a:pos x="T6" y="T7"/>
                </a:cxn>
                <a:cxn ang="0">
                  <a:pos x="T8" y="T9"/>
                </a:cxn>
              </a:cxnLst>
              <a:rect l="0" t="0" r="r" b="b"/>
              <a:pathLst>
                <a:path w="299" h="215">
                  <a:moveTo>
                    <a:pt x="47" y="215"/>
                  </a:moveTo>
                  <a:cubicBezTo>
                    <a:pt x="17" y="164"/>
                    <a:pt x="0" y="100"/>
                    <a:pt x="0" y="24"/>
                  </a:cubicBezTo>
                  <a:cubicBezTo>
                    <a:pt x="64" y="4"/>
                    <a:pt x="201" y="0"/>
                    <a:pt x="299" y="10"/>
                  </a:cubicBezTo>
                  <a:cubicBezTo>
                    <a:pt x="299" y="10"/>
                    <a:pt x="299" y="10"/>
                    <a:pt x="299" y="10"/>
                  </a:cubicBezTo>
                  <a:cubicBezTo>
                    <a:pt x="141" y="36"/>
                    <a:pt x="65" y="122"/>
                    <a:pt x="47" y="2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4" name="Freeform 83"/>
            <p:cNvSpPr>
              <a:spLocks/>
            </p:cNvSpPr>
            <p:nvPr/>
          </p:nvSpPr>
          <p:spPr bwMode="auto">
            <a:xfrm>
              <a:off x="1876" y="3040"/>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7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3" y="2"/>
                    <a:pt x="26" y="5"/>
                  </a:cubicBezTo>
                  <a:cubicBezTo>
                    <a:pt x="22" y="11"/>
                    <a:pt x="22" y="11"/>
                    <a:pt x="22" y="11"/>
                  </a:cubicBezTo>
                  <a:cubicBezTo>
                    <a:pt x="19" y="9"/>
                    <a:pt x="17" y="7"/>
                    <a:pt x="14" y="7"/>
                  </a:cubicBezTo>
                  <a:cubicBezTo>
                    <a:pt x="11" y="7"/>
                    <a:pt x="9" y="9"/>
                    <a:pt x="9" y="11"/>
                  </a:cubicBezTo>
                  <a:cubicBezTo>
                    <a:pt x="9" y="11"/>
                    <a:pt x="9" y="11"/>
                    <a:pt x="9" y="11"/>
                  </a:cubicBezTo>
                  <a:cubicBezTo>
                    <a:pt x="9" y="13"/>
                    <a:pt x="11" y="14"/>
                    <a:pt x="17"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5" name="Freeform 84"/>
            <p:cNvSpPr>
              <a:spLocks noEditPoints="1"/>
            </p:cNvSpPr>
            <p:nvPr/>
          </p:nvSpPr>
          <p:spPr bwMode="auto">
            <a:xfrm>
              <a:off x="1981" y="3040"/>
              <a:ext cx="67" cy="80"/>
            </a:xfrm>
            <a:custGeom>
              <a:avLst/>
              <a:gdLst>
                <a:gd name="T0" fmla="*/ 0 w 33"/>
                <a:gd name="T1" fmla="*/ 20 h 39"/>
                <a:gd name="T2" fmla="*/ 0 w 33"/>
                <a:gd name="T3" fmla="*/ 19 h 39"/>
                <a:gd name="T4" fmla="*/ 17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8 w 33"/>
                <a:gd name="T21" fmla="*/ 19 h 39"/>
                <a:gd name="T22" fmla="*/ 8 w 33"/>
                <a:gd name="T23" fmla="*/ 20 h 39"/>
                <a:gd name="T24" fmla="*/ 17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7" y="0"/>
                  </a:cubicBezTo>
                  <a:cubicBezTo>
                    <a:pt x="26" y="0"/>
                    <a:pt x="33" y="8"/>
                    <a:pt x="33" y="19"/>
                  </a:cubicBezTo>
                  <a:cubicBezTo>
                    <a:pt x="33" y="20"/>
                    <a:pt x="33" y="20"/>
                    <a:pt x="33" y="20"/>
                  </a:cubicBezTo>
                  <a:cubicBezTo>
                    <a:pt x="33" y="31"/>
                    <a:pt x="26" y="39"/>
                    <a:pt x="16" y="39"/>
                  </a:cubicBezTo>
                  <a:cubicBezTo>
                    <a:pt x="7" y="39"/>
                    <a:pt x="0" y="31"/>
                    <a:pt x="0" y="20"/>
                  </a:cubicBezTo>
                  <a:close/>
                  <a:moveTo>
                    <a:pt x="25" y="20"/>
                  </a:moveTo>
                  <a:cubicBezTo>
                    <a:pt x="25" y="19"/>
                    <a:pt x="25" y="19"/>
                    <a:pt x="25" y="19"/>
                  </a:cubicBezTo>
                  <a:cubicBezTo>
                    <a:pt x="25" y="12"/>
                    <a:pt x="22" y="7"/>
                    <a:pt x="16" y="7"/>
                  </a:cubicBezTo>
                  <a:cubicBezTo>
                    <a:pt x="11" y="7"/>
                    <a:pt x="8" y="12"/>
                    <a:pt x="8" y="19"/>
                  </a:cubicBezTo>
                  <a:cubicBezTo>
                    <a:pt x="8" y="20"/>
                    <a:pt x="8" y="20"/>
                    <a:pt x="8" y="20"/>
                  </a:cubicBezTo>
                  <a:cubicBezTo>
                    <a:pt x="8" y="27"/>
                    <a:pt x="11" y="31"/>
                    <a:pt x="17" y="31"/>
                  </a:cubicBezTo>
                  <a:cubicBezTo>
                    <a:pt x="22" y="31"/>
                    <a:pt x="25" y="27"/>
                    <a:pt x="25"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6" name="Freeform 85"/>
            <p:cNvSpPr>
              <a:spLocks/>
            </p:cNvSpPr>
            <p:nvPr/>
          </p:nvSpPr>
          <p:spPr bwMode="auto">
            <a:xfrm>
              <a:off x="2100" y="3042"/>
              <a:ext cx="47" cy="76"/>
            </a:xfrm>
            <a:custGeom>
              <a:avLst/>
              <a:gdLst>
                <a:gd name="T0" fmla="*/ 0 w 47"/>
                <a:gd name="T1" fmla="*/ 0 h 76"/>
                <a:gd name="T2" fmla="*/ 16 w 47"/>
                <a:gd name="T3" fmla="*/ 0 h 76"/>
                <a:gd name="T4" fmla="*/ 16 w 47"/>
                <a:gd name="T5" fmla="*/ 61 h 76"/>
                <a:gd name="T6" fmla="*/ 47 w 47"/>
                <a:gd name="T7" fmla="*/ 61 h 76"/>
                <a:gd name="T8" fmla="*/ 47 w 47"/>
                <a:gd name="T9" fmla="*/ 76 h 76"/>
                <a:gd name="T10" fmla="*/ 0 w 47"/>
                <a:gd name="T11" fmla="*/ 76 h 76"/>
                <a:gd name="T12" fmla="*/ 0 w 47"/>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47" h="76">
                  <a:moveTo>
                    <a:pt x="0" y="0"/>
                  </a:moveTo>
                  <a:lnTo>
                    <a:pt x="16" y="0"/>
                  </a:lnTo>
                  <a:lnTo>
                    <a:pt x="16" y="61"/>
                  </a:lnTo>
                  <a:lnTo>
                    <a:pt x="47" y="61"/>
                  </a:lnTo>
                  <a:lnTo>
                    <a:pt x="47" y="76"/>
                  </a:lnTo>
                  <a:lnTo>
                    <a:pt x="0" y="76"/>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7" name="Freeform 86"/>
            <p:cNvSpPr>
              <a:spLocks/>
            </p:cNvSpPr>
            <p:nvPr/>
          </p:nvSpPr>
          <p:spPr bwMode="auto">
            <a:xfrm>
              <a:off x="2197" y="3042"/>
              <a:ext cx="56" cy="78"/>
            </a:xfrm>
            <a:custGeom>
              <a:avLst/>
              <a:gdLst>
                <a:gd name="T0" fmla="*/ 0 w 28"/>
                <a:gd name="T1" fmla="*/ 23 h 38"/>
                <a:gd name="T2" fmla="*/ 0 w 28"/>
                <a:gd name="T3" fmla="*/ 0 h 38"/>
                <a:gd name="T4" fmla="*/ 8 w 28"/>
                <a:gd name="T5" fmla="*/ 0 h 38"/>
                <a:gd name="T6" fmla="*/ 8 w 28"/>
                <a:gd name="T7" fmla="*/ 23 h 38"/>
                <a:gd name="T8" fmla="*/ 14 w 28"/>
                <a:gd name="T9" fmla="*/ 30 h 38"/>
                <a:gd name="T10" fmla="*/ 21 w 28"/>
                <a:gd name="T11" fmla="*/ 23 h 38"/>
                <a:gd name="T12" fmla="*/ 21 w 28"/>
                <a:gd name="T13" fmla="*/ 0 h 38"/>
                <a:gd name="T14" fmla="*/ 28 w 28"/>
                <a:gd name="T15" fmla="*/ 0 h 38"/>
                <a:gd name="T16" fmla="*/ 28 w 28"/>
                <a:gd name="T17" fmla="*/ 22 h 38"/>
                <a:gd name="T18" fmla="*/ 14 w 28"/>
                <a:gd name="T19" fmla="*/ 38 h 38"/>
                <a:gd name="T20" fmla="*/ 0 w 28"/>
                <a:gd name="T21"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0" y="23"/>
                  </a:moveTo>
                  <a:cubicBezTo>
                    <a:pt x="0" y="0"/>
                    <a:pt x="0" y="0"/>
                    <a:pt x="0" y="0"/>
                  </a:cubicBezTo>
                  <a:cubicBezTo>
                    <a:pt x="8" y="0"/>
                    <a:pt x="8" y="0"/>
                    <a:pt x="8" y="0"/>
                  </a:cubicBezTo>
                  <a:cubicBezTo>
                    <a:pt x="8" y="23"/>
                    <a:pt x="8" y="23"/>
                    <a:pt x="8" y="23"/>
                  </a:cubicBezTo>
                  <a:cubicBezTo>
                    <a:pt x="8" y="28"/>
                    <a:pt x="10" y="30"/>
                    <a:pt x="14" y="30"/>
                  </a:cubicBezTo>
                  <a:cubicBezTo>
                    <a:pt x="18" y="30"/>
                    <a:pt x="21" y="28"/>
                    <a:pt x="21" y="23"/>
                  </a:cubicBezTo>
                  <a:cubicBezTo>
                    <a:pt x="21" y="0"/>
                    <a:pt x="21" y="0"/>
                    <a:pt x="21" y="0"/>
                  </a:cubicBezTo>
                  <a:cubicBezTo>
                    <a:pt x="28" y="0"/>
                    <a:pt x="28" y="0"/>
                    <a:pt x="28" y="0"/>
                  </a:cubicBezTo>
                  <a:cubicBezTo>
                    <a:pt x="28" y="22"/>
                    <a:pt x="28" y="22"/>
                    <a:pt x="28" y="22"/>
                  </a:cubicBezTo>
                  <a:cubicBezTo>
                    <a:pt x="28" y="33"/>
                    <a:pt x="23" y="38"/>
                    <a:pt x="14" y="38"/>
                  </a:cubicBezTo>
                  <a:cubicBezTo>
                    <a:pt x="6" y="38"/>
                    <a:pt x="0" y="33"/>
                    <a:pt x="0"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8" name="Freeform 87"/>
            <p:cNvSpPr>
              <a:spLocks/>
            </p:cNvSpPr>
            <p:nvPr/>
          </p:nvSpPr>
          <p:spPr bwMode="auto">
            <a:xfrm>
              <a:off x="2306" y="3042"/>
              <a:ext cx="52" cy="76"/>
            </a:xfrm>
            <a:custGeom>
              <a:avLst/>
              <a:gdLst>
                <a:gd name="T0" fmla="*/ 18 w 52"/>
                <a:gd name="T1" fmla="*/ 14 h 76"/>
                <a:gd name="T2" fmla="*/ 0 w 52"/>
                <a:gd name="T3" fmla="*/ 14 h 76"/>
                <a:gd name="T4" fmla="*/ 0 w 52"/>
                <a:gd name="T5" fmla="*/ 0 h 76"/>
                <a:gd name="T6" fmla="*/ 52 w 52"/>
                <a:gd name="T7" fmla="*/ 0 h 76"/>
                <a:gd name="T8" fmla="*/ 52 w 52"/>
                <a:gd name="T9" fmla="*/ 14 h 76"/>
                <a:gd name="T10" fmla="*/ 34 w 52"/>
                <a:gd name="T11" fmla="*/ 14 h 76"/>
                <a:gd name="T12" fmla="*/ 34 w 52"/>
                <a:gd name="T13" fmla="*/ 76 h 76"/>
                <a:gd name="T14" fmla="*/ 18 w 52"/>
                <a:gd name="T15" fmla="*/ 76 h 76"/>
                <a:gd name="T16" fmla="*/ 18 w 52"/>
                <a:gd name="T1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76">
                  <a:moveTo>
                    <a:pt x="18" y="14"/>
                  </a:moveTo>
                  <a:lnTo>
                    <a:pt x="0" y="14"/>
                  </a:lnTo>
                  <a:lnTo>
                    <a:pt x="0" y="0"/>
                  </a:lnTo>
                  <a:lnTo>
                    <a:pt x="52" y="0"/>
                  </a:lnTo>
                  <a:lnTo>
                    <a:pt x="52" y="14"/>
                  </a:lnTo>
                  <a:lnTo>
                    <a:pt x="34" y="14"/>
                  </a:lnTo>
                  <a:lnTo>
                    <a:pt x="34" y="76"/>
                  </a:lnTo>
                  <a:lnTo>
                    <a:pt x="18" y="76"/>
                  </a:lnTo>
                  <a:lnTo>
                    <a:pt x="18" y="1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9" name="Rectangle 88"/>
            <p:cNvSpPr>
              <a:spLocks noChangeArrowheads="1"/>
            </p:cNvSpPr>
            <p:nvPr/>
          </p:nvSpPr>
          <p:spPr bwMode="auto">
            <a:xfrm>
              <a:off x="2415" y="3042"/>
              <a:ext cx="16" cy="76"/>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0" name="Freeform 89"/>
            <p:cNvSpPr>
              <a:spLocks noEditPoints="1"/>
            </p:cNvSpPr>
            <p:nvPr/>
          </p:nvSpPr>
          <p:spPr bwMode="auto">
            <a:xfrm>
              <a:off x="2483" y="3040"/>
              <a:ext cx="67" cy="80"/>
            </a:xfrm>
            <a:custGeom>
              <a:avLst/>
              <a:gdLst>
                <a:gd name="T0" fmla="*/ 0 w 33"/>
                <a:gd name="T1" fmla="*/ 20 h 39"/>
                <a:gd name="T2" fmla="*/ 0 w 33"/>
                <a:gd name="T3" fmla="*/ 19 h 39"/>
                <a:gd name="T4" fmla="*/ 16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7 w 33"/>
                <a:gd name="T21" fmla="*/ 19 h 39"/>
                <a:gd name="T22" fmla="*/ 7 w 33"/>
                <a:gd name="T23" fmla="*/ 20 h 39"/>
                <a:gd name="T24" fmla="*/ 16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6" y="0"/>
                  </a:cubicBezTo>
                  <a:cubicBezTo>
                    <a:pt x="26" y="0"/>
                    <a:pt x="33" y="8"/>
                    <a:pt x="33" y="19"/>
                  </a:cubicBezTo>
                  <a:cubicBezTo>
                    <a:pt x="33" y="20"/>
                    <a:pt x="33" y="20"/>
                    <a:pt x="33" y="20"/>
                  </a:cubicBezTo>
                  <a:cubicBezTo>
                    <a:pt x="33" y="31"/>
                    <a:pt x="26" y="39"/>
                    <a:pt x="16" y="39"/>
                  </a:cubicBezTo>
                  <a:cubicBezTo>
                    <a:pt x="6" y="39"/>
                    <a:pt x="0" y="31"/>
                    <a:pt x="0" y="20"/>
                  </a:cubicBezTo>
                  <a:close/>
                  <a:moveTo>
                    <a:pt x="25" y="20"/>
                  </a:moveTo>
                  <a:cubicBezTo>
                    <a:pt x="25" y="19"/>
                    <a:pt x="25" y="19"/>
                    <a:pt x="25" y="19"/>
                  </a:cubicBezTo>
                  <a:cubicBezTo>
                    <a:pt x="25" y="12"/>
                    <a:pt x="21" y="7"/>
                    <a:pt x="16" y="7"/>
                  </a:cubicBezTo>
                  <a:cubicBezTo>
                    <a:pt x="11" y="7"/>
                    <a:pt x="7" y="12"/>
                    <a:pt x="7" y="19"/>
                  </a:cubicBezTo>
                  <a:cubicBezTo>
                    <a:pt x="7" y="20"/>
                    <a:pt x="7" y="20"/>
                    <a:pt x="7" y="20"/>
                  </a:cubicBezTo>
                  <a:cubicBezTo>
                    <a:pt x="7" y="27"/>
                    <a:pt x="11" y="31"/>
                    <a:pt x="16" y="31"/>
                  </a:cubicBezTo>
                  <a:cubicBezTo>
                    <a:pt x="22" y="31"/>
                    <a:pt x="25" y="27"/>
                    <a:pt x="25"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1" name="Freeform 90"/>
            <p:cNvSpPr>
              <a:spLocks/>
            </p:cNvSpPr>
            <p:nvPr/>
          </p:nvSpPr>
          <p:spPr bwMode="auto">
            <a:xfrm>
              <a:off x="2602" y="3042"/>
              <a:ext cx="59" cy="76"/>
            </a:xfrm>
            <a:custGeom>
              <a:avLst/>
              <a:gdLst>
                <a:gd name="T0" fmla="*/ 0 w 59"/>
                <a:gd name="T1" fmla="*/ 0 h 76"/>
                <a:gd name="T2" fmla="*/ 14 w 59"/>
                <a:gd name="T3" fmla="*/ 0 h 76"/>
                <a:gd name="T4" fmla="*/ 43 w 59"/>
                <a:gd name="T5" fmla="*/ 43 h 76"/>
                <a:gd name="T6" fmla="*/ 43 w 59"/>
                <a:gd name="T7" fmla="*/ 0 h 76"/>
                <a:gd name="T8" fmla="*/ 59 w 59"/>
                <a:gd name="T9" fmla="*/ 0 h 76"/>
                <a:gd name="T10" fmla="*/ 59 w 59"/>
                <a:gd name="T11" fmla="*/ 76 h 76"/>
                <a:gd name="T12" fmla="*/ 45 w 59"/>
                <a:gd name="T13" fmla="*/ 76 h 76"/>
                <a:gd name="T14" fmla="*/ 14 w 59"/>
                <a:gd name="T15" fmla="*/ 31 h 76"/>
                <a:gd name="T16" fmla="*/ 14 w 59"/>
                <a:gd name="T17" fmla="*/ 76 h 76"/>
                <a:gd name="T18" fmla="*/ 0 w 59"/>
                <a:gd name="T19" fmla="*/ 76 h 76"/>
                <a:gd name="T20" fmla="*/ 0 w 59"/>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76">
                  <a:moveTo>
                    <a:pt x="0" y="0"/>
                  </a:moveTo>
                  <a:lnTo>
                    <a:pt x="14" y="0"/>
                  </a:lnTo>
                  <a:lnTo>
                    <a:pt x="43" y="43"/>
                  </a:lnTo>
                  <a:lnTo>
                    <a:pt x="43" y="0"/>
                  </a:lnTo>
                  <a:lnTo>
                    <a:pt x="59" y="0"/>
                  </a:lnTo>
                  <a:lnTo>
                    <a:pt x="59" y="76"/>
                  </a:lnTo>
                  <a:lnTo>
                    <a:pt x="45" y="76"/>
                  </a:lnTo>
                  <a:lnTo>
                    <a:pt x="14" y="31"/>
                  </a:lnTo>
                  <a:lnTo>
                    <a:pt x="14" y="76"/>
                  </a:lnTo>
                  <a:lnTo>
                    <a:pt x="0" y="76"/>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2" name="Freeform 91"/>
            <p:cNvSpPr>
              <a:spLocks/>
            </p:cNvSpPr>
            <p:nvPr/>
          </p:nvSpPr>
          <p:spPr bwMode="auto">
            <a:xfrm>
              <a:off x="2711" y="3040"/>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6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2" y="2"/>
                    <a:pt x="26" y="5"/>
                  </a:cubicBezTo>
                  <a:cubicBezTo>
                    <a:pt x="22" y="11"/>
                    <a:pt x="22" y="11"/>
                    <a:pt x="22" y="11"/>
                  </a:cubicBezTo>
                  <a:cubicBezTo>
                    <a:pt x="19" y="9"/>
                    <a:pt x="16" y="7"/>
                    <a:pt x="14" y="7"/>
                  </a:cubicBezTo>
                  <a:cubicBezTo>
                    <a:pt x="11" y="7"/>
                    <a:pt x="9" y="9"/>
                    <a:pt x="9" y="11"/>
                  </a:cubicBezTo>
                  <a:cubicBezTo>
                    <a:pt x="9" y="11"/>
                    <a:pt x="9" y="11"/>
                    <a:pt x="9" y="11"/>
                  </a:cubicBezTo>
                  <a:cubicBezTo>
                    <a:pt x="9" y="13"/>
                    <a:pt x="11" y="14"/>
                    <a:pt x="16"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3" name="Freeform 92"/>
            <p:cNvSpPr>
              <a:spLocks noEditPoints="1"/>
            </p:cNvSpPr>
            <p:nvPr/>
          </p:nvSpPr>
          <p:spPr bwMode="auto">
            <a:xfrm>
              <a:off x="1705" y="2844"/>
              <a:ext cx="129" cy="131"/>
            </a:xfrm>
            <a:custGeom>
              <a:avLst/>
              <a:gdLst>
                <a:gd name="T0" fmla="*/ 44 w 129"/>
                <a:gd name="T1" fmla="*/ 0 h 131"/>
                <a:gd name="T2" fmla="*/ 85 w 129"/>
                <a:gd name="T3" fmla="*/ 0 h 131"/>
                <a:gd name="T4" fmla="*/ 129 w 129"/>
                <a:gd name="T5" fmla="*/ 131 h 131"/>
                <a:gd name="T6" fmla="*/ 89 w 129"/>
                <a:gd name="T7" fmla="*/ 131 h 131"/>
                <a:gd name="T8" fmla="*/ 83 w 129"/>
                <a:gd name="T9" fmla="*/ 110 h 131"/>
                <a:gd name="T10" fmla="*/ 46 w 129"/>
                <a:gd name="T11" fmla="*/ 110 h 131"/>
                <a:gd name="T12" fmla="*/ 40 w 129"/>
                <a:gd name="T13" fmla="*/ 131 h 131"/>
                <a:gd name="T14" fmla="*/ 0 w 129"/>
                <a:gd name="T15" fmla="*/ 131 h 131"/>
                <a:gd name="T16" fmla="*/ 44 w 129"/>
                <a:gd name="T17" fmla="*/ 0 h 131"/>
                <a:gd name="T18" fmla="*/ 75 w 129"/>
                <a:gd name="T19" fmla="*/ 82 h 131"/>
                <a:gd name="T20" fmla="*/ 65 w 129"/>
                <a:gd name="T21" fmla="*/ 47 h 131"/>
                <a:gd name="T22" fmla="*/ 54 w 129"/>
                <a:gd name="T23" fmla="*/ 82 h 131"/>
                <a:gd name="T24" fmla="*/ 75 w 129"/>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31">
                  <a:moveTo>
                    <a:pt x="44" y="0"/>
                  </a:moveTo>
                  <a:lnTo>
                    <a:pt x="85" y="0"/>
                  </a:lnTo>
                  <a:lnTo>
                    <a:pt x="129" y="131"/>
                  </a:lnTo>
                  <a:lnTo>
                    <a:pt x="89" y="131"/>
                  </a:lnTo>
                  <a:lnTo>
                    <a:pt x="83" y="110"/>
                  </a:lnTo>
                  <a:lnTo>
                    <a:pt x="46" y="110"/>
                  </a:lnTo>
                  <a:lnTo>
                    <a:pt x="40" y="131"/>
                  </a:lnTo>
                  <a:lnTo>
                    <a:pt x="0" y="131"/>
                  </a:lnTo>
                  <a:lnTo>
                    <a:pt x="44" y="0"/>
                  </a:lnTo>
                  <a:close/>
                  <a:moveTo>
                    <a:pt x="75" y="82"/>
                  </a:moveTo>
                  <a:lnTo>
                    <a:pt x="65" y="47"/>
                  </a:lnTo>
                  <a:lnTo>
                    <a:pt x="54" y="82"/>
                  </a:lnTo>
                  <a:lnTo>
                    <a:pt x="75" y="8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4" name="Freeform 93"/>
            <p:cNvSpPr>
              <a:spLocks/>
            </p:cNvSpPr>
            <p:nvPr/>
          </p:nvSpPr>
          <p:spPr bwMode="auto">
            <a:xfrm>
              <a:off x="1856" y="2844"/>
              <a:ext cx="87" cy="131"/>
            </a:xfrm>
            <a:custGeom>
              <a:avLst/>
              <a:gdLst>
                <a:gd name="T0" fmla="*/ 0 w 87"/>
                <a:gd name="T1" fmla="*/ 0 h 131"/>
                <a:gd name="T2" fmla="*/ 39 w 87"/>
                <a:gd name="T3" fmla="*/ 0 h 131"/>
                <a:gd name="T4" fmla="*/ 39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9" y="0"/>
                  </a:lnTo>
                  <a:lnTo>
                    <a:pt x="39" y="94"/>
                  </a:lnTo>
                  <a:lnTo>
                    <a:pt x="87" y="94"/>
                  </a:lnTo>
                  <a:lnTo>
                    <a:pt x="87" y="131"/>
                  </a:lnTo>
                  <a:lnTo>
                    <a:pt x="0" y="13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5" name="Freeform 94"/>
            <p:cNvSpPr>
              <a:spLocks/>
            </p:cNvSpPr>
            <p:nvPr/>
          </p:nvSpPr>
          <p:spPr bwMode="auto">
            <a:xfrm>
              <a:off x="1971" y="2844"/>
              <a:ext cx="87" cy="131"/>
            </a:xfrm>
            <a:custGeom>
              <a:avLst/>
              <a:gdLst>
                <a:gd name="T0" fmla="*/ 0 w 87"/>
                <a:gd name="T1" fmla="*/ 0 h 131"/>
                <a:gd name="T2" fmla="*/ 38 w 87"/>
                <a:gd name="T3" fmla="*/ 0 h 131"/>
                <a:gd name="T4" fmla="*/ 38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8" y="0"/>
                  </a:lnTo>
                  <a:lnTo>
                    <a:pt x="38" y="94"/>
                  </a:lnTo>
                  <a:lnTo>
                    <a:pt x="87" y="94"/>
                  </a:lnTo>
                  <a:lnTo>
                    <a:pt x="87" y="131"/>
                  </a:lnTo>
                  <a:lnTo>
                    <a:pt x="0" y="13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6" name="Freeform 95"/>
            <p:cNvSpPr>
              <a:spLocks/>
            </p:cNvSpPr>
            <p:nvPr/>
          </p:nvSpPr>
          <p:spPr bwMode="auto">
            <a:xfrm>
              <a:off x="2108" y="2844"/>
              <a:ext cx="103" cy="131"/>
            </a:xfrm>
            <a:custGeom>
              <a:avLst/>
              <a:gdLst>
                <a:gd name="T0" fmla="*/ 33 w 103"/>
                <a:gd name="T1" fmla="*/ 35 h 131"/>
                <a:gd name="T2" fmla="*/ 0 w 103"/>
                <a:gd name="T3" fmla="*/ 35 h 131"/>
                <a:gd name="T4" fmla="*/ 0 w 103"/>
                <a:gd name="T5" fmla="*/ 0 h 131"/>
                <a:gd name="T6" fmla="*/ 103 w 103"/>
                <a:gd name="T7" fmla="*/ 0 h 131"/>
                <a:gd name="T8" fmla="*/ 103 w 103"/>
                <a:gd name="T9" fmla="*/ 35 h 131"/>
                <a:gd name="T10" fmla="*/ 71 w 103"/>
                <a:gd name="T11" fmla="*/ 35 h 131"/>
                <a:gd name="T12" fmla="*/ 71 w 103"/>
                <a:gd name="T13" fmla="*/ 131 h 131"/>
                <a:gd name="T14" fmla="*/ 33 w 103"/>
                <a:gd name="T15" fmla="*/ 131 h 131"/>
                <a:gd name="T16" fmla="*/ 33 w 103"/>
                <a:gd name="T17" fmla="*/ 3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1">
                  <a:moveTo>
                    <a:pt x="33" y="35"/>
                  </a:moveTo>
                  <a:lnTo>
                    <a:pt x="0" y="35"/>
                  </a:lnTo>
                  <a:lnTo>
                    <a:pt x="0" y="0"/>
                  </a:lnTo>
                  <a:lnTo>
                    <a:pt x="103" y="0"/>
                  </a:lnTo>
                  <a:lnTo>
                    <a:pt x="103" y="35"/>
                  </a:lnTo>
                  <a:lnTo>
                    <a:pt x="71" y="35"/>
                  </a:lnTo>
                  <a:lnTo>
                    <a:pt x="71" y="131"/>
                  </a:lnTo>
                  <a:lnTo>
                    <a:pt x="33" y="131"/>
                  </a:lnTo>
                  <a:lnTo>
                    <a:pt x="33" y="3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7" name="Freeform 96"/>
            <p:cNvSpPr>
              <a:spLocks noEditPoints="1"/>
            </p:cNvSpPr>
            <p:nvPr/>
          </p:nvSpPr>
          <p:spPr bwMode="auto">
            <a:xfrm>
              <a:off x="2237" y="2844"/>
              <a:ext cx="109" cy="131"/>
            </a:xfrm>
            <a:custGeom>
              <a:avLst/>
              <a:gdLst>
                <a:gd name="T0" fmla="*/ 0 w 54"/>
                <a:gd name="T1" fmla="*/ 0 h 64"/>
                <a:gd name="T2" fmla="*/ 26 w 54"/>
                <a:gd name="T3" fmla="*/ 0 h 64"/>
                <a:gd name="T4" fmla="*/ 47 w 54"/>
                <a:gd name="T5" fmla="*/ 7 h 64"/>
                <a:gd name="T6" fmla="*/ 53 w 54"/>
                <a:gd name="T7" fmla="*/ 22 h 64"/>
                <a:gd name="T8" fmla="*/ 53 w 54"/>
                <a:gd name="T9" fmla="*/ 22 h 64"/>
                <a:gd name="T10" fmla="*/ 42 w 54"/>
                <a:gd name="T11" fmla="*/ 41 h 64"/>
                <a:gd name="T12" fmla="*/ 54 w 54"/>
                <a:gd name="T13" fmla="*/ 64 h 64"/>
                <a:gd name="T14" fmla="*/ 32 w 54"/>
                <a:gd name="T15" fmla="*/ 64 h 64"/>
                <a:gd name="T16" fmla="*/ 22 w 54"/>
                <a:gd name="T17" fmla="*/ 45 h 64"/>
                <a:gd name="T18" fmla="*/ 19 w 54"/>
                <a:gd name="T19" fmla="*/ 45 h 64"/>
                <a:gd name="T20" fmla="*/ 19 w 54"/>
                <a:gd name="T21" fmla="*/ 64 h 64"/>
                <a:gd name="T22" fmla="*/ 0 w 54"/>
                <a:gd name="T23" fmla="*/ 64 h 64"/>
                <a:gd name="T24" fmla="*/ 0 w 54"/>
                <a:gd name="T25" fmla="*/ 0 h 64"/>
                <a:gd name="T26" fmla="*/ 26 w 54"/>
                <a:gd name="T27" fmla="*/ 31 h 64"/>
                <a:gd name="T28" fmla="*/ 33 w 54"/>
                <a:gd name="T29" fmla="*/ 24 h 64"/>
                <a:gd name="T30" fmla="*/ 33 w 54"/>
                <a:gd name="T31" fmla="*/ 23 h 64"/>
                <a:gd name="T32" fmla="*/ 26 w 54"/>
                <a:gd name="T33" fmla="*/ 16 h 64"/>
                <a:gd name="T34" fmla="*/ 19 w 54"/>
                <a:gd name="T35" fmla="*/ 16 h 64"/>
                <a:gd name="T36" fmla="*/ 19 w 54"/>
                <a:gd name="T37" fmla="*/ 31 h 64"/>
                <a:gd name="T38" fmla="*/ 26 w 54"/>
                <a:gd name="T39"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4">
                  <a:moveTo>
                    <a:pt x="0" y="0"/>
                  </a:moveTo>
                  <a:cubicBezTo>
                    <a:pt x="26" y="0"/>
                    <a:pt x="26" y="0"/>
                    <a:pt x="26" y="0"/>
                  </a:cubicBezTo>
                  <a:cubicBezTo>
                    <a:pt x="36" y="0"/>
                    <a:pt x="43" y="2"/>
                    <a:pt x="47" y="7"/>
                  </a:cubicBezTo>
                  <a:cubicBezTo>
                    <a:pt x="51" y="10"/>
                    <a:pt x="53" y="15"/>
                    <a:pt x="53" y="22"/>
                  </a:cubicBezTo>
                  <a:cubicBezTo>
                    <a:pt x="53" y="22"/>
                    <a:pt x="53" y="22"/>
                    <a:pt x="53" y="22"/>
                  </a:cubicBezTo>
                  <a:cubicBezTo>
                    <a:pt x="53" y="32"/>
                    <a:pt x="48" y="37"/>
                    <a:pt x="42" y="41"/>
                  </a:cubicBezTo>
                  <a:cubicBezTo>
                    <a:pt x="54" y="64"/>
                    <a:pt x="54" y="64"/>
                    <a:pt x="54" y="64"/>
                  </a:cubicBezTo>
                  <a:cubicBezTo>
                    <a:pt x="32" y="64"/>
                    <a:pt x="32" y="64"/>
                    <a:pt x="32" y="64"/>
                  </a:cubicBezTo>
                  <a:cubicBezTo>
                    <a:pt x="22" y="45"/>
                    <a:pt x="22" y="45"/>
                    <a:pt x="22" y="45"/>
                  </a:cubicBezTo>
                  <a:cubicBezTo>
                    <a:pt x="19" y="45"/>
                    <a:pt x="19" y="45"/>
                    <a:pt x="19" y="45"/>
                  </a:cubicBezTo>
                  <a:cubicBezTo>
                    <a:pt x="19" y="64"/>
                    <a:pt x="19" y="64"/>
                    <a:pt x="19" y="64"/>
                  </a:cubicBezTo>
                  <a:cubicBezTo>
                    <a:pt x="0" y="64"/>
                    <a:pt x="0" y="64"/>
                    <a:pt x="0" y="64"/>
                  </a:cubicBezTo>
                  <a:lnTo>
                    <a:pt x="0" y="0"/>
                  </a:lnTo>
                  <a:close/>
                  <a:moveTo>
                    <a:pt x="26" y="31"/>
                  </a:moveTo>
                  <a:cubicBezTo>
                    <a:pt x="30" y="31"/>
                    <a:pt x="33" y="28"/>
                    <a:pt x="33" y="24"/>
                  </a:cubicBezTo>
                  <a:cubicBezTo>
                    <a:pt x="33" y="23"/>
                    <a:pt x="33" y="23"/>
                    <a:pt x="33" y="23"/>
                  </a:cubicBezTo>
                  <a:cubicBezTo>
                    <a:pt x="33" y="19"/>
                    <a:pt x="30" y="16"/>
                    <a:pt x="26" y="16"/>
                  </a:cubicBezTo>
                  <a:cubicBezTo>
                    <a:pt x="19" y="16"/>
                    <a:pt x="19" y="16"/>
                    <a:pt x="19" y="16"/>
                  </a:cubicBezTo>
                  <a:cubicBezTo>
                    <a:pt x="19" y="31"/>
                    <a:pt x="19" y="31"/>
                    <a:pt x="19" y="31"/>
                  </a:cubicBezTo>
                  <a:lnTo>
                    <a:pt x="26" y="3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8" name="Freeform 97"/>
            <p:cNvSpPr>
              <a:spLocks noEditPoints="1"/>
            </p:cNvSpPr>
            <p:nvPr/>
          </p:nvSpPr>
          <p:spPr bwMode="auto">
            <a:xfrm>
              <a:off x="2360" y="2844"/>
              <a:ext cx="131" cy="131"/>
            </a:xfrm>
            <a:custGeom>
              <a:avLst/>
              <a:gdLst>
                <a:gd name="T0" fmla="*/ 45 w 131"/>
                <a:gd name="T1" fmla="*/ 0 h 131"/>
                <a:gd name="T2" fmla="*/ 87 w 131"/>
                <a:gd name="T3" fmla="*/ 0 h 131"/>
                <a:gd name="T4" fmla="*/ 131 w 131"/>
                <a:gd name="T5" fmla="*/ 131 h 131"/>
                <a:gd name="T6" fmla="*/ 89 w 131"/>
                <a:gd name="T7" fmla="*/ 131 h 131"/>
                <a:gd name="T8" fmla="*/ 83 w 131"/>
                <a:gd name="T9" fmla="*/ 110 h 131"/>
                <a:gd name="T10" fmla="*/ 47 w 131"/>
                <a:gd name="T11" fmla="*/ 110 h 131"/>
                <a:gd name="T12" fmla="*/ 43 w 131"/>
                <a:gd name="T13" fmla="*/ 131 h 131"/>
                <a:gd name="T14" fmla="*/ 0 w 131"/>
                <a:gd name="T15" fmla="*/ 131 h 131"/>
                <a:gd name="T16" fmla="*/ 45 w 131"/>
                <a:gd name="T17" fmla="*/ 0 h 131"/>
                <a:gd name="T18" fmla="*/ 75 w 131"/>
                <a:gd name="T19" fmla="*/ 82 h 131"/>
                <a:gd name="T20" fmla="*/ 65 w 131"/>
                <a:gd name="T21" fmla="*/ 47 h 131"/>
                <a:gd name="T22" fmla="*/ 55 w 131"/>
                <a:gd name="T23" fmla="*/ 82 h 131"/>
                <a:gd name="T24" fmla="*/ 75 w 131"/>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31">
                  <a:moveTo>
                    <a:pt x="45" y="0"/>
                  </a:moveTo>
                  <a:lnTo>
                    <a:pt x="87" y="0"/>
                  </a:lnTo>
                  <a:lnTo>
                    <a:pt x="131" y="131"/>
                  </a:lnTo>
                  <a:lnTo>
                    <a:pt x="89" y="131"/>
                  </a:lnTo>
                  <a:lnTo>
                    <a:pt x="83" y="110"/>
                  </a:lnTo>
                  <a:lnTo>
                    <a:pt x="47" y="110"/>
                  </a:lnTo>
                  <a:lnTo>
                    <a:pt x="43" y="131"/>
                  </a:lnTo>
                  <a:lnTo>
                    <a:pt x="0" y="131"/>
                  </a:lnTo>
                  <a:lnTo>
                    <a:pt x="45" y="0"/>
                  </a:lnTo>
                  <a:close/>
                  <a:moveTo>
                    <a:pt x="75" y="82"/>
                  </a:moveTo>
                  <a:lnTo>
                    <a:pt x="65" y="47"/>
                  </a:lnTo>
                  <a:lnTo>
                    <a:pt x="55" y="82"/>
                  </a:lnTo>
                  <a:lnTo>
                    <a:pt x="75" y="8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9" name="Freeform 98"/>
            <p:cNvSpPr>
              <a:spLocks/>
            </p:cNvSpPr>
            <p:nvPr/>
          </p:nvSpPr>
          <p:spPr bwMode="auto">
            <a:xfrm>
              <a:off x="2516" y="2844"/>
              <a:ext cx="92" cy="131"/>
            </a:xfrm>
            <a:custGeom>
              <a:avLst/>
              <a:gdLst>
                <a:gd name="T0" fmla="*/ 0 w 92"/>
                <a:gd name="T1" fmla="*/ 0 h 131"/>
                <a:gd name="T2" fmla="*/ 92 w 92"/>
                <a:gd name="T3" fmla="*/ 0 h 131"/>
                <a:gd name="T4" fmla="*/ 92 w 92"/>
                <a:gd name="T5" fmla="*/ 35 h 131"/>
                <a:gd name="T6" fmla="*/ 40 w 92"/>
                <a:gd name="T7" fmla="*/ 35 h 131"/>
                <a:gd name="T8" fmla="*/ 40 w 92"/>
                <a:gd name="T9" fmla="*/ 53 h 131"/>
                <a:gd name="T10" fmla="*/ 88 w 92"/>
                <a:gd name="T11" fmla="*/ 53 h 131"/>
                <a:gd name="T12" fmla="*/ 88 w 92"/>
                <a:gd name="T13" fmla="*/ 86 h 131"/>
                <a:gd name="T14" fmla="*/ 40 w 92"/>
                <a:gd name="T15" fmla="*/ 86 h 131"/>
                <a:gd name="T16" fmla="*/ 40 w 92"/>
                <a:gd name="T17" fmla="*/ 131 h 131"/>
                <a:gd name="T18" fmla="*/ 0 w 92"/>
                <a:gd name="T19" fmla="*/ 131 h 131"/>
                <a:gd name="T20" fmla="*/ 0 w 92"/>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31">
                  <a:moveTo>
                    <a:pt x="0" y="0"/>
                  </a:moveTo>
                  <a:lnTo>
                    <a:pt x="92" y="0"/>
                  </a:lnTo>
                  <a:lnTo>
                    <a:pt x="92" y="35"/>
                  </a:lnTo>
                  <a:lnTo>
                    <a:pt x="40" y="35"/>
                  </a:lnTo>
                  <a:lnTo>
                    <a:pt x="40" y="53"/>
                  </a:lnTo>
                  <a:lnTo>
                    <a:pt x="88" y="53"/>
                  </a:lnTo>
                  <a:lnTo>
                    <a:pt x="88" y="86"/>
                  </a:lnTo>
                  <a:lnTo>
                    <a:pt x="40" y="86"/>
                  </a:lnTo>
                  <a:lnTo>
                    <a:pt x="40" y="131"/>
                  </a:lnTo>
                  <a:lnTo>
                    <a:pt x="0" y="13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0" name="Freeform 99"/>
            <p:cNvSpPr>
              <a:spLocks/>
            </p:cNvSpPr>
            <p:nvPr/>
          </p:nvSpPr>
          <p:spPr bwMode="auto">
            <a:xfrm>
              <a:off x="2639" y="2844"/>
              <a:ext cx="90" cy="131"/>
            </a:xfrm>
            <a:custGeom>
              <a:avLst/>
              <a:gdLst>
                <a:gd name="T0" fmla="*/ 0 w 90"/>
                <a:gd name="T1" fmla="*/ 0 h 131"/>
                <a:gd name="T2" fmla="*/ 90 w 90"/>
                <a:gd name="T3" fmla="*/ 0 h 131"/>
                <a:gd name="T4" fmla="*/ 90 w 90"/>
                <a:gd name="T5" fmla="*/ 35 h 131"/>
                <a:gd name="T6" fmla="*/ 38 w 90"/>
                <a:gd name="T7" fmla="*/ 35 h 131"/>
                <a:gd name="T8" fmla="*/ 38 w 90"/>
                <a:gd name="T9" fmla="*/ 53 h 131"/>
                <a:gd name="T10" fmla="*/ 86 w 90"/>
                <a:gd name="T11" fmla="*/ 53 h 131"/>
                <a:gd name="T12" fmla="*/ 86 w 90"/>
                <a:gd name="T13" fmla="*/ 86 h 131"/>
                <a:gd name="T14" fmla="*/ 38 w 90"/>
                <a:gd name="T15" fmla="*/ 86 h 131"/>
                <a:gd name="T16" fmla="*/ 38 w 90"/>
                <a:gd name="T17" fmla="*/ 131 h 131"/>
                <a:gd name="T18" fmla="*/ 0 w 90"/>
                <a:gd name="T19" fmla="*/ 131 h 131"/>
                <a:gd name="T20" fmla="*/ 0 w 90"/>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31">
                  <a:moveTo>
                    <a:pt x="0" y="0"/>
                  </a:moveTo>
                  <a:lnTo>
                    <a:pt x="90" y="0"/>
                  </a:lnTo>
                  <a:lnTo>
                    <a:pt x="90" y="35"/>
                  </a:lnTo>
                  <a:lnTo>
                    <a:pt x="38" y="35"/>
                  </a:lnTo>
                  <a:lnTo>
                    <a:pt x="38" y="53"/>
                  </a:lnTo>
                  <a:lnTo>
                    <a:pt x="86" y="53"/>
                  </a:lnTo>
                  <a:lnTo>
                    <a:pt x="86" y="86"/>
                  </a:lnTo>
                  <a:lnTo>
                    <a:pt x="38" y="86"/>
                  </a:lnTo>
                  <a:lnTo>
                    <a:pt x="38" y="131"/>
                  </a:lnTo>
                  <a:lnTo>
                    <a:pt x="0" y="13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1" name="Rectangle 100"/>
            <p:cNvSpPr>
              <a:spLocks noChangeArrowheads="1"/>
            </p:cNvSpPr>
            <p:nvPr/>
          </p:nvSpPr>
          <p:spPr bwMode="auto">
            <a:xfrm>
              <a:off x="2762" y="2844"/>
              <a:ext cx="40" cy="131"/>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2" name="Freeform 101"/>
            <p:cNvSpPr>
              <a:spLocks/>
            </p:cNvSpPr>
            <p:nvPr/>
          </p:nvSpPr>
          <p:spPr bwMode="auto">
            <a:xfrm>
              <a:off x="2828" y="2842"/>
              <a:ext cx="109" cy="135"/>
            </a:xfrm>
            <a:custGeom>
              <a:avLst/>
              <a:gdLst>
                <a:gd name="T0" fmla="*/ 0 w 54"/>
                <a:gd name="T1" fmla="*/ 34 h 66"/>
                <a:gd name="T2" fmla="*/ 0 w 54"/>
                <a:gd name="T3" fmla="*/ 32 h 66"/>
                <a:gd name="T4" fmla="*/ 30 w 54"/>
                <a:gd name="T5" fmla="*/ 0 h 66"/>
                <a:gd name="T6" fmla="*/ 54 w 54"/>
                <a:gd name="T7" fmla="*/ 12 h 66"/>
                <a:gd name="T8" fmla="*/ 40 w 54"/>
                <a:gd name="T9" fmla="*/ 24 h 66"/>
                <a:gd name="T10" fmla="*/ 31 w 54"/>
                <a:gd name="T11" fmla="*/ 18 h 66"/>
                <a:gd name="T12" fmla="*/ 20 w 54"/>
                <a:gd name="T13" fmla="*/ 32 h 66"/>
                <a:gd name="T14" fmla="*/ 20 w 54"/>
                <a:gd name="T15" fmla="*/ 33 h 66"/>
                <a:gd name="T16" fmla="*/ 31 w 54"/>
                <a:gd name="T17" fmla="*/ 48 h 66"/>
                <a:gd name="T18" fmla="*/ 41 w 54"/>
                <a:gd name="T19" fmla="*/ 41 h 66"/>
                <a:gd name="T20" fmla="*/ 54 w 54"/>
                <a:gd name="T21" fmla="*/ 53 h 66"/>
                <a:gd name="T22" fmla="*/ 29 w 54"/>
                <a:gd name="T23" fmla="*/ 66 h 66"/>
                <a:gd name="T24" fmla="*/ 0 w 54"/>
                <a:gd name="T2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66">
                  <a:moveTo>
                    <a:pt x="0" y="34"/>
                  </a:moveTo>
                  <a:cubicBezTo>
                    <a:pt x="0" y="32"/>
                    <a:pt x="0" y="32"/>
                    <a:pt x="0" y="32"/>
                  </a:cubicBezTo>
                  <a:cubicBezTo>
                    <a:pt x="0" y="12"/>
                    <a:pt x="14" y="0"/>
                    <a:pt x="30" y="0"/>
                  </a:cubicBezTo>
                  <a:cubicBezTo>
                    <a:pt x="41" y="0"/>
                    <a:pt x="48" y="4"/>
                    <a:pt x="54" y="12"/>
                  </a:cubicBezTo>
                  <a:cubicBezTo>
                    <a:pt x="40" y="24"/>
                    <a:pt x="40" y="24"/>
                    <a:pt x="40" y="24"/>
                  </a:cubicBezTo>
                  <a:cubicBezTo>
                    <a:pt x="38" y="21"/>
                    <a:pt x="35" y="18"/>
                    <a:pt x="31" y="18"/>
                  </a:cubicBezTo>
                  <a:cubicBezTo>
                    <a:pt x="24" y="18"/>
                    <a:pt x="20" y="23"/>
                    <a:pt x="20" y="32"/>
                  </a:cubicBezTo>
                  <a:cubicBezTo>
                    <a:pt x="20" y="33"/>
                    <a:pt x="20" y="33"/>
                    <a:pt x="20" y="33"/>
                  </a:cubicBezTo>
                  <a:cubicBezTo>
                    <a:pt x="20" y="43"/>
                    <a:pt x="25" y="48"/>
                    <a:pt x="31" y="48"/>
                  </a:cubicBezTo>
                  <a:cubicBezTo>
                    <a:pt x="36" y="48"/>
                    <a:pt x="39" y="45"/>
                    <a:pt x="41" y="41"/>
                  </a:cubicBezTo>
                  <a:cubicBezTo>
                    <a:pt x="54" y="53"/>
                    <a:pt x="54" y="53"/>
                    <a:pt x="54" y="53"/>
                  </a:cubicBezTo>
                  <a:cubicBezTo>
                    <a:pt x="49" y="60"/>
                    <a:pt x="42" y="66"/>
                    <a:pt x="29" y="66"/>
                  </a:cubicBezTo>
                  <a:cubicBezTo>
                    <a:pt x="14" y="66"/>
                    <a:pt x="0" y="54"/>
                    <a:pt x="0" y="3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sp>
        <p:nvSpPr>
          <p:cNvPr id="5" name="Rectangle 4"/>
          <p:cNvSpPr/>
          <p:nvPr userDrawn="1"/>
        </p:nvSpPr>
        <p:spPr>
          <a:xfrm>
            <a:off x="0" y="-6445"/>
            <a:ext cx="9144000" cy="108045"/>
          </a:xfrm>
          <a:prstGeom prst="rect">
            <a:avLst/>
          </a:prstGeom>
          <a:gradFill>
            <a:gsLst>
              <a:gs pos="0">
                <a:schemeClr val="accent1"/>
              </a:gs>
              <a:gs pos="72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58770590"/>
      </p:ext>
    </p:extLst>
  </p:cSld>
  <p:clrMapOvr>
    <a:masterClrMapping/>
  </p:clrMapOvr>
  <p:extLst mod="1">
    <p:ext uri="{DCECCB84-F9BA-43D5-87BE-67443E8EF086}">
      <p15:sldGuideLst xmlns:p15="http://schemas.microsoft.com/office/powerpoint/2012/main">
        <p15:guide id="1" pos="4440">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9144000" cy="5156390"/>
          </a:xfrm>
          <a:prstGeom prst="rect">
            <a:avLst/>
          </a:prstGeom>
        </p:spPr>
      </p:pic>
      <p:sp>
        <p:nvSpPr>
          <p:cNvPr id="65" name="Rectangle 64"/>
          <p:cNvSpPr/>
          <p:nvPr userDrawn="1"/>
        </p:nvSpPr>
        <p:spPr>
          <a:xfrm>
            <a:off x="0" y="3033483"/>
            <a:ext cx="9144000" cy="2110017"/>
          </a:xfrm>
          <a:prstGeom prst="rect">
            <a:avLst/>
          </a:prstGeom>
          <a:gradFill flip="none" rotWithShape="1">
            <a:gsLst>
              <a:gs pos="100000">
                <a:schemeClr val="bg1">
                  <a:alpha val="0"/>
                </a:schemeClr>
              </a:gs>
              <a:gs pos="50000">
                <a:schemeClr val="bg1">
                  <a:alpha val="74000"/>
                </a:schemeClr>
              </a:gs>
              <a:gs pos="0">
                <a:schemeClr val="bg1"/>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95300" y="3254497"/>
            <a:ext cx="7161440" cy="950855"/>
          </a:xfrm>
        </p:spPr>
        <p:txBody>
          <a:bodyPr anchor="ctr">
            <a:normAutofit/>
          </a:bodyPr>
          <a:lstStyle>
            <a:lvl1pPr>
              <a:defRPr sz="3200">
                <a:solidFill>
                  <a:schemeClr val="accent2"/>
                </a:solidFill>
              </a:defRPr>
            </a:lvl1pPr>
          </a:lstStyle>
          <a:p>
            <a:r>
              <a:rPr lang="en-US" dirty="0"/>
              <a:t>Click to edit Master title style</a:t>
            </a:r>
          </a:p>
        </p:txBody>
      </p:sp>
      <p:sp>
        <p:nvSpPr>
          <p:cNvPr id="3" name="Text Placeholder 2"/>
          <p:cNvSpPr>
            <a:spLocks noGrp="1"/>
          </p:cNvSpPr>
          <p:nvPr>
            <p:ph type="body" idx="1"/>
          </p:nvPr>
        </p:nvSpPr>
        <p:spPr>
          <a:xfrm>
            <a:off x="495300" y="4244821"/>
            <a:ext cx="8098972" cy="410936"/>
          </a:xfrm>
        </p:spPr>
        <p:txBody>
          <a:bodyPr>
            <a:normAutofit/>
          </a:bodyPr>
          <a:lstStyle>
            <a:lvl1pPr marL="0" indent="0">
              <a:buNone/>
              <a:defRPr sz="1600">
                <a:solidFill>
                  <a:schemeClr val="accent2"/>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dirty="0"/>
              <a:t>Click to edit Master text styles</a:t>
            </a:r>
          </a:p>
        </p:txBody>
      </p:sp>
      <p:grpSp>
        <p:nvGrpSpPr>
          <p:cNvPr id="91" name="Group 4"/>
          <p:cNvGrpSpPr>
            <a:grpSpLocks noChangeAspect="1"/>
          </p:cNvGrpSpPr>
          <p:nvPr userDrawn="1"/>
        </p:nvGrpSpPr>
        <p:grpSpPr>
          <a:xfrm>
            <a:off x="7489371" y="3866512"/>
            <a:ext cx="1091444" cy="904516"/>
            <a:chOff x="3225" y="3186"/>
            <a:chExt cx="1232" cy="1021"/>
          </a:xfrm>
        </p:grpSpPr>
        <p:sp>
          <p:nvSpPr>
            <p:cNvPr id="92" name="Freeform 5"/>
            <p:cNvSpPr>
              <a:spLocks/>
            </p:cNvSpPr>
            <p:nvPr/>
          </p:nvSpPr>
          <p:spPr bwMode="auto">
            <a:xfrm>
              <a:off x="4233" y="3594"/>
              <a:ext cx="26" cy="33"/>
            </a:xfrm>
            <a:custGeom>
              <a:avLst/>
              <a:gdLst>
                <a:gd name="T0" fmla="*/ 0 w 26"/>
                <a:gd name="T1" fmla="*/ 0 h 33"/>
                <a:gd name="T2" fmla="*/ 26 w 26"/>
                <a:gd name="T3" fmla="*/ 0 h 33"/>
                <a:gd name="T4" fmla="*/ 26 w 26"/>
                <a:gd name="T5" fmla="*/ 5 h 33"/>
                <a:gd name="T6" fmla="*/ 16 w 26"/>
                <a:gd name="T7" fmla="*/ 5 h 33"/>
                <a:gd name="T8" fmla="*/ 16 w 26"/>
                <a:gd name="T9" fmla="*/ 33 h 33"/>
                <a:gd name="T10" fmla="*/ 12 w 26"/>
                <a:gd name="T11" fmla="*/ 33 h 33"/>
                <a:gd name="T12" fmla="*/ 12 w 26"/>
                <a:gd name="T13" fmla="*/ 5 h 33"/>
                <a:gd name="T14" fmla="*/ 0 w 26"/>
                <a:gd name="T15" fmla="*/ 5 h 33"/>
                <a:gd name="T16" fmla="*/ 0 w 2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3">
                  <a:moveTo>
                    <a:pt x="0" y="0"/>
                  </a:moveTo>
                  <a:lnTo>
                    <a:pt x="26" y="0"/>
                  </a:lnTo>
                  <a:lnTo>
                    <a:pt x="26" y="5"/>
                  </a:lnTo>
                  <a:lnTo>
                    <a:pt x="16" y="5"/>
                  </a:lnTo>
                  <a:lnTo>
                    <a:pt x="16" y="33"/>
                  </a:lnTo>
                  <a:lnTo>
                    <a:pt x="12" y="33"/>
                  </a:lnTo>
                  <a:lnTo>
                    <a:pt x="12" y="5"/>
                  </a:lnTo>
                  <a:lnTo>
                    <a:pt x="0" y="5"/>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3" name="Freeform 6"/>
            <p:cNvSpPr>
              <a:spLocks/>
            </p:cNvSpPr>
            <p:nvPr/>
          </p:nvSpPr>
          <p:spPr bwMode="auto">
            <a:xfrm>
              <a:off x="4267" y="3594"/>
              <a:ext cx="31" cy="33"/>
            </a:xfrm>
            <a:custGeom>
              <a:avLst/>
              <a:gdLst>
                <a:gd name="T0" fmla="*/ 13 w 15"/>
                <a:gd name="T1" fmla="*/ 16 h 16"/>
                <a:gd name="T2" fmla="*/ 13 w 15"/>
                <a:gd name="T3" fmla="*/ 7 h 16"/>
                <a:gd name="T4" fmla="*/ 13 w 15"/>
                <a:gd name="T5" fmla="*/ 3 h 16"/>
                <a:gd name="T6" fmla="*/ 13 w 15"/>
                <a:gd name="T7" fmla="*/ 3 h 16"/>
                <a:gd name="T8" fmla="*/ 9 w 15"/>
                <a:gd name="T9" fmla="*/ 16 h 16"/>
                <a:gd name="T10" fmla="*/ 6 w 15"/>
                <a:gd name="T11" fmla="*/ 16 h 16"/>
                <a:gd name="T12" fmla="*/ 2 w 15"/>
                <a:gd name="T13" fmla="*/ 3 h 16"/>
                <a:gd name="T14" fmla="*/ 2 w 15"/>
                <a:gd name="T15" fmla="*/ 3 h 16"/>
                <a:gd name="T16" fmla="*/ 2 w 15"/>
                <a:gd name="T17" fmla="*/ 7 h 16"/>
                <a:gd name="T18" fmla="*/ 2 w 15"/>
                <a:gd name="T19" fmla="*/ 16 h 16"/>
                <a:gd name="T20" fmla="*/ 0 w 15"/>
                <a:gd name="T21" fmla="*/ 16 h 16"/>
                <a:gd name="T22" fmla="*/ 0 w 15"/>
                <a:gd name="T23" fmla="*/ 0 h 16"/>
                <a:gd name="T24" fmla="*/ 3 w 15"/>
                <a:gd name="T25" fmla="*/ 0 h 16"/>
                <a:gd name="T26" fmla="*/ 7 w 15"/>
                <a:gd name="T27" fmla="*/ 14 h 16"/>
                <a:gd name="T28" fmla="*/ 8 w 15"/>
                <a:gd name="T29" fmla="*/ 14 h 16"/>
                <a:gd name="T30" fmla="*/ 12 w 15"/>
                <a:gd name="T31" fmla="*/ 0 h 16"/>
                <a:gd name="T32" fmla="*/ 15 w 15"/>
                <a:gd name="T33" fmla="*/ 0 h 16"/>
                <a:gd name="T34" fmla="*/ 15 w 15"/>
                <a:gd name="T35" fmla="*/ 16 h 16"/>
                <a:gd name="T36" fmla="*/ 13 w 15"/>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6">
                  <a:moveTo>
                    <a:pt x="13" y="16"/>
                  </a:moveTo>
                  <a:cubicBezTo>
                    <a:pt x="13" y="7"/>
                    <a:pt x="13" y="7"/>
                    <a:pt x="13" y="7"/>
                  </a:cubicBezTo>
                  <a:cubicBezTo>
                    <a:pt x="13" y="6"/>
                    <a:pt x="13" y="4"/>
                    <a:pt x="13" y="3"/>
                  </a:cubicBezTo>
                  <a:cubicBezTo>
                    <a:pt x="13" y="3"/>
                    <a:pt x="13" y="3"/>
                    <a:pt x="13" y="3"/>
                  </a:cubicBezTo>
                  <a:cubicBezTo>
                    <a:pt x="9" y="16"/>
                    <a:pt x="9" y="16"/>
                    <a:pt x="9" y="16"/>
                  </a:cubicBezTo>
                  <a:cubicBezTo>
                    <a:pt x="6" y="16"/>
                    <a:pt x="6" y="16"/>
                    <a:pt x="6" y="16"/>
                  </a:cubicBezTo>
                  <a:cubicBezTo>
                    <a:pt x="2" y="3"/>
                    <a:pt x="2" y="3"/>
                    <a:pt x="2" y="3"/>
                  </a:cubicBezTo>
                  <a:cubicBezTo>
                    <a:pt x="2" y="3"/>
                    <a:pt x="2" y="3"/>
                    <a:pt x="2" y="3"/>
                  </a:cubicBezTo>
                  <a:cubicBezTo>
                    <a:pt x="2" y="4"/>
                    <a:pt x="2" y="6"/>
                    <a:pt x="2" y="7"/>
                  </a:cubicBezTo>
                  <a:cubicBezTo>
                    <a:pt x="2" y="16"/>
                    <a:pt x="2" y="16"/>
                    <a:pt x="2" y="16"/>
                  </a:cubicBezTo>
                  <a:cubicBezTo>
                    <a:pt x="0" y="16"/>
                    <a:pt x="0" y="16"/>
                    <a:pt x="0" y="16"/>
                  </a:cubicBezTo>
                  <a:cubicBezTo>
                    <a:pt x="0" y="0"/>
                    <a:pt x="0" y="0"/>
                    <a:pt x="0" y="0"/>
                  </a:cubicBezTo>
                  <a:cubicBezTo>
                    <a:pt x="3" y="0"/>
                    <a:pt x="3" y="0"/>
                    <a:pt x="3" y="0"/>
                  </a:cubicBezTo>
                  <a:cubicBezTo>
                    <a:pt x="7" y="14"/>
                    <a:pt x="7" y="14"/>
                    <a:pt x="7" y="14"/>
                  </a:cubicBezTo>
                  <a:cubicBezTo>
                    <a:pt x="8" y="14"/>
                    <a:pt x="8" y="14"/>
                    <a:pt x="8" y="14"/>
                  </a:cubicBezTo>
                  <a:cubicBezTo>
                    <a:pt x="12" y="0"/>
                    <a:pt x="12" y="0"/>
                    <a:pt x="12" y="0"/>
                  </a:cubicBezTo>
                  <a:cubicBezTo>
                    <a:pt x="15" y="0"/>
                    <a:pt x="15" y="0"/>
                    <a:pt x="15" y="0"/>
                  </a:cubicBezTo>
                  <a:cubicBezTo>
                    <a:pt x="15" y="16"/>
                    <a:pt x="15" y="16"/>
                    <a:pt x="15" y="16"/>
                  </a:cubicBezTo>
                  <a:lnTo>
                    <a:pt x="13" y="1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4" name="Freeform 7"/>
            <p:cNvSpPr>
              <a:spLocks/>
            </p:cNvSpPr>
            <p:nvPr/>
          </p:nvSpPr>
          <p:spPr bwMode="auto">
            <a:xfrm>
              <a:off x="3695" y="3560"/>
              <a:ext cx="522" cy="647"/>
            </a:xfrm>
            <a:custGeom>
              <a:avLst/>
              <a:gdLst>
                <a:gd name="T0" fmla="*/ 5 w 259"/>
                <a:gd name="T1" fmla="*/ 281 h 317"/>
                <a:gd name="T2" fmla="*/ 72 w 259"/>
                <a:gd name="T3" fmla="*/ 317 h 317"/>
                <a:gd name="T4" fmla="*/ 259 w 259"/>
                <a:gd name="T5" fmla="*/ 9 h 317"/>
                <a:gd name="T6" fmla="*/ 221 w 259"/>
                <a:gd name="T7" fmla="*/ 0 h 317"/>
                <a:gd name="T8" fmla="*/ 5 w 259"/>
                <a:gd name="T9" fmla="*/ 281 h 317"/>
              </a:gdLst>
              <a:ahLst/>
              <a:cxnLst>
                <a:cxn ang="0">
                  <a:pos x="T0" y="T1"/>
                </a:cxn>
                <a:cxn ang="0">
                  <a:pos x="T2" y="T3"/>
                </a:cxn>
                <a:cxn ang="0">
                  <a:pos x="T4" y="T5"/>
                </a:cxn>
                <a:cxn ang="0">
                  <a:pos x="T6" y="T7"/>
                </a:cxn>
                <a:cxn ang="0">
                  <a:pos x="T8" y="T9"/>
                </a:cxn>
              </a:cxnLst>
              <a:rect l="0" t="0" r="r" b="b"/>
              <a:pathLst>
                <a:path w="259" h="317">
                  <a:moveTo>
                    <a:pt x="5" y="281"/>
                  </a:moveTo>
                  <a:cubicBezTo>
                    <a:pt x="25" y="296"/>
                    <a:pt x="48" y="308"/>
                    <a:pt x="72" y="317"/>
                  </a:cubicBezTo>
                  <a:cubicBezTo>
                    <a:pt x="180" y="279"/>
                    <a:pt x="259" y="170"/>
                    <a:pt x="259" y="9"/>
                  </a:cubicBezTo>
                  <a:cubicBezTo>
                    <a:pt x="248" y="5"/>
                    <a:pt x="235" y="2"/>
                    <a:pt x="221" y="0"/>
                  </a:cubicBezTo>
                  <a:cubicBezTo>
                    <a:pt x="53" y="29"/>
                    <a:pt x="0" y="170"/>
                    <a:pt x="5" y="281"/>
                  </a:cubicBezTo>
                  <a:close/>
                </a:path>
              </a:pathLst>
            </a:custGeom>
            <a:solidFill>
              <a:srgbClr val="7AC143"/>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5" name="Freeform 8"/>
            <p:cNvSpPr>
              <a:spLocks/>
            </p:cNvSpPr>
            <p:nvPr/>
          </p:nvSpPr>
          <p:spPr bwMode="auto">
            <a:xfrm>
              <a:off x="3560" y="3550"/>
              <a:ext cx="580" cy="584"/>
            </a:xfrm>
            <a:custGeom>
              <a:avLst/>
              <a:gdLst>
                <a:gd name="T0" fmla="*/ 72 w 288"/>
                <a:gd name="T1" fmla="*/ 286 h 286"/>
                <a:gd name="T2" fmla="*/ 0 w 288"/>
                <a:gd name="T3" fmla="*/ 205 h 286"/>
                <a:gd name="T4" fmla="*/ 0 w 288"/>
                <a:gd name="T5" fmla="*/ 205 h 286"/>
                <a:gd name="T6" fmla="*/ 252 w 288"/>
                <a:gd name="T7" fmla="*/ 0 h 286"/>
                <a:gd name="T8" fmla="*/ 252 w 288"/>
                <a:gd name="T9" fmla="*/ 0 h 286"/>
                <a:gd name="T10" fmla="*/ 288 w 288"/>
                <a:gd name="T11" fmla="*/ 5 h 286"/>
                <a:gd name="T12" fmla="*/ 72 w 288"/>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288" h="286">
                  <a:moveTo>
                    <a:pt x="72" y="286"/>
                  </a:moveTo>
                  <a:cubicBezTo>
                    <a:pt x="43" y="265"/>
                    <a:pt x="19" y="238"/>
                    <a:pt x="0" y="205"/>
                  </a:cubicBezTo>
                  <a:cubicBezTo>
                    <a:pt x="0" y="205"/>
                    <a:pt x="0" y="205"/>
                    <a:pt x="0" y="205"/>
                  </a:cubicBezTo>
                  <a:cubicBezTo>
                    <a:pt x="18" y="112"/>
                    <a:pt x="94" y="26"/>
                    <a:pt x="252" y="0"/>
                  </a:cubicBezTo>
                  <a:cubicBezTo>
                    <a:pt x="252" y="0"/>
                    <a:pt x="252" y="0"/>
                    <a:pt x="252" y="0"/>
                  </a:cubicBezTo>
                  <a:cubicBezTo>
                    <a:pt x="265" y="2"/>
                    <a:pt x="277" y="3"/>
                    <a:pt x="288" y="5"/>
                  </a:cubicBezTo>
                  <a:cubicBezTo>
                    <a:pt x="120" y="34"/>
                    <a:pt x="67" y="175"/>
                    <a:pt x="72" y="28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6" name="Freeform 9"/>
            <p:cNvSpPr>
              <a:spLocks/>
            </p:cNvSpPr>
            <p:nvPr/>
          </p:nvSpPr>
          <p:spPr bwMode="auto">
            <a:xfrm>
              <a:off x="3465" y="3529"/>
              <a:ext cx="603" cy="439"/>
            </a:xfrm>
            <a:custGeom>
              <a:avLst/>
              <a:gdLst>
                <a:gd name="T0" fmla="*/ 47 w 299"/>
                <a:gd name="T1" fmla="*/ 215 h 215"/>
                <a:gd name="T2" fmla="*/ 0 w 299"/>
                <a:gd name="T3" fmla="*/ 24 h 215"/>
                <a:gd name="T4" fmla="*/ 299 w 299"/>
                <a:gd name="T5" fmla="*/ 10 h 215"/>
                <a:gd name="T6" fmla="*/ 299 w 299"/>
                <a:gd name="T7" fmla="*/ 10 h 215"/>
                <a:gd name="T8" fmla="*/ 47 w 299"/>
                <a:gd name="T9" fmla="*/ 215 h 215"/>
              </a:gdLst>
              <a:ahLst/>
              <a:cxnLst>
                <a:cxn ang="0">
                  <a:pos x="T0" y="T1"/>
                </a:cxn>
                <a:cxn ang="0">
                  <a:pos x="T2" y="T3"/>
                </a:cxn>
                <a:cxn ang="0">
                  <a:pos x="T4" y="T5"/>
                </a:cxn>
                <a:cxn ang="0">
                  <a:pos x="T6" y="T7"/>
                </a:cxn>
                <a:cxn ang="0">
                  <a:pos x="T8" y="T9"/>
                </a:cxn>
              </a:cxnLst>
              <a:rect l="0" t="0" r="r" b="b"/>
              <a:pathLst>
                <a:path w="299" h="215">
                  <a:moveTo>
                    <a:pt x="47" y="215"/>
                  </a:moveTo>
                  <a:cubicBezTo>
                    <a:pt x="17" y="164"/>
                    <a:pt x="0" y="100"/>
                    <a:pt x="0" y="24"/>
                  </a:cubicBezTo>
                  <a:cubicBezTo>
                    <a:pt x="64" y="4"/>
                    <a:pt x="201" y="0"/>
                    <a:pt x="299" y="10"/>
                  </a:cubicBezTo>
                  <a:cubicBezTo>
                    <a:pt x="299" y="10"/>
                    <a:pt x="299" y="10"/>
                    <a:pt x="299" y="10"/>
                  </a:cubicBezTo>
                  <a:cubicBezTo>
                    <a:pt x="141" y="36"/>
                    <a:pt x="65" y="122"/>
                    <a:pt x="47" y="215"/>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7" name="Freeform 10"/>
            <p:cNvSpPr>
              <a:spLocks/>
            </p:cNvSpPr>
            <p:nvPr/>
          </p:nvSpPr>
          <p:spPr bwMode="auto">
            <a:xfrm>
              <a:off x="3396"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7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3" y="2"/>
                    <a:pt x="26" y="5"/>
                  </a:cubicBezTo>
                  <a:cubicBezTo>
                    <a:pt x="22" y="11"/>
                    <a:pt x="22" y="11"/>
                    <a:pt x="22" y="11"/>
                  </a:cubicBezTo>
                  <a:cubicBezTo>
                    <a:pt x="19" y="9"/>
                    <a:pt x="17" y="7"/>
                    <a:pt x="14" y="7"/>
                  </a:cubicBezTo>
                  <a:cubicBezTo>
                    <a:pt x="11" y="7"/>
                    <a:pt x="9" y="9"/>
                    <a:pt x="9" y="11"/>
                  </a:cubicBezTo>
                  <a:cubicBezTo>
                    <a:pt x="9" y="11"/>
                    <a:pt x="9" y="11"/>
                    <a:pt x="9" y="11"/>
                  </a:cubicBezTo>
                  <a:cubicBezTo>
                    <a:pt x="9" y="13"/>
                    <a:pt x="11" y="14"/>
                    <a:pt x="17"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8" name="Freeform 11"/>
            <p:cNvSpPr>
              <a:spLocks noEditPoints="1"/>
            </p:cNvSpPr>
            <p:nvPr/>
          </p:nvSpPr>
          <p:spPr bwMode="auto">
            <a:xfrm>
              <a:off x="3501" y="3384"/>
              <a:ext cx="67" cy="80"/>
            </a:xfrm>
            <a:custGeom>
              <a:avLst/>
              <a:gdLst>
                <a:gd name="T0" fmla="*/ 0 w 33"/>
                <a:gd name="T1" fmla="*/ 20 h 39"/>
                <a:gd name="T2" fmla="*/ 0 w 33"/>
                <a:gd name="T3" fmla="*/ 19 h 39"/>
                <a:gd name="T4" fmla="*/ 17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8 w 33"/>
                <a:gd name="T21" fmla="*/ 19 h 39"/>
                <a:gd name="T22" fmla="*/ 8 w 33"/>
                <a:gd name="T23" fmla="*/ 20 h 39"/>
                <a:gd name="T24" fmla="*/ 17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7" y="0"/>
                  </a:cubicBezTo>
                  <a:cubicBezTo>
                    <a:pt x="26" y="0"/>
                    <a:pt x="33" y="8"/>
                    <a:pt x="33" y="19"/>
                  </a:cubicBezTo>
                  <a:cubicBezTo>
                    <a:pt x="33" y="20"/>
                    <a:pt x="33" y="20"/>
                    <a:pt x="33" y="20"/>
                  </a:cubicBezTo>
                  <a:cubicBezTo>
                    <a:pt x="33" y="31"/>
                    <a:pt x="26" y="39"/>
                    <a:pt x="16" y="39"/>
                  </a:cubicBezTo>
                  <a:cubicBezTo>
                    <a:pt x="7" y="39"/>
                    <a:pt x="0" y="31"/>
                    <a:pt x="0" y="20"/>
                  </a:cubicBezTo>
                  <a:close/>
                  <a:moveTo>
                    <a:pt x="25" y="20"/>
                  </a:moveTo>
                  <a:cubicBezTo>
                    <a:pt x="25" y="19"/>
                    <a:pt x="25" y="19"/>
                    <a:pt x="25" y="19"/>
                  </a:cubicBezTo>
                  <a:cubicBezTo>
                    <a:pt x="25" y="12"/>
                    <a:pt x="22" y="7"/>
                    <a:pt x="16" y="7"/>
                  </a:cubicBezTo>
                  <a:cubicBezTo>
                    <a:pt x="11" y="7"/>
                    <a:pt x="8" y="12"/>
                    <a:pt x="8" y="19"/>
                  </a:cubicBezTo>
                  <a:cubicBezTo>
                    <a:pt x="8" y="20"/>
                    <a:pt x="8" y="20"/>
                    <a:pt x="8" y="20"/>
                  </a:cubicBezTo>
                  <a:cubicBezTo>
                    <a:pt x="8" y="27"/>
                    <a:pt x="11" y="31"/>
                    <a:pt x="17" y="31"/>
                  </a:cubicBezTo>
                  <a:cubicBezTo>
                    <a:pt x="22" y="31"/>
                    <a:pt x="25" y="27"/>
                    <a:pt x="25" y="2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9" name="Freeform 12"/>
            <p:cNvSpPr>
              <a:spLocks/>
            </p:cNvSpPr>
            <p:nvPr/>
          </p:nvSpPr>
          <p:spPr bwMode="auto">
            <a:xfrm>
              <a:off x="3620" y="3386"/>
              <a:ext cx="47" cy="76"/>
            </a:xfrm>
            <a:custGeom>
              <a:avLst/>
              <a:gdLst>
                <a:gd name="T0" fmla="*/ 0 w 47"/>
                <a:gd name="T1" fmla="*/ 0 h 76"/>
                <a:gd name="T2" fmla="*/ 16 w 47"/>
                <a:gd name="T3" fmla="*/ 0 h 76"/>
                <a:gd name="T4" fmla="*/ 16 w 47"/>
                <a:gd name="T5" fmla="*/ 61 h 76"/>
                <a:gd name="T6" fmla="*/ 47 w 47"/>
                <a:gd name="T7" fmla="*/ 61 h 76"/>
                <a:gd name="T8" fmla="*/ 47 w 47"/>
                <a:gd name="T9" fmla="*/ 76 h 76"/>
                <a:gd name="T10" fmla="*/ 0 w 47"/>
                <a:gd name="T11" fmla="*/ 76 h 76"/>
                <a:gd name="T12" fmla="*/ 0 w 47"/>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47" h="76">
                  <a:moveTo>
                    <a:pt x="0" y="0"/>
                  </a:moveTo>
                  <a:lnTo>
                    <a:pt x="16" y="0"/>
                  </a:lnTo>
                  <a:lnTo>
                    <a:pt x="16" y="61"/>
                  </a:lnTo>
                  <a:lnTo>
                    <a:pt x="47" y="61"/>
                  </a:lnTo>
                  <a:lnTo>
                    <a:pt x="47" y="76"/>
                  </a:lnTo>
                  <a:lnTo>
                    <a:pt x="0" y="76"/>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0" name="Freeform 13"/>
            <p:cNvSpPr>
              <a:spLocks/>
            </p:cNvSpPr>
            <p:nvPr/>
          </p:nvSpPr>
          <p:spPr bwMode="auto">
            <a:xfrm>
              <a:off x="3717" y="3386"/>
              <a:ext cx="56" cy="78"/>
            </a:xfrm>
            <a:custGeom>
              <a:avLst/>
              <a:gdLst>
                <a:gd name="T0" fmla="*/ 0 w 28"/>
                <a:gd name="T1" fmla="*/ 23 h 38"/>
                <a:gd name="T2" fmla="*/ 0 w 28"/>
                <a:gd name="T3" fmla="*/ 0 h 38"/>
                <a:gd name="T4" fmla="*/ 8 w 28"/>
                <a:gd name="T5" fmla="*/ 0 h 38"/>
                <a:gd name="T6" fmla="*/ 8 w 28"/>
                <a:gd name="T7" fmla="*/ 23 h 38"/>
                <a:gd name="T8" fmla="*/ 14 w 28"/>
                <a:gd name="T9" fmla="*/ 30 h 38"/>
                <a:gd name="T10" fmla="*/ 21 w 28"/>
                <a:gd name="T11" fmla="*/ 23 h 38"/>
                <a:gd name="T12" fmla="*/ 21 w 28"/>
                <a:gd name="T13" fmla="*/ 0 h 38"/>
                <a:gd name="T14" fmla="*/ 28 w 28"/>
                <a:gd name="T15" fmla="*/ 0 h 38"/>
                <a:gd name="T16" fmla="*/ 28 w 28"/>
                <a:gd name="T17" fmla="*/ 22 h 38"/>
                <a:gd name="T18" fmla="*/ 14 w 28"/>
                <a:gd name="T19" fmla="*/ 38 h 38"/>
                <a:gd name="T20" fmla="*/ 0 w 28"/>
                <a:gd name="T21"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0" y="23"/>
                  </a:moveTo>
                  <a:cubicBezTo>
                    <a:pt x="0" y="0"/>
                    <a:pt x="0" y="0"/>
                    <a:pt x="0" y="0"/>
                  </a:cubicBezTo>
                  <a:cubicBezTo>
                    <a:pt x="8" y="0"/>
                    <a:pt x="8" y="0"/>
                    <a:pt x="8" y="0"/>
                  </a:cubicBezTo>
                  <a:cubicBezTo>
                    <a:pt x="8" y="23"/>
                    <a:pt x="8" y="23"/>
                    <a:pt x="8" y="23"/>
                  </a:cubicBezTo>
                  <a:cubicBezTo>
                    <a:pt x="8" y="28"/>
                    <a:pt x="10" y="30"/>
                    <a:pt x="14" y="30"/>
                  </a:cubicBezTo>
                  <a:cubicBezTo>
                    <a:pt x="18" y="30"/>
                    <a:pt x="21" y="28"/>
                    <a:pt x="21" y="23"/>
                  </a:cubicBezTo>
                  <a:cubicBezTo>
                    <a:pt x="21" y="0"/>
                    <a:pt x="21" y="0"/>
                    <a:pt x="21" y="0"/>
                  </a:cubicBezTo>
                  <a:cubicBezTo>
                    <a:pt x="28" y="0"/>
                    <a:pt x="28" y="0"/>
                    <a:pt x="28" y="0"/>
                  </a:cubicBezTo>
                  <a:cubicBezTo>
                    <a:pt x="28" y="22"/>
                    <a:pt x="28" y="22"/>
                    <a:pt x="28" y="22"/>
                  </a:cubicBezTo>
                  <a:cubicBezTo>
                    <a:pt x="28" y="33"/>
                    <a:pt x="23" y="38"/>
                    <a:pt x="14" y="38"/>
                  </a:cubicBezTo>
                  <a:cubicBezTo>
                    <a:pt x="6" y="38"/>
                    <a:pt x="0" y="33"/>
                    <a:pt x="0" y="2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1" name="Freeform 14"/>
            <p:cNvSpPr>
              <a:spLocks/>
            </p:cNvSpPr>
            <p:nvPr/>
          </p:nvSpPr>
          <p:spPr bwMode="auto">
            <a:xfrm>
              <a:off x="3826" y="3386"/>
              <a:ext cx="52" cy="76"/>
            </a:xfrm>
            <a:custGeom>
              <a:avLst/>
              <a:gdLst>
                <a:gd name="T0" fmla="*/ 18 w 52"/>
                <a:gd name="T1" fmla="*/ 14 h 76"/>
                <a:gd name="T2" fmla="*/ 0 w 52"/>
                <a:gd name="T3" fmla="*/ 14 h 76"/>
                <a:gd name="T4" fmla="*/ 0 w 52"/>
                <a:gd name="T5" fmla="*/ 0 h 76"/>
                <a:gd name="T6" fmla="*/ 52 w 52"/>
                <a:gd name="T7" fmla="*/ 0 h 76"/>
                <a:gd name="T8" fmla="*/ 52 w 52"/>
                <a:gd name="T9" fmla="*/ 14 h 76"/>
                <a:gd name="T10" fmla="*/ 34 w 52"/>
                <a:gd name="T11" fmla="*/ 14 h 76"/>
                <a:gd name="T12" fmla="*/ 34 w 52"/>
                <a:gd name="T13" fmla="*/ 76 h 76"/>
                <a:gd name="T14" fmla="*/ 18 w 52"/>
                <a:gd name="T15" fmla="*/ 76 h 76"/>
                <a:gd name="T16" fmla="*/ 18 w 52"/>
                <a:gd name="T1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76">
                  <a:moveTo>
                    <a:pt x="18" y="14"/>
                  </a:moveTo>
                  <a:lnTo>
                    <a:pt x="0" y="14"/>
                  </a:lnTo>
                  <a:lnTo>
                    <a:pt x="0" y="0"/>
                  </a:lnTo>
                  <a:lnTo>
                    <a:pt x="52" y="0"/>
                  </a:lnTo>
                  <a:lnTo>
                    <a:pt x="52" y="14"/>
                  </a:lnTo>
                  <a:lnTo>
                    <a:pt x="34" y="14"/>
                  </a:lnTo>
                  <a:lnTo>
                    <a:pt x="34" y="76"/>
                  </a:lnTo>
                  <a:lnTo>
                    <a:pt x="18" y="76"/>
                  </a:lnTo>
                  <a:lnTo>
                    <a:pt x="18" y="1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2" name="Rectangle 15"/>
            <p:cNvSpPr>
              <a:spLocks noChangeArrowheads="1"/>
            </p:cNvSpPr>
            <p:nvPr/>
          </p:nvSpPr>
          <p:spPr bwMode="auto">
            <a:xfrm>
              <a:off x="3935" y="3386"/>
              <a:ext cx="16" cy="76"/>
            </a:xfrm>
            <a:prstGeom prst="rect">
              <a:avLst/>
            </a:pr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3" name="Freeform 16"/>
            <p:cNvSpPr>
              <a:spLocks noEditPoints="1"/>
            </p:cNvSpPr>
            <p:nvPr/>
          </p:nvSpPr>
          <p:spPr bwMode="auto">
            <a:xfrm>
              <a:off x="4003" y="3384"/>
              <a:ext cx="67" cy="80"/>
            </a:xfrm>
            <a:custGeom>
              <a:avLst/>
              <a:gdLst>
                <a:gd name="T0" fmla="*/ 0 w 33"/>
                <a:gd name="T1" fmla="*/ 20 h 39"/>
                <a:gd name="T2" fmla="*/ 0 w 33"/>
                <a:gd name="T3" fmla="*/ 19 h 39"/>
                <a:gd name="T4" fmla="*/ 16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7 w 33"/>
                <a:gd name="T21" fmla="*/ 19 h 39"/>
                <a:gd name="T22" fmla="*/ 7 w 33"/>
                <a:gd name="T23" fmla="*/ 20 h 39"/>
                <a:gd name="T24" fmla="*/ 16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6" y="0"/>
                  </a:cubicBezTo>
                  <a:cubicBezTo>
                    <a:pt x="26" y="0"/>
                    <a:pt x="33" y="8"/>
                    <a:pt x="33" y="19"/>
                  </a:cubicBezTo>
                  <a:cubicBezTo>
                    <a:pt x="33" y="20"/>
                    <a:pt x="33" y="20"/>
                    <a:pt x="33" y="20"/>
                  </a:cubicBezTo>
                  <a:cubicBezTo>
                    <a:pt x="33" y="31"/>
                    <a:pt x="26" y="39"/>
                    <a:pt x="16" y="39"/>
                  </a:cubicBezTo>
                  <a:cubicBezTo>
                    <a:pt x="6" y="39"/>
                    <a:pt x="0" y="31"/>
                    <a:pt x="0" y="20"/>
                  </a:cubicBezTo>
                  <a:close/>
                  <a:moveTo>
                    <a:pt x="25" y="20"/>
                  </a:moveTo>
                  <a:cubicBezTo>
                    <a:pt x="25" y="19"/>
                    <a:pt x="25" y="19"/>
                    <a:pt x="25" y="19"/>
                  </a:cubicBezTo>
                  <a:cubicBezTo>
                    <a:pt x="25" y="12"/>
                    <a:pt x="21" y="7"/>
                    <a:pt x="16" y="7"/>
                  </a:cubicBezTo>
                  <a:cubicBezTo>
                    <a:pt x="11" y="7"/>
                    <a:pt x="7" y="12"/>
                    <a:pt x="7" y="19"/>
                  </a:cubicBezTo>
                  <a:cubicBezTo>
                    <a:pt x="7" y="20"/>
                    <a:pt x="7" y="20"/>
                    <a:pt x="7" y="20"/>
                  </a:cubicBezTo>
                  <a:cubicBezTo>
                    <a:pt x="7" y="27"/>
                    <a:pt x="11" y="31"/>
                    <a:pt x="16" y="31"/>
                  </a:cubicBezTo>
                  <a:cubicBezTo>
                    <a:pt x="22" y="31"/>
                    <a:pt x="25" y="27"/>
                    <a:pt x="25" y="2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4" name="Freeform 17"/>
            <p:cNvSpPr>
              <a:spLocks/>
            </p:cNvSpPr>
            <p:nvPr/>
          </p:nvSpPr>
          <p:spPr bwMode="auto">
            <a:xfrm>
              <a:off x="4122" y="3386"/>
              <a:ext cx="59" cy="76"/>
            </a:xfrm>
            <a:custGeom>
              <a:avLst/>
              <a:gdLst>
                <a:gd name="T0" fmla="*/ 0 w 59"/>
                <a:gd name="T1" fmla="*/ 0 h 76"/>
                <a:gd name="T2" fmla="*/ 14 w 59"/>
                <a:gd name="T3" fmla="*/ 0 h 76"/>
                <a:gd name="T4" fmla="*/ 43 w 59"/>
                <a:gd name="T5" fmla="*/ 43 h 76"/>
                <a:gd name="T6" fmla="*/ 43 w 59"/>
                <a:gd name="T7" fmla="*/ 0 h 76"/>
                <a:gd name="T8" fmla="*/ 59 w 59"/>
                <a:gd name="T9" fmla="*/ 0 h 76"/>
                <a:gd name="T10" fmla="*/ 59 w 59"/>
                <a:gd name="T11" fmla="*/ 76 h 76"/>
                <a:gd name="T12" fmla="*/ 45 w 59"/>
                <a:gd name="T13" fmla="*/ 76 h 76"/>
                <a:gd name="T14" fmla="*/ 14 w 59"/>
                <a:gd name="T15" fmla="*/ 31 h 76"/>
                <a:gd name="T16" fmla="*/ 14 w 59"/>
                <a:gd name="T17" fmla="*/ 76 h 76"/>
                <a:gd name="T18" fmla="*/ 0 w 59"/>
                <a:gd name="T19" fmla="*/ 76 h 76"/>
                <a:gd name="T20" fmla="*/ 0 w 59"/>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76">
                  <a:moveTo>
                    <a:pt x="0" y="0"/>
                  </a:moveTo>
                  <a:lnTo>
                    <a:pt x="14" y="0"/>
                  </a:lnTo>
                  <a:lnTo>
                    <a:pt x="43" y="43"/>
                  </a:lnTo>
                  <a:lnTo>
                    <a:pt x="43" y="0"/>
                  </a:lnTo>
                  <a:lnTo>
                    <a:pt x="59" y="0"/>
                  </a:lnTo>
                  <a:lnTo>
                    <a:pt x="59" y="76"/>
                  </a:lnTo>
                  <a:lnTo>
                    <a:pt x="45" y="76"/>
                  </a:lnTo>
                  <a:lnTo>
                    <a:pt x="14" y="31"/>
                  </a:lnTo>
                  <a:lnTo>
                    <a:pt x="14" y="76"/>
                  </a:lnTo>
                  <a:lnTo>
                    <a:pt x="0" y="76"/>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5" name="Freeform 18"/>
            <p:cNvSpPr>
              <a:spLocks/>
            </p:cNvSpPr>
            <p:nvPr/>
          </p:nvSpPr>
          <p:spPr bwMode="auto">
            <a:xfrm>
              <a:off x="4231"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6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2" y="2"/>
                    <a:pt x="26" y="5"/>
                  </a:cubicBezTo>
                  <a:cubicBezTo>
                    <a:pt x="22" y="11"/>
                    <a:pt x="22" y="11"/>
                    <a:pt x="22" y="11"/>
                  </a:cubicBezTo>
                  <a:cubicBezTo>
                    <a:pt x="19" y="9"/>
                    <a:pt x="16" y="7"/>
                    <a:pt x="14" y="7"/>
                  </a:cubicBezTo>
                  <a:cubicBezTo>
                    <a:pt x="11" y="7"/>
                    <a:pt x="9" y="9"/>
                    <a:pt x="9" y="11"/>
                  </a:cubicBezTo>
                  <a:cubicBezTo>
                    <a:pt x="9" y="11"/>
                    <a:pt x="9" y="11"/>
                    <a:pt x="9" y="11"/>
                  </a:cubicBezTo>
                  <a:cubicBezTo>
                    <a:pt x="9" y="13"/>
                    <a:pt x="11" y="14"/>
                    <a:pt x="16"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6" name="Freeform 19"/>
            <p:cNvSpPr>
              <a:spLocks noEditPoints="1"/>
            </p:cNvSpPr>
            <p:nvPr/>
          </p:nvSpPr>
          <p:spPr bwMode="auto">
            <a:xfrm>
              <a:off x="3225" y="3188"/>
              <a:ext cx="129" cy="131"/>
            </a:xfrm>
            <a:custGeom>
              <a:avLst/>
              <a:gdLst>
                <a:gd name="T0" fmla="*/ 44 w 129"/>
                <a:gd name="T1" fmla="*/ 0 h 131"/>
                <a:gd name="T2" fmla="*/ 85 w 129"/>
                <a:gd name="T3" fmla="*/ 0 h 131"/>
                <a:gd name="T4" fmla="*/ 129 w 129"/>
                <a:gd name="T5" fmla="*/ 131 h 131"/>
                <a:gd name="T6" fmla="*/ 89 w 129"/>
                <a:gd name="T7" fmla="*/ 131 h 131"/>
                <a:gd name="T8" fmla="*/ 83 w 129"/>
                <a:gd name="T9" fmla="*/ 110 h 131"/>
                <a:gd name="T10" fmla="*/ 46 w 129"/>
                <a:gd name="T11" fmla="*/ 110 h 131"/>
                <a:gd name="T12" fmla="*/ 40 w 129"/>
                <a:gd name="T13" fmla="*/ 131 h 131"/>
                <a:gd name="T14" fmla="*/ 0 w 129"/>
                <a:gd name="T15" fmla="*/ 131 h 131"/>
                <a:gd name="T16" fmla="*/ 44 w 129"/>
                <a:gd name="T17" fmla="*/ 0 h 131"/>
                <a:gd name="T18" fmla="*/ 75 w 129"/>
                <a:gd name="T19" fmla="*/ 82 h 131"/>
                <a:gd name="T20" fmla="*/ 65 w 129"/>
                <a:gd name="T21" fmla="*/ 47 h 131"/>
                <a:gd name="T22" fmla="*/ 54 w 129"/>
                <a:gd name="T23" fmla="*/ 82 h 131"/>
                <a:gd name="T24" fmla="*/ 75 w 129"/>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31">
                  <a:moveTo>
                    <a:pt x="44" y="0"/>
                  </a:moveTo>
                  <a:lnTo>
                    <a:pt x="85" y="0"/>
                  </a:lnTo>
                  <a:lnTo>
                    <a:pt x="129" y="131"/>
                  </a:lnTo>
                  <a:lnTo>
                    <a:pt x="89" y="131"/>
                  </a:lnTo>
                  <a:lnTo>
                    <a:pt x="83" y="110"/>
                  </a:lnTo>
                  <a:lnTo>
                    <a:pt x="46" y="110"/>
                  </a:lnTo>
                  <a:lnTo>
                    <a:pt x="40" y="131"/>
                  </a:lnTo>
                  <a:lnTo>
                    <a:pt x="0" y="131"/>
                  </a:lnTo>
                  <a:lnTo>
                    <a:pt x="44" y="0"/>
                  </a:lnTo>
                  <a:close/>
                  <a:moveTo>
                    <a:pt x="75" y="82"/>
                  </a:moveTo>
                  <a:lnTo>
                    <a:pt x="65" y="47"/>
                  </a:lnTo>
                  <a:lnTo>
                    <a:pt x="54" y="82"/>
                  </a:lnTo>
                  <a:lnTo>
                    <a:pt x="75" y="8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7" name="Freeform 20"/>
            <p:cNvSpPr>
              <a:spLocks/>
            </p:cNvSpPr>
            <p:nvPr/>
          </p:nvSpPr>
          <p:spPr bwMode="auto">
            <a:xfrm>
              <a:off x="3376" y="3188"/>
              <a:ext cx="87" cy="131"/>
            </a:xfrm>
            <a:custGeom>
              <a:avLst/>
              <a:gdLst>
                <a:gd name="T0" fmla="*/ 0 w 87"/>
                <a:gd name="T1" fmla="*/ 0 h 131"/>
                <a:gd name="T2" fmla="*/ 39 w 87"/>
                <a:gd name="T3" fmla="*/ 0 h 131"/>
                <a:gd name="T4" fmla="*/ 39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9" y="0"/>
                  </a:lnTo>
                  <a:lnTo>
                    <a:pt x="39" y="94"/>
                  </a:lnTo>
                  <a:lnTo>
                    <a:pt x="87" y="94"/>
                  </a:lnTo>
                  <a:lnTo>
                    <a:pt x="87"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8" name="Freeform 21"/>
            <p:cNvSpPr>
              <a:spLocks/>
            </p:cNvSpPr>
            <p:nvPr/>
          </p:nvSpPr>
          <p:spPr bwMode="auto">
            <a:xfrm>
              <a:off x="3491" y="3188"/>
              <a:ext cx="87" cy="131"/>
            </a:xfrm>
            <a:custGeom>
              <a:avLst/>
              <a:gdLst>
                <a:gd name="T0" fmla="*/ 0 w 87"/>
                <a:gd name="T1" fmla="*/ 0 h 131"/>
                <a:gd name="T2" fmla="*/ 38 w 87"/>
                <a:gd name="T3" fmla="*/ 0 h 131"/>
                <a:gd name="T4" fmla="*/ 38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8" y="0"/>
                  </a:lnTo>
                  <a:lnTo>
                    <a:pt x="38" y="94"/>
                  </a:lnTo>
                  <a:lnTo>
                    <a:pt x="87" y="94"/>
                  </a:lnTo>
                  <a:lnTo>
                    <a:pt x="87"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9" name="Freeform 22"/>
            <p:cNvSpPr>
              <a:spLocks/>
            </p:cNvSpPr>
            <p:nvPr/>
          </p:nvSpPr>
          <p:spPr bwMode="auto">
            <a:xfrm>
              <a:off x="3628" y="3188"/>
              <a:ext cx="103" cy="131"/>
            </a:xfrm>
            <a:custGeom>
              <a:avLst/>
              <a:gdLst>
                <a:gd name="T0" fmla="*/ 33 w 103"/>
                <a:gd name="T1" fmla="*/ 35 h 131"/>
                <a:gd name="T2" fmla="*/ 0 w 103"/>
                <a:gd name="T3" fmla="*/ 35 h 131"/>
                <a:gd name="T4" fmla="*/ 0 w 103"/>
                <a:gd name="T5" fmla="*/ 0 h 131"/>
                <a:gd name="T6" fmla="*/ 103 w 103"/>
                <a:gd name="T7" fmla="*/ 0 h 131"/>
                <a:gd name="T8" fmla="*/ 103 w 103"/>
                <a:gd name="T9" fmla="*/ 35 h 131"/>
                <a:gd name="T10" fmla="*/ 71 w 103"/>
                <a:gd name="T11" fmla="*/ 35 h 131"/>
                <a:gd name="T12" fmla="*/ 71 w 103"/>
                <a:gd name="T13" fmla="*/ 131 h 131"/>
                <a:gd name="T14" fmla="*/ 33 w 103"/>
                <a:gd name="T15" fmla="*/ 131 h 131"/>
                <a:gd name="T16" fmla="*/ 33 w 103"/>
                <a:gd name="T17" fmla="*/ 3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1">
                  <a:moveTo>
                    <a:pt x="33" y="35"/>
                  </a:moveTo>
                  <a:lnTo>
                    <a:pt x="0" y="35"/>
                  </a:lnTo>
                  <a:lnTo>
                    <a:pt x="0" y="0"/>
                  </a:lnTo>
                  <a:lnTo>
                    <a:pt x="103" y="0"/>
                  </a:lnTo>
                  <a:lnTo>
                    <a:pt x="103" y="35"/>
                  </a:lnTo>
                  <a:lnTo>
                    <a:pt x="71" y="35"/>
                  </a:lnTo>
                  <a:lnTo>
                    <a:pt x="71" y="131"/>
                  </a:lnTo>
                  <a:lnTo>
                    <a:pt x="33" y="131"/>
                  </a:lnTo>
                  <a:lnTo>
                    <a:pt x="33" y="3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10" name="Freeform 23"/>
            <p:cNvSpPr>
              <a:spLocks noEditPoints="1"/>
            </p:cNvSpPr>
            <p:nvPr/>
          </p:nvSpPr>
          <p:spPr bwMode="auto">
            <a:xfrm>
              <a:off x="3757" y="3188"/>
              <a:ext cx="109" cy="131"/>
            </a:xfrm>
            <a:custGeom>
              <a:avLst/>
              <a:gdLst>
                <a:gd name="T0" fmla="*/ 0 w 54"/>
                <a:gd name="T1" fmla="*/ 0 h 64"/>
                <a:gd name="T2" fmla="*/ 26 w 54"/>
                <a:gd name="T3" fmla="*/ 0 h 64"/>
                <a:gd name="T4" fmla="*/ 47 w 54"/>
                <a:gd name="T5" fmla="*/ 7 h 64"/>
                <a:gd name="T6" fmla="*/ 53 w 54"/>
                <a:gd name="T7" fmla="*/ 22 h 64"/>
                <a:gd name="T8" fmla="*/ 53 w 54"/>
                <a:gd name="T9" fmla="*/ 22 h 64"/>
                <a:gd name="T10" fmla="*/ 42 w 54"/>
                <a:gd name="T11" fmla="*/ 41 h 64"/>
                <a:gd name="T12" fmla="*/ 54 w 54"/>
                <a:gd name="T13" fmla="*/ 64 h 64"/>
                <a:gd name="T14" fmla="*/ 32 w 54"/>
                <a:gd name="T15" fmla="*/ 64 h 64"/>
                <a:gd name="T16" fmla="*/ 22 w 54"/>
                <a:gd name="T17" fmla="*/ 45 h 64"/>
                <a:gd name="T18" fmla="*/ 19 w 54"/>
                <a:gd name="T19" fmla="*/ 45 h 64"/>
                <a:gd name="T20" fmla="*/ 19 w 54"/>
                <a:gd name="T21" fmla="*/ 64 h 64"/>
                <a:gd name="T22" fmla="*/ 0 w 54"/>
                <a:gd name="T23" fmla="*/ 64 h 64"/>
                <a:gd name="T24" fmla="*/ 0 w 54"/>
                <a:gd name="T25" fmla="*/ 0 h 64"/>
                <a:gd name="T26" fmla="*/ 26 w 54"/>
                <a:gd name="T27" fmla="*/ 31 h 64"/>
                <a:gd name="T28" fmla="*/ 33 w 54"/>
                <a:gd name="T29" fmla="*/ 24 h 64"/>
                <a:gd name="T30" fmla="*/ 33 w 54"/>
                <a:gd name="T31" fmla="*/ 23 h 64"/>
                <a:gd name="T32" fmla="*/ 26 w 54"/>
                <a:gd name="T33" fmla="*/ 16 h 64"/>
                <a:gd name="T34" fmla="*/ 19 w 54"/>
                <a:gd name="T35" fmla="*/ 16 h 64"/>
                <a:gd name="T36" fmla="*/ 19 w 54"/>
                <a:gd name="T37" fmla="*/ 31 h 64"/>
                <a:gd name="T38" fmla="*/ 26 w 54"/>
                <a:gd name="T39"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4">
                  <a:moveTo>
                    <a:pt x="0" y="0"/>
                  </a:moveTo>
                  <a:cubicBezTo>
                    <a:pt x="26" y="0"/>
                    <a:pt x="26" y="0"/>
                    <a:pt x="26" y="0"/>
                  </a:cubicBezTo>
                  <a:cubicBezTo>
                    <a:pt x="36" y="0"/>
                    <a:pt x="43" y="2"/>
                    <a:pt x="47" y="7"/>
                  </a:cubicBezTo>
                  <a:cubicBezTo>
                    <a:pt x="51" y="10"/>
                    <a:pt x="53" y="15"/>
                    <a:pt x="53" y="22"/>
                  </a:cubicBezTo>
                  <a:cubicBezTo>
                    <a:pt x="53" y="22"/>
                    <a:pt x="53" y="22"/>
                    <a:pt x="53" y="22"/>
                  </a:cubicBezTo>
                  <a:cubicBezTo>
                    <a:pt x="53" y="32"/>
                    <a:pt x="48" y="37"/>
                    <a:pt x="42" y="41"/>
                  </a:cubicBezTo>
                  <a:cubicBezTo>
                    <a:pt x="54" y="64"/>
                    <a:pt x="54" y="64"/>
                    <a:pt x="54" y="64"/>
                  </a:cubicBezTo>
                  <a:cubicBezTo>
                    <a:pt x="32" y="64"/>
                    <a:pt x="32" y="64"/>
                    <a:pt x="32" y="64"/>
                  </a:cubicBezTo>
                  <a:cubicBezTo>
                    <a:pt x="22" y="45"/>
                    <a:pt x="22" y="45"/>
                    <a:pt x="22" y="45"/>
                  </a:cubicBezTo>
                  <a:cubicBezTo>
                    <a:pt x="19" y="45"/>
                    <a:pt x="19" y="45"/>
                    <a:pt x="19" y="45"/>
                  </a:cubicBezTo>
                  <a:cubicBezTo>
                    <a:pt x="19" y="64"/>
                    <a:pt x="19" y="64"/>
                    <a:pt x="19" y="64"/>
                  </a:cubicBezTo>
                  <a:cubicBezTo>
                    <a:pt x="0" y="64"/>
                    <a:pt x="0" y="64"/>
                    <a:pt x="0" y="64"/>
                  </a:cubicBezTo>
                  <a:lnTo>
                    <a:pt x="0" y="0"/>
                  </a:lnTo>
                  <a:close/>
                  <a:moveTo>
                    <a:pt x="26" y="31"/>
                  </a:moveTo>
                  <a:cubicBezTo>
                    <a:pt x="30" y="31"/>
                    <a:pt x="33" y="28"/>
                    <a:pt x="33" y="24"/>
                  </a:cubicBezTo>
                  <a:cubicBezTo>
                    <a:pt x="33" y="23"/>
                    <a:pt x="33" y="23"/>
                    <a:pt x="33" y="23"/>
                  </a:cubicBezTo>
                  <a:cubicBezTo>
                    <a:pt x="33" y="19"/>
                    <a:pt x="30" y="16"/>
                    <a:pt x="26" y="16"/>
                  </a:cubicBezTo>
                  <a:cubicBezTo>
                    <a:pt x="19" y="16"/>
                    <a:pt x="19" y="16"/>
                    <a:pt x="19" y="16"/>
                  </a:cubicBezTo>
                  <a:cubicBezTo>
                    <a:pt x="19" y="31"/>
                    <a:pt x="19" y="31"/>
                    <a:pt x="19" y="31"/>
                  </a:cubicBezTo>
                  <a:lnTo>
                    <a:pt x="26" y="3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11" name="Freeform 24"/>
            <p:cNvSpPr>
              <a:spLocks noEditPoints="1"/>
            </p:cNvSpPr>
            <p:nvPr/>
          </p:nvSpPr>
          <p:spPr bwMode="auto">
            <a:xfrm>
              <a:off x="3880" y="3188"/>
              <a:ext cx="131" cy="131"/>
            </a:xfrm>
            <a:custGeom>
              <a:avLst/>
              <a:gdLst>
                <a:gd name="T0" fmla="*/ 45 w 131"/>
                <a:gd name="T1" fmla="*/ 0 h 131"/>
                <a:gd name="T2" fmla="*/ 87 w 131"/>
                <a:gd name="T3" fmla="*/ 0 h 131"/>
                <a:gd name="T4" fmla="*/ 131 w 131"/>
                <a:gd name="T5" fmla="*/ 131 h 131"/>
                <a:gd name="T6" fmla="*/ 89 w 131"/>
                <a:gd name="T7" fmla="*/ 131 h 131"/>
                <a:gd name="T8" fmla="*/ 83 w 131"/>
                <a:gd name="T9" fmla="*/ 110 h 131"/>
                <a:gd name="T10" fmla="*/ 47 w 131"/>
                <a:gd name="T11" fmla="*/ 110 h 131"/>
                <a:gd name="T12" fmla="*/ 43 w 131"/>
                <a:gd name="T13" fmla="*/ 131 h 131"/>
                <a:gd name="T14" fmla="*/ 0 w 131"/>
                <a:gd name="T15" fmla="*/ 131 h 131"/>
                <a:gd name="T16" fmla="*/ 45 w 131"/>
                <a:gd name="T17" fmla="*/ 0 h 131"/>
                <a:gd name="T18" fmla="*/ 75 w 131"/>
                <a:gd name="T19" fmla="*/ 82 h 131"/>
                <a:gd name="T20" fmla="*/ 65 w 131"/>
                <a:gd name="T21" fmla="*/ 47 h 131"/>
                <a:gd name="T22" fmla="*/ 55 w 131"/>
                <a:gd name="T23" fmla="*/ 82 h 131"/>
                <a:gd name="T24" fmla="*/ 75 w 131"/>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31">
                  <a:moveTo>
                    <a:pt x="45" y="0"/>
                  </a:moveTo>
                  <a:lnTo>
                    <a:pt x="87" y="0"/>
                  </a:lnTo>
                  <a:lnTo>
                    <a:pt x="131" y="131"/>
                  </a:lnTo>
                  <a:lnTo>
                    <a:pt x="89" y="131"/>
                  </a:lnTo>
                  <a:lnTo>
                    <a:pt x="83" y="110"/>
                  </a:lnTo>
                  <a:lnTo>
                    <a:pt x="47" y="110"/>
                  </a:lnTo>
                  <a:lnTo>
                    <a:pt x="43" y="131"/>
                  </a:lnTo>
                  <a:lnTo>
                    <a:pt x="0" y="131"/>
                  </a:lnTo>
                  <a:lnTo>
                    <a:pt x="45" y="0"/>
                  </a:lnTo>
                  <a:close/>
                  <a:moveTo>
                    <a:pt x="75" y="82"/>
                  </a:moveTo>
                  <a:lnTo>
                    <a:pt x="65" y="47"/>
                  </a:lnTo>
                  <a:lnTo>
                    <a:pt x="55" y="82"/>
                  </a:lnTo>
                  <a:lnTo>
                    <a:pt x="75" y="8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12" name="Freeform 25"/>
            <p:cNvSpPr>
              <a:spLocks/>
            </p:cNvSpPr>
            <p:nvPr/>
          </p:nvSpPr>
          <p:spPr bwMode="auto">
            <a:xfrm>
              <a:off x="4036" y="3188"/>
              <a:ext cx="92" cy="131"/>
            </a:xfrm>
            <a:custGeom>
              <a:avLst/>
              <a:gdLst>
                <a:gd name="T0" fmla="*/ 0 w 92"/>
                <a:gd name="T1" fmla="*/ 0 h 131"/>
                <a:gd name="T2" fmla="*/ 92 w 92"/>
                <a:gd name="T3" fmla="*/ 0 h 131"/>
                <a:gd name="T4" fmla="*/ 92 w 92"/>
                <a:gd name="T5" fmla="*/ 35 h 131"/>
                <a:gd name="T6" fmla="*/ 40 w 92"/>
                <a:gd name="T7" fmla="*/ 35 h 131"/>
                <a:gd name="T8" fmla="*/ 40 w 92"/>
                <a:gd name="T9" fmla="*/ 53 h 131"/>
                <a:gd name="T10" fmla="*/ 88 w 92"/>
                <a:gd name="T11" fmla="*/ 53 h 131"/>
                <a:gd name="T12" fmla="*/ 88 w 92"/>
                <a:gd name="T13" fmla="*/ 86 h 131"/>
                <a:gd name="T14" fmla="*/ 40 w 92"/>
                <a:gd name="T15" fmla="*/ 86 h 131"/>
                <a:gd name="T16" fmla="*/ 40 w 92"/>
                <a:gd name="T17" fmla="*/ 131 h 131"/>
                <a:gd name="T18" fmla="*/ 0 w 92"/>
                <a:gd name="T19" fmla="*/ 131 h 131"/>
                <a:gd name="T20" fmla="*/ 0 w 92"/>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31">
                  <a:moveTo>
                    <a:pt x="0" y="0"/>
                  </a:moveTo>
                  <a:lnTo>
                    <a:pt x="92" y="0"/>
                  </a:lnTo>
                  <a:lnTo>
                    <a:pt x="92" y="35"/>
                  </a:lnTo>
                  <a:lnTo>
                    <a:pt x="40" y="35"/>
                  </a:lnTo>
                  <a:lnTo>
                    <a:pt x="40" y="53"/>
                  </a:lnTo>
                  <a:lnTo>
                    <a:pt x="88" y="53"/>
                  </a:lnTo>
                  <a:lnTo>
                    <a:pt x="88" y="86"/>
                  </a:lnTo>
                  <a:lnTo>
                    <a:pt x="40" y="86"/>
                  </a:lnTo>
                  <a:lnTo>
                    <a:pt x="40"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13" name="Freeform 26"/>
            <p:cNvSpPr>
              <a:spLocks/>
            </p:cNvSpPr>
            <p:nvPr/>
          </p:nvSpPr>
          <p:spPr bwMode="auto">
            <a:xfrm>
              <a:off x="4159" y="3188"/>
              <a:ext cx="90" cy="131"/>
            </a:xfrm>
            <a:custGeom>
              <a:avLst/>
              <a:gdLst>
                <a:gd name="T0" fmla="*/ 0 w 90"/>
                <a:gd name="T1" fmla="*/ 0 h 131"/>
                <a:gd name="T2" fmla="*/ 90 w 90"/>
                <a:gd name="T3" fmla="*/ 0 h 131"/>
                <a:gd name="T4" fmla="*/ 90 w 90"/>
                <a:gd name="T5" fmla="*/ 35 h 131"/>
                <a:gd name="T6" fmla="*/ 38 w 90"/>
                <a:gd name="T7" fmla="*/ 35 h 131"/>
                <a:gd name="T8" fmla="*/ 38 w 90"/>
                <a:gd name="T9" fmla="*/ 53 h 131"/>
                <a:gd name="T10" fmla="*/ 86 w 90"/>
                <a:gd name="T11" fmla="*/ 53 h 131"/>
                <a:gd name="T12" fmla="*/ 86 w 90"/>
                <a:gd name="T13" fmla="*/ 86 h 131"/>
                <a:gd name="T14" fmla="*/ 38 w 90"/>
                <a:gd name="T15" fmla="*/ 86 h 131"/>
                <a:gd name="T16" fmla="*/ 38 w 90"/>
                <a:gd name="T17" fmla="*/ 131 h 131"/>
                <a:gd name="T18" fmla="*/ 0 w 90"/>
                <a:gd name="T19" fmla="*/ 131 h 131"/>
                <a:gd name="T20" fmla="*/ 0 w 90"/>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31">
                  <a:moveTo>
                    <a:pt x="0" y="0"/>
                  </a:moveTo>
                  <a:lnTo>
                    <a:pt x="90" y="0"/>
                  </a:lnTo>
                  <a:lnTo>
                    <a:pt x="90" y="35"/>
                  </a:lnTo>
                  <a:lnTo>
                    <a:pt x="38" y="35"/>
                  </a:lnTo>
                  <a:lnTo>
                    <a:pt x="38" y="53"/>
                  </a:lnTo>
                  <a:lnTo>
                    <a:pt x="86" y="53"/>
                  </a:lnTo>
                  <a:lnTo>
                    <a:pt x="86" y="86"/>
                  </a:lnTo>
                  <a:lnTo>
                    <a:pt x="38" y="86"/>
                  </a:lnTo>
                  <a:lnTo>
                    <a:pt x="38"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14" name="Rectangle 27"/>
            <p:cNvSpPr>
              <a:spLocks noChangeArrowheads="1"/>
            </p:cNvSpPr>
            <p:nvPr/>
          </p:nvSpPr>
          <p:spPr bwMode="auto">
            <a:xfrm>
              <a:off x="4282" y="3188"/>
              <a:ext cx="40" cy="131"/>
            </a:xfrm>
            <a:prstGeom prst="rect">
              <a:avLst/>
            </a:pr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15" name="Freeform 28"/>
            <p:cNvSpPr>
              <a:spLocks/>
            </p:cNvSpPr>
            <p:nvPr/>
          </p:nvSpPr>
          <p:spPr bwMode="auto">
            <a:xfrm>
              <a:off x="4348" y="3186"/>
              <a:ext cx="109" cy="135"/>
            </a:xfrm>
            <a:custGeom>
              <a:avLst/>
              <a:gdLst>
                <a:gd name="T0" fmla="*/ 0 w 54"/>
                <a:gd name="T1" fmla="*/ 34 h 66"/>
                <a:gd name="T2" fmla="*/ 0 w 54"/>
                <a:gd name="T3" fmla="*/ 32 h 66"/>
                <a:gd name="T4" fmla="*/ 30 w 54"/>
                <a:gd name="T5" fmla="*/ 0 h 66"/>
                <a:gd name="T6" fmla="*/ 54 w 54"/>
                <a:gd name="T7" fmla="*/ 12 h 66"/>
                <a:gd name="T8" fmla="*/ 40 w 54"/>
                <a:gd name="T9" fmla="*/ 24 h 66"/>
                <a:gd name="T10" fmla="*/ 31 w 54"/>
                <a:gd name="T11" fmla="*/ 18 h 66"/>
                <a:gd name="T12" fmla="*/ 20 w 54"/>
                <a:gd name="T13" fmla="*/ 32 h 66"/>
                <a:gd name="T14" fmla="*/ 20 w 54"/>
                <a:gd name="T15" fmla="*/ 33 h 66"/>
                <a:gd name="T16" fmla="*/ 31 w 54"/>
                <a:gd name="T17" fmla="*/ 48 h 66"/>
                <a:gd name="T18" fmla="*/ 41 w 54"/>
                <a:gd name="T19" fmla="*/ 41 h 66"/>
                <a:gd name="T20" fmla="*/ 54 w 54"/>
                <a:gd name="T21" fmla="*/ 53 h 66"/>
                <a:gd name="T22" fmla="*/ 29 w 54"/>
                <a:gd name="T23" fmla="*/ 66 h 66"/>
                <a:gd name="T24" fmla="*/ 0 w 54"/>
                <a:gd name="T2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66">
                  <a:moveTo>
                    <a:pt x="0" y="34"/>
                  </a:moveTo>
                  <a:cubicBezTo>
                    <a:pt x="0" y="32"/>
                    <a:pt x="0" y="32"/>
                    <a:pt x="0" y="32"/>
                  </a:cubicBezTo>
                  <a:cubicBezTo>
                    <a:pt x="0" y="12"/>
                    <a:pt x="14" y="0"/>
                    <a:pt x="30" y="0"/>
                  </a:cubicBezTo>
                  <a:cubicBezTo>
                    <a:pt x="41" y="0"/>
                    <a:pt x="48" y="4"/>
                    <a:pt x="54" y="12"/>
                  </a:cubicBezTo>
                  <a:cubicBezTo>
                    <a:pt x="40" y="24"/>
                    <a:pt x="40" y="24"/>
                    <a:pt x="40" y="24"/>
                  </a:cubicBezTo>
                  <a:cubicBezTo>
                    <a:pt x="38" y="21"/>
                    <a:pt x="35" y="18"/>
                    <a:pt x="31" y="18"/>
                  </a:cubicBezTo>
                  <a:cubicBezTo>
                    <a:pt x="24" y="18"/>
                    <a:pt x="20" y="23"/>
                    <a:pt x="20" y="32"/>
                  </a:cubicBezTo>
                  <a:cubicBezTo>
                    <a:pt x="20" y="33"/>
                    <a:pt x="20" y="33"/>
                    <a:pt x="20" y="33"/>
                  </a:cubicBezTo>
                  <a:cubicBezTo>
                    <a:pt x="20" y="43"/>
                    <a:pt x="25" y="48"/>
                    <a:pt x="31" y="48"/>
                  </a:cubicBezTo>
                  <a:cubicBezTo>
                    <a:pt x="36" y="48"/>
                    <a:pt x="39" y="45"/>
                    <a:pt x="41" y="41"/>
                  </a:cubicBezTo>
                  <a:cubicBezTo>
                    <a:pt x="54" y="53"/>
                    <a:pt x="54" y="53"/>
                    <a:pt x="54" y="53"/>
                  </a:cubicBezTo>
                  <a:cubicBezTo>
                    <a:pt x="49" y="60"/>
                    <a:pt x="42" y="66"/>
                    <a:pt x="29" y="66"/>
                  </a:cubicBezTo>
                  <a:cubicBezTo>
                    <a:pt x="14" y="66"/>
                    <a:pt x="0" y="54"/>
                    <a:pt x="0" y="34"/>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pic>
        <p:nvPicPr>
          <p:cNvPr id="122" name="Picture 121"/>
          <p:cNvPicPr>
            <a:picLocks noChangeAspect="1"/>
          </p:cNvPicPr>
          <p:nvPr userDrawn="1"/>
        </p:nvPicPr>
        <p:blipFill rotWithShape="1">
          <a:blip r:embed="rId3"/>
          <a:srcRect l="32155" t="12947"/>
          <a:stretch/>
        </p:blipFill>
        <p:spPr>
          <a:xfrm>
            <a:off x="0" y="-12891"/>
            <a:ext cx="3404071" cy="4293542"/>
          </a:xfrm>
          <a:prstGeom prst="rect">
            <a:avLst/>
          </a:prstGeom>
        </p:spPr>
      </p:pic>
      <p:sp>
        <p:nvSpPr>
          <p:cNvPr id="32" name="Rectangle 31"/>
          <p:cNvSpPr/>
          <p:nvPr userDrawn="1"/>
        </p:nvSpPr>
        <p:spPr>
          <a:xfrm>
            <a:off x="0" y="-6445"/>
            <a:ext cx="9144000" cy="108045"/>
          </a:xfrm>
          <a:prstGeom prst="rect">
            <a:avLst/>
          </a:prstGeom>
          <a:gradFill>
            <a:gsLst>
              <a:gs pos="0">
                <a:schemeClr val="accent1"/>
              </a:gs>
              <a:gs pos="72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850677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noChangeAspect="1"/>
          </p:cNvSpPr>
          <p:nvPr>
            <p:ph idx="1"/>
          </p:nvPr>
        </p:nvSpPr>
        <p:spPr>
          <a:xfrm>
            <a:off x="378803" y="1228725"/>
            <a:ext cx="8401050" cy="3290207"/>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371475" y="4635297"/>
            <a:ext cx="2057400" cy="273844"/>
          </a:xfrm>
          <a:prstGeom prst="rect">
            <a:avLst/>
          </a:prstGeom>
        </p:spPr>
        <p:txBody>
          <a:bodyPr vert="horz" lIns="91440" tIns="45720" rIns="91440" bIns="45720" rtlCol="0" anchor="ctr"/>
          <a:lstStyle>
            <a:lvl1pPr algn="l">
              <a:defRPr sz="900">
                <a:solidFill>
                  <a:schemeClr val="tx1">
                    <a:tint val="75000"/>
                  </a:schemeClr>
                </a:solidFill>
                <a:latin typeface="+mj-lt"/>
              </a:defRPr>
            </a:lvl1pPr>
          </a:lstStyle>
          <a:p>
            <a:fld id="{D27D9EA7-4A14-4B74-90F0-B11073EFF92E}" type="slidenum">
              <a:rPr lang="en-US" smtClean="0">
                <a:solidFill>
                  <a:prstClr val="black">
                    <a:tint val="75000"/>
                  </a:prstClr>
                </a:solidFill>
              </a:rPr>
              <a:pPr/>
              <a:t>‹#›</a:t>
            </a:fld>
            <a:endParaRPr lang="en-US" dirty="0">
              <a:solidFill>
                <a:prstClr val="black">
                  <a:tint val="75000"/>
                </a:prstClr>
              </a:solidFill>
            </a:endParaRPr>
          </a:p>
        </p:txBody>
      </p:sp>
      <p:sp>
        <p:nvSpPr>
          <p:cNvPr id="5" name="Rectangle 4"/>
          <p:cNvSpPr/>
          <p:nvPr userDrawn="1"/>
        </p:nvSpPr>
        <p:spPr>
          <a:xfrm>
            <a:off x="0" y="-6445"/>
            <a:ext cx="9144000" cy="108045"/>
          </a:xfrm>
          <a:prstGeom prst="rect">
            <a:avLst/>
          </a:prstGeom>
          <a:gradFill>
            <a:gsLst>
              <a:gs pos="0">
                <a:schemeClr val="accent1"/>
              </a:gs>
              <a:gs pos="72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08941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5" name="Rectangle 4"/>
          <p:cNvSpPr/>
          <p:nvPr userDrawn="1"/>
        </p:nvSpPr>
        <p:spPr>
          <a:xfrm>
            <a:off x="0" y="0"/>
            <a:ext cx="9144000" cy="516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Clr>
                <a:schemeClr val="accent1"/>
              </a:buClr>
            </a:pPr>
            <a:r>
              <a:rPr lang="en-US" sz="1600" dirty="0">
                <a:solidFill>
                  <a:schemeClr val="bg1"/>
                </a:solidFill>
                <a:cs typeface="Calibri" panose="020F0502020204030204" pitchFamily="34" charset="0"/>
              </a:rPr>
              <a:t>Wrong Way Messaging and Alerts</a:t>
            </a:r>
          </a:p>
          <a:p>
            <a:pPr marL="285750" lvl="1" indent="-285750">
              <a:buClr>
                <a:schemeClr val="accent1"/>
              </a:buClr>
            </a:pPr>
            <a:r>
              <a:rPr lang="en-US" sz="1600" dirty="0">
                <a:solidFill>
                  <a:schemeClr val="bg1"/>
                </a:solidFill>
                <a:cs typeface="Calibri" panose="020F0502020204030204" pitchFamily="34" charset="0"/>
              </a:rPr>
              <a:t>Virtual and Physical Dynamic Message Signs</a:t>
            </a:r>
          </a:p>
          <a:p>
            <a:pPr marL="285750" lvl="1" indent="-285750">
              <a:buClr>
                <a:schemeClr val="accent1"/>
              </a:buClr>
            </a:pPr>
            <a:r>
              <a:rPr lang="en-US" sz="1600" dirty="0">
                <a:solidFill>
                  <a:schemeClr val="bg1"/>
                </a:solidFill>
                <a:cs typeface="Calibri" panose="020F0502020204030204" pitchFamily="34" charset="0"/>
              </a:rPr>
              <a:t>Conditional Sensor-Driven Environmental Messaging</a:t>
            </a:r>
          </a:p>
          <a:p>
            <a:pPr marL="285750" lvl="1" indent="-285750">
              <a:buClr>
                <a:schemeClr val="accent1"/>
              </a:buClr>
            </a:pPr>
            <a:r>
              <a:rPr lang="en-US" sz="1600" dirty="0">
                <a:solidFill>
                  <a:schemeClr val="bg1"/>
                </a:solidFill>
                <a:cs typeface="Calibri" panose="020F0502020204030204" pitchFamily="34" charset="0"/>
              </a:rPr>
              <a:t>Virtual Drive Times</a:t>
            </a:r>
          </a:p>
          <a:p>
            <a:pPr marL="285750" lvl="1" indent="-285750">
              <a:buClr>
                <a:schemeClr val="accent1"/>
              </a:buClr>
            </a:pPr>
            <a:r>
              <a:rPr lang="en-US" sz="1600" dirty="0">
                <a:solidFill>
                  <a:schemeClr val="bg1"/>
                </a:solidFill>
                <a:cs typeface="Calibri" panose="020F0502020204030204" pitchFamily="34" charset="0"/>
              </a:rPr>
              <a:t>Traffic Counting and Classification</a:t>
            </a:r>
          </a:p>
          <a:p>
            <a:pPr marL="285750" lvl="1" indent="-285750">
              <a:buClr>
                <a:schemeClr val="accent1"/>
              </a:buClr>
            </a:pPr>
            <a:r>
              <a:rPr lang="en-US" sz="1600" dirty="0">
                <a:solidFill>
                  <a:schemeClr val="bg1"/>
                </a:solidFill>
                <a:cs typeface="Calibri" panose="020F0502020204030204" pitchFamily="34" charset="0"/>
              </a:rPr>
              <a:t>Traffic Calming and Speed Enforcement</a:t>
            </a:r>
          </a:p>
          <a:p>
            <a:pPr marL="285750" lvl="1" indent="-285750">
              <a:buClr>
                <a:schemeClr val="accent1"/>
              </a:buClr>
            </a:pPr>
            <a:r>
              <a:rPr lang="en-US" sz="1600" dirty="0">
                <a:solidFill>
                  <a:schemeClr val="bg1"/>
                </a:solidFill>
                <a:cs typeface="Calibri" panose="020F0502020204030204" pitchFamily="34" charset="0"/>
              </a:rPr>
              <a:t>Time to Destination</a:t>
            </a:r>
          </a:p>
          <a:p>
            <a:pPr marL="285750" lvl="1" indent="-285750">
              <a:buClr>
                <a:schemeClr val="accent1"/>
              </a:buClr>
            </a:pPr>
            <a:r>
              <a:rPr lang="en-US" sz="1600" dirty="0">
                <a:solidFill>
                  <a:schemeClr val="bg1"/>
                </a:solidFill>
                <a:cs typeface="Calibri" panose="020F0502020204030204" pitchFamily="34" charset="0"/>
              </a:rPr>
              <a:t>Parking Availability and Wayfinding</a:t>
            </a:r>
          </a:p>
        </p:txBody>
      </p:sp>
      <p:sp>
        <p:nvSpPr>
          <p:cNvPr id="2" name="Title 1"/>
          <p:cNvSpPr>
            <a:spLocks noGrp="1"/>
          </p:cNvSpPr>
          <p:nvPr>
            <p:ph type="title"/>
          </p:nvPr>
        </p:nvSpPr>
        <p:spPr/>
        <p:txBody>
          <a:bodyPr/>
          <a:lstStyle>
            <a:lvl1pPr>
              <a:defRPr>
                <a:solidFill>
                  <a:schemeClr val="accent2"/>
                </a:solidFill>
              </a:defRPr>
            </a:lvl1pPr>
          </a:lstStyle>
          <a:p>
            <a:r>
              <a:rPr lang="en-US"/>
              <a:t>Click to edit Master title style</a:t>
            </a:r>
            <a:endParaRPr lang="en-US" dirty="0"/>
          </a:p>
        </p:txBody>
      </p:sp>
      <p:sp>
        <p:nvSpPr>
          <p:cNvPr id="3" name="Content Placeholder 2"/>
          <p:cNvSpPr>
            <a:spLocks noGrp="1" noChangeAspect="1"/>
          </p:cNvSpPr>
          <p:nvPr>
            <p:ph idx="1"/>
          </p:nvPr>
        </p:nvSpPr>
        <p:spPr>
          <a:xfrm>
            <a:off x="378803" y="1228725"/>
            <a:ext cx="8401050" cy="3290207"/>
          </a:xfrm>
        </p:spPr>
        <p:txBody>
          <a:bodyPr/>
          <a:lstStyle>
            <a:lvl1pPr>
              <a:defRPr>
                <a:solidFill>
                  <a:schemeClr val="accent2"/>
                </a:solidFill>
              </a:defRPr>
            </a:lvl1pPr>
            <a:lvl2pPr>
              <a:defRPr>
                <a:solidFill>
                  <a:schemeClr val="accent2"/>
                </a:solidFill>
              </a:defRPr>
            </a:lvl2pPr>
            <a:lvl3pPr>
              <a:defRPr>
                <a:solidFill>
                  <a:schemeClr val="accent2"/>
                </a:solidFill>
              </a:defRPr>
            </a:lvl3pPr>
            <a:lvl4pPr>
              <a:defRPr>
                <a:solidFill>
                  <a:schemeClr val="accent2"/>
                </a:solidFill>
              </a:defRPr>
            </a:lvl4pPr>
            <a:lvl5pPr>
              <a:defRPr>
                <a:solidFill>
                  <a:schemeClr val="accent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Slide Number Placeholder 5"/>
          <p:cNvSpPr>
            <a:spLocks noGrp="1"/>
          </p:cNvSpPr>
          <p:nvPr>
            <p:ph type="sldNum" sz="quarter" idx="4"/>
          </p:nvPr>
        </p:nvSpPr>
        <p:spPr>
          <a:xfrm>
            <a:off x="371475" y="4635297"/>
            <a:ext cx="2057400" cy="273844"/>
          </a:xfrm>
          <a:prstGeom prst="rect">
            <a:avLst/>
          </a:prstGeom>
        </p:spPr>
        <p:txBody>
          <a:bodyPr vert="horz" lIns="91440" tIns="45720" rIns="91440" bIns="45720" rtlCol="0" anchor="ctr"/>
          <a:lstStyle>
            <a:lvl1pPr algn="l">
              <a:defRPr sz="900">
                <a:solidFill>
                  <a:schemeClr val="tx1">
                    <a:tint val="75000"/>
                  </a:schemeClr>
                </a:solidFill>
                <a:latin typeface="+mj-lt"/>
              </a:defRPr>
            </a:lvl1pPr>
          </a:lstStyle>
          <a:p>
            <a:fld id="{D27D9EA7-4A14-4B74-90F0-B11073EFF92E}" type="slidenum">
              <a:rPr lang="en-US" smtClean="0">
                <a:solidFill>
                  <a:prstClr val="black">
                    <a:tint val="75000"/>
                  </a:prstClr>
                </a:solidFill>
              </a:rPr>
              <a:pPr/>
              <a:t>‹#›</a:t>
            </a:fld>
            <a:endParaRPr lang="en-US" dirty="0">
              <a:solidFill>
                <a:prstClr val="black">
                  <a:tint val="75000"/>
                </a:prstClr>
              </a:solidFill>
            </a:endParaRPr>
          </a:p>
        </p:txBody>
      </p:sp>
      <p:pic>
        <p:nvPicPr>
          <p:cNvPr id="6" name="Picture 5"/>
          <p:cNvPicPr>
            <a:picLocks noChangeAspect="1"/>
          </p:cNvPicPr>
          <p:nvPr userDrawn="1"/>
        </p:nvPicPr>
        <p:blipFill rotWithShape="1">
          <a:blip r:embed="rId2">
            <a:duotone>
              <a:prstClr val="black"/>
              <a:schemeClr val="tx2">
                <a:tint val="45000"/>
                <a:satMod val="400000"/>
              </a:schemeClr>
            </a:duotone>
          </a:blip>
          <a:srcRect l="32155" t="12947"/>
          <a:stretch/>
        </p:blipFill>
        <p:spPr>
          <a:xfrm rot="10800000" flipH="1">
            <a:off x="142" y="878079"/>
            <a:ext cx="3404071" cy="4293542"/>
          </a:xfrm>
          <a:prstGeom prst="rect">
            <a:avLst/>
          </a:prstGeom>
        </p:spPr>
      </p:pic>
      <p:grpSp>
        <p:nvGrpSpPr>
          <p:cNvPr id="7" name="Group 4"/>
          <p:cNvGrpSpPr>
            <a:grpSpLocks noChangeAspect="1"/>
          </p:cNvGrpSpPr>
          <p:nvPr userDrawn="1"/>
        </p:nvGrpSpPr>
        <p:grpSpPr>
          <a:xfrm>
            <a:off x="8184984" y="4306259"/>
            <a:ext cx="727474" cy="602882"/>
            <a:chOff x="3225" y="3186"/>
            <a:chExt cx="1232" cy="1021"/>
          </a:xfrm>
        </p:grpSpPr>
        <p:sp>
          <p:nvSpPr>
            <p:cNvPr id="8" name="Freeform 5"/>
            <p:cNvSpPr>
              <a:spLocks/>
            </p:cNvSpPr>
            <p:nvPr/>
          </p:nvSpPr>
          <p:spPr bwMode="auto">
            <a:xfrm>
              <a:off x="4233" y="3594"/>
              <a:ext cx="26" cy="33"/>
            </a:xfrm>
            <a:custGeom>
              <a:avLst/>
              <a:gdLst>
                <a:gd name="T0" fmla="*/ 0 w 26"/>
                <a:gd name="T1" fmla="*/ 0 h 33"/>
                <a:gd name="T2" fmla="*/ 26 w 26"/>
                <a:gd name="T3" fmla="*/ 0 h 33"/>
                <a:gd name="T4" fmla="*/ 26 w 26"/>
                <a:gd name="T5" fmla="*/ 5 h 33"/>
                <a:gd name="T6" fmla="*/ 16 w 26"/>
                <a:gd name="T7" fmla="*/ 5 h 33"/>
                <a:gd name="T8" fmla="*/ 16 w 26"/>
                <a:gd name="T9" fmla="*/ 33 h 33"/>
                <a:gd name="T10" fmla="*/ 12 w 26"/>
                <a:gd name="T11" fmla="*/ 33 h 33"/>
                <a:gd name="T12" fmla="*/ 12 w 26"/>
                <a:gd name="T13" fmla="*/ 5 h 33"/>
                <a:gd name="T14" fmla="*/ 0 w 26"/>
                <a:gd name="T15" fmla="*/ 5 h 33"/>
                <a:gd name="T16" fmla="*/ 0 w 2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3">
                  <a:moveTo>
                    <a:pt x="0" y="0"/>
                  </a:moveTo>
                  <a:lnTo>
                    <a:pt x="26" y="0"/>
                  </a:lnTo>
                  <a:lnTo>
                    <a:pt x="26" y="5"/>
                  </a:lnTo>
                  <a:lnTo>
                    <a:pt x="16" y="5"/>
                  </a:lnTo>
                  <a:lnTo>
                    <a:pt x="16" y="33"/>
                  </a:lnTo>
                  <a:lnTo>
                    <a:pt x="12" y="33"/>
                  </a:lnTo>
                  <a:lnTo>
                    <a:pt x="12" y="5"/>
                  </a:lnTo>
                  <a:lnTo>
                    <a:pt x="0" y="5"/>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 name="Freeform 6"/>
            <p:cNvSpPr>
              <a:spLocks/>
            </p:cNvSpPr>
            <p:nvPr/>
          </p:nvSpPr>
          <p:spPr bwMode="auto">
            <a:xfrm>
              <a:off x="4267" y="3594"/>
              <a:ext cx="31" cy="33"/>
            </a:xfrm>
            <a:custGeom>
              <a:avLst/>
              <a:gdLst>
                <a:gd name="T0" fmla="*/ 13 w 15"/>
                <a:gd name="T1" fmla="*/ 16 h 16"/>
                <a:gd name="T2" fmla="*/ 13 w 15"/>
                <a:gd name="T3" fmla="*/ 7 h 16"/>
                <a:gd name="T4" fmla="*/ 13 w 15"/>
                <a:gd name="T5" fmla="*/ 3 h 16"/>
                <a:gd name="T6" fmla="*/ 13 w 15"/>
                <a:gd name="T7" fmla="*/ 3 h 16"/>
                <a:gd name="T8" fmla="*/ 9 w 15"/>
                <a:gd name="T9" fmla="*/ 16 h 16"/>
                <a:gd name="T10" fmla="*/ 6 w 15"/>
                <a:gd name="T11" fmla="*/ 16 h 16"/>
                <a:gd name="T12" fmla="*/ 2 w 15"/>
                <a:gd name="T13" fmla="*/ 3 h 16"/>
                <a:gd name="T14" fmla="*/ 2 w 15"/>
                <a:gd name="T15" fmla="*/ 3 h 16"/>
                <a:gd name="T16" fmla="*/ 2 w 15"/>
                <a:gd name="T17" fmla="*/ 7 h 16"/>
                <a:gd name="T18" fmla="*/ 2 w 15"/>
                <a:gd name="T19" fmla="*/ 16 h 16"/>
                <a:gd name="T20" fmla="*/ 0 w 15"/>
                <a:gd name="T21" fmla="*/ 16 h 16"/>
                <a:gd name="T22" fmla="*/ 0 w 15"/>
                <a:gd name="T23" fmla="*/ 0 h 16"/>
                <a:gd name="T24" fmla="*/ 3 w 15"/>
                <a:gd name="T25" fmla="*/ 0 h 16"/>
                <a:gd name="T26" fmla="*/ 7 w 15"/>
                <a:gd name="T27" fmla="*/ 14 h 16"/>
                <a:gd name="T28" fmla="*/ 8 w 15"/>
                <a:gd name="T29" fmla="*/ 14 h 16"/>
                <a:gd name="T30" fmla="*/ 12 w 15"/>
                <a:gd name="T31" fmla="*/ 0 h 16"/>
                <a:gd name="T32" fmla="*/ 15 w 15"/>
                <a:gd name="T33" fmla="*/ 0 h 16"/>
                <a:gd name="T34" fmla="*/ 15 w 15"/>
                <a:gd name="T35" fmla="*/ 16 h 16"/>
                <a:gd name="T36" fmla="*/ 13 w 15"/>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6">
                  <a:moveTo>
                    <a:pt x="13" y="16"/>
                  </a:moveTo>
                  <a:cubicBezTo>
                    <a:pt x="13" y="7"/>
                    <a:pt x="13" y="7"/>
                    <a:pt x="13" y="7"/>
                  </a:cubicBezTo>
                  <a:cubicBezTo>
                    <a:pt x="13" y="6"/>
                    <a:pt x="13" y="4"/>
                    <a:pt x="13" y="3"/>
                  </a:cubicBezTo>
                  <a:cubicBezTo>
                    <a:pt x="13" y="3"/>
                    <a:pt x="13" y="3"/>
                    <a:pt x="13" y="3"/>
                  </a:cubicBezTo>
                  <a:cubicBezTo>
                    <a:pt x="9" y="16"/>
                    <a:pt x="9" y="16"/>
                    <a:pt x="9" y="16"/>
                  </a:cubicBezTo>
                  <a:cubicBezTo>
                    <a:pt x="6" y="16"/>
                    <a:pt x="6" y="16"/>
                    <a:pt x="6" y="16"/>
                  </a:cubicBezTo>
                  <a:cubicBezTo>
                    <a:pt x="2" y="3"/>
                    <a:pt x="2" y="3"/>
                    <a:pt x="2" y="3"/>
                  </a:cubicBezTo>
                  <a:cubicBezTo>
                    <a:pt x="2" y="3"/>
                    <a:pt x="2" y="3"/>
                    <a:pt x="2" y="3"/>
                  </a:cubicBezTo>
                  <a:cubicBezTo>
                    <a:pt x="2" y="4"/>
                    <a:pt x="2" y="6"/>
                    <a:pt x="2" y="7"/>
                  </a:cubicBezTo>
                  <a:cubicBezTo>
                    <a:pt x="2" y="16"/>
                    <a:pt x="2" y="16"/>
                    <a:pt x="2" y="16"/>
                  </a:cubicBezTo>
                  <a:cubicBezTo>
                    <a:pt x="0" y="16"/>
                    <a:pt x="0" y="16"/>
                    <a:pt x="0" y="16"/>
                  </a:cubicBezTo>
                  <a:cubicBezTo>
                    <a:pt x="0" y="0"/>
                    <a:pt x="0" y="0"/>
                    <a:pt x="0" y="0"/>
                  </a:cubicBezTo>
                  <a:cubicBezTo>
                    <a:pt x="3" y="0"/>
                    <a:pt x="3" y="0"/>
                    <a:pt x="3" y="0"/>
                  </a:cubicBezTo>
                  <a:cubicBezTo>
                    <a:pt x="7" y="14"/>
                    <a:pt x="7" y="14"/>
                    <a:pt x="7" y="14"/>
                  </a:cubicBezTo>
                  <a:cubicBezTo>
                    <a:pt x="8" y="14"/>
                    <a:pt x="8" y="14"/>
                    <a:pt x="8" y="14"/>
                  </a:cubicBezTo>
                  <a:cubicBezTo>
                    <a:pt x="12" y="0"/>
                    <a:pt x="12" y="0"/>
                    <a:pt x="12" y="0"/>
                  </a:cubicBezTo>
                  <a:cubicBezTo>
                    <a:pt x="15" y="0"/>
                    <a:pt x="15" y="0"/>
                    <a:pt x="15" y="0"/>
                  </a:cubicBezTo>
                  <a:cubicBezTo>
                    <a:pt x="15" y="16"/>
                    <a:pt x="15" y="16"/>
                    <a:pt x="15" y="16"/>
                  </a:cubicBezTo>
                  <a:lnTo>
                    <a:pt x="13" y="1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 name="Freeform 7"/>
            <p:cNvSpPr>
              <a:spLocks/>
            </p:cNvSpPr>
            <p:nvPr/>
          </p:nvSpPr>
          <p:spPr bwMode="auto">
            <a:xfrm>
              <a:off x="3695" y="3560"/>
              <a:ext cx="522" cy="647"/>
            </a:xfrm>
            <a:custGeom>
              <a:avLst/>
              <a:gdLst>
                <a:gd name="T0" fmla="*/ 5 w 259"/>
                <a:gd name="T1" fmla="*/ 281 h 317"/>
                <a:gd name="T2" fmla="*/ 72 w 259"/>
                <a:gd name="T3" fmla="*/ 317 h 317"/>
                <a:gd name="T4" fmla="*/ 259 w 259"/>
                <a:gd name="T5" fmla="*/ 9 h 317"/>
                <a:gd name="T6" fmla="*/ 221 w 259"/>
                <a:gd name="T7" fmla="*/ 0 h 317"/>
                <a:gd name="T8" fmla="*/ 5 w 259"/>
                <a:gd name="T9" fmla="*/ 281 h 317"/>
              </a:gdLst>
              <a:ahLst/>
              <a:cxnLst>
                <a:cxn ang="0">
                  <a:pos x="T0" y="T1"/>
                </a:cxn>
                <a:cxn ang="0">
                  <a:pos x="T2" y="T3"/>
                </a:cxn>
                <a:cxn ang="0">
                  <a:pos x="T4" y="T5"/>
                </a:cxn>
                <a:cxn ang="0">
                  <a:pos x="T6" y="T7"/>
                </a:cxn>
                <a:cxn ang="0">
                  <a:pos x="T8" y="T9"/>
                </a:cxn>
              </a:cxnLst>
              <a:rect l="0" t="0" r="r" b="b"/>
              <a:pathLst>
                <a:path w="259" h="317">
                  <a:moveTo>
                    <a:pt x="5" y="281"/>
                  </a:moveTo>
                  <a:cubicBezTo>
                    <a:pt x="25" y="296"/>
                    <a:pt x="48" y="308"/>
                    <a:pt x="72" y="317"/>
                  </a:cubicBezTo>
                  <a:cubicBezTo>
                    <a:pt x="180" y="279"/>
                    <a:pt x="259" y="170"/>
                    <a:pt x="259" y="9"/>
                  </a:cubicBezTo>
                  <a:cubicBezTo>
                    <a:pt x="248" y="5"/>
                    <a:pt x="235" y="2"/>
                    <a:pt x="221" y="0"/>
                  </a:cubicBezTo>
                  <a:cubicBezTo>
                    <a:pt x="53" y="29"/>
                    <a:pt x="0" y="170"/>
                    <a:pt x="5" y="281"/>
                  </a:cubicBezTo>
                  <a:close/>
                </a:path>
              </a:pathLst>
            </a:custGeom>
            <a:solidFill>
              <a:srgbClr val="7AC143"/>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1" name="Freeform 8"/>
            <p:cNvSpPr>
              <a:spLocks/>
            </p:cNvSpPr>
            <p:nvPr/>
          </p:nvSpPr>
          <p:spPr bwMode="auto">
            <a:xfrm>
              <a:off x="3560" y="3550"/>
              <a:ext cx="580" cy="584"/>
            </a:xfrm>
            <a:custGeom>
              <a:avLst/>
              <a:gdLst>
                <a:gd name="T0" fmla="*/ 72 w 288"/>
                <a:gd name="T1" fmla="*/ 286 h 286"/>
                <a:gd name="T2" fmla="*/ 0 w 288"/>
                <a:gd name="T3" fmla="*/ 205 h 286"/>
                <a:gd name="T4" fmla="*/ 0 w 288"/>
                <a:gd name="T5" fmla="*/ 205 h 286"/>
                <a:gd name="T6" fmla="*/ 252 w 288"/>
                <a:gd name="T7" fmla="*/ 0 h 286"/>
                <a:gd name="T8" fmla="*/ 252 w 288"/>
                <a:gd name="T9" fmla="*/ 0 h 286"/>
                <a:gd name="T10" fmla="*/ 288 w 288"/>
                <a:gd name="T11" fmla="*/ 5 h 286"/>
                <a:gd name="T12" fmla="*/ 72 w 288"/>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288" h="286">
                  <a:moveTo>
                    <a:pt x="72" y="286"/>
                  </a:moveTo>
                  <a:cubicBezTo>
                    <a:pt x="43" y="265"/>
                    <a:pt x="19" y="238"/>
                    <a:pt x="0" y="205"/>
                  </a:cubicBezTo>
                  <a:cubicBezTo>
                    <a:pt x="0" y="205"/>
                    <a:pt x="0" y="205"/>
                    <a:pt x="0" y="205"/>
                  </a:cubicBezTo>
                  <a:cubicBezTo>
                    <a:pt x="18" y="112"/>
                    <a:pt x="94" y="26"/>
                    <a:pt x="252" y="0"/>
                  </a:cubicBezTo>
                  <a:cubicBezTo>
                    <a:pt x="252" y="0"/>
                    <a:pt x="252" y="0"/>
                    <a:pt x="252" y="0"/>
                  </a:cubicBezTo>
                  <a:cubicBezTo>
                    <a:pt x="265" y="2"/>
                    <a:pt x="277" y="3"/>
                    <a:pt x="288" y="5"/>
                  </a:cubicBezTo>
                  <a:cubicBezTo>
                    <a:pt x="120" y="34"/>
                    <a:pt x="67" y="175"/>
                    <a:pt x="72" y="28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3" name="Freeform 9"/>
            <p:cNvSpPr>
              <a:spLocks/>
            </p:cNvSpPr>
            <p:nvPr/>
          </p:nvSpPr>
          <p:spPr bwMode="auto">
            <a:xfrm>
              <a:off x="3465" y="3529"/>
              <a:ext cx="603" cy="439"/>
            </a:xfrm>
            <a:custGeom>
              <a:avLst/>
              <a:gdLst>
                <a:gd name="T0" fmla="*/ 47 w 299"/>
                <a:gd name="T1" fmla="*/ 215 h 215"/>
                <a:gd name="T2" fmla="*/ 0 w 299"/>
                <a:gd name="T3" fmla="*/ 24 h 215"/>
                <a:gd name="T4" fmla="*/ 299 w 299"/>
                <a:gd name="T5" fmla="*/ 10 h 215"/>
                <a:gd name="T6" fmla="*/ 299 w 299"/>
                <a:gd name="T7" fmla="*/ 10 h 215"/>
                <a:gd name="T8" fmla="*/ 47 w 299"/>
                <a:gd name="T9" fmla="*/ 215 h 215"/>
              </a:gdLst>
              <a:ahLst/>
              <a:cxnLst>
                <a:cxn ang="0">
                  <a:pos x="T0" y="T1"/>
                </a:cxn>
                <a:cxn ang="0">
                  <a:pos x="T2" y="T3"/>
                </a:cxn>
                <a:cxn ang="0">
                  <a:pos x="T4" y="T5"/>
                </a:cxn>
                <a:cxn ang="0">
                  <a:pos x="T6" y="T7"/>
                </a:cxn>
                <a:cxn ang="0">
                  <a:pos x="T8" y="T9"/>
                </a:cxn>
              </a:cxnLst>
              <a:rect l="0" t="0" r="r" b="b"/>
              <a:pathLst>
                <a:path w="299" h="215">
                  <a:moveTo>
                    <a:pt x="47" y="215"/>
                  </a:moveTo>
                  <a:cubicBezTo>
                    <a:pt x="17" y="164"/>
                    <a:pt x="0" y="100"/>
                    <a:pt x="0" y="24"/>
                  </a:cubicBezTo>
                  <a:cubicBezTo>
                    <a:pt x="64" y="4"/>
                    <a:pt x="201" y="0"/>
                    <a:pt x="299" y="10"/>
                  </a:cubicBezTo>
                  <a:cubicBezTo>
                    <a:pt x="299" y="10"/>
                    <a:pt x="299" y="10"/>
                    <a:pt x="299" y="10"/>
                  </a:cubicBezTo>
                  <a:cubicBezTo>
                    <a:pt x="141" y="36"/>
                    <a:pt x="65" y="122"/>
                    <a:pt x="47" y="215"/>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4" name="Freeform 10"/>
            <p:cNvSpPr>
              <a:spLocks/>
            </p:cNvSpPr>
            <p:nvPr/>
          </p:nvSpPr>
          <p:spPr bwMode="auto">
            <a:xfrm>
              <a:off x="3396"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7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3" y="2"/>
                    <a:pt x="26" y="5"/>
                  </a:cubicBezTo>
                  <a:cubicBezTo>
                    <a:pt x="22" y="11"/>
                    <a:pt x="22" y="11"/>
                    <a:pt x="22" y="11"/>
                  </a:cubicBezTo>
                  <a:cubicBezTo>
                    <a:pt x="19" y="9"/>
                    <a:pt x="17" y="7"/>
                    <a:pt x="14" y="7"/>
                  </a:cubicBezTo>
                  <a:cubicBezTo>
                    <a:pt x="11" y="7"/>
                    <a:pt x="9" y="9"/>
                    <a:pt x="9" y="11"/>
                  </a:cubicBezTo>
                  <a:cubicBezTo>
                    <a:pt x="9" y="11"/>
                    <a:pt x="9" y="11"/>
                    <a:pt x="9" y="11"/>
                  </a:cubicBezTo>
                  <a:cubicBezTo>
                    <a:pt x="9" y="13"/>
                    <a:pt x="11" y="14"/>
                    <a:pt x="17"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5" name="Freeform 11"/>
            <p:cNvSpPr>
              <a:spLocks noEditPoints="1"/>
            </p:cNvSpPr>
            <p:nvPr/>
          </p:nvSpPr>
          <p:spPr bwMode="auto">
            <a:xfrm>
              <a:off x="3501" y="3384"/>
              <a:ext cx="67" cy="80"/>
            </a:xfrm>
            <a:custGeom>
              <a:avLst/>
              <a:gdLst>
                <a:gd name="T0" fmla="*/ 0 w 33"/>
                <a:gd name="T1" fmla="*/ 20 h 39"/>
                <a:gd name="T2" fmla="*/ 0 w 33"/>
                <a:gd name="T3" fmla="*/ 19 h 39"/>
                <a:gd name="T4" fmla="*/ 17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8 w 33"/>
                <a:gd name="T21" fmla="*/ 19 h 39"/>
                <a:gd name="T22" fmla="*/ 8 w 33"/>
                <a:gd name="T23" fmla="*/ 20 h 39"/>
                <a:gd name="T24" fmla="*/ 17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7" y="0"/>
                  </a:cubicBezTo>
                  <a:cubicBezTo>
                    <a:pt x="26" y="0"/>
                    <a:pt x="33" y="8"/>
                    <a:pt x="33" y="19"/>
                  </a:cubicBezTo>
                  <a:cubicBezTo>
                    <a:pt x="33" y="20"/>
                    <a:pt x="33" y="20"/>
                    <a:pt x="33" y="20"/>
                  </a:cubicBezTo>
                  <a:cubicBezTo>
                    <a:pt x="33" y="31"/>
                    <a:pt x="26" y="39"/>
                    <a:pt x="16" y="39"/>
                  </a:cubicBezTo>
                  <a:cubicBezTo>
                    <a:pt x="7" y="39"/>
                    <a:pt x="0" y="31"/>
                    <a:pt x="0" y="20"/>
                  </a:cubicBezTo>
                  <a:close/>
                  <a:moveTo>
                    <a:pt x="25" y="20"/>
                  </a:moveTo>
                  <a:cubicBezTo>
                    <a:pt x="25" y="19"/>
                    <a:pt x="25" y="19"/>
                    <a:pt x="25" y="19"/>
                  </a:cubicBezTo>
                  <a:cubicBezTo>
                    <a:pt x="25" y="12"/>
                    <a:pt x="22" y="7"/>
                    <a:pt x="16" y="7"/>
                  </a:cubicBezTo>
                  <a:cubicBezTo>
                    <a:pt x="11" y="7"/>
                    <a:pt x="8" y="12"/>
                    <a:pt x="8" y="19"/>
                  </a:cubicBezTo>
                  <a:cubicBezTo>
                    <a:pt x="8" y="20"/>
                    <a:pt x="8" y="20"/>
                    <a:pt x="8" y="20"/>
                  </a:cubicBezTo>
                  <a:cubicBezTo>
                    <a:pt x="8" y="27"/>
                    <a:pt x="11" y="31"/>
                    <a:pt x="17" y="31"/>
                  </a:cubicBezTo>
                  <a:cubicBezTo>
                    <a:pt x="22" y="31"/>
                    <a:pt x="25" y="27"/>
                    <a:pt x="25" y="2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6" name="Freeform 12"/>
            <p:cNvSpPr>
              <a:spLocks/>
            </p:cNvSpPr>
            <p:nvPr/>
          </p:nvSpPr>
          <p:spPr bwMode="auto">
            <a:xfrm>
              <a:off x="3620" y="3386"/>
              <a:ext cx="47" cy="76"/>
            </a:xfrm>
            <a:custGeom>
              <a:avLst/>
              <a:gdLst>
                <a:gd name="T0" fmla="*/ 0 w 47"/>
                <a:gd name="T1" fmla="*/ 0 h 76"/>
                <a:gd name="T2" fmla="*/ 16 w 47"/>
                <a:gd name="T3" fmla="*/ 0 h 76"/>
                <a:gd name="T4" fmla="*/ 16 w 47"/>
                <a:gd name="T5" fmla="*/ 61 h 76"/>
                <a:gd name="T6" fmla="*/ 47 w 47"/>
                <a:gd name="T7" fmla="*/ 61 h 76"/>
                <a:gd name="T8" fmla="*/ 47 w 47"/>
                <a:gd name="T9" fmla="*/ 76 h 76"/>
                <a:gd name="T10" fmla="*/ 0 w 47"/>
                <a:gd name="T11" fmla="*/ 76 h 76"/>
                <a:gd name="T12" fmla="*/ 0 w 47"/>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47" h="76">
                  <a:moveTo>
                    <a:pt x="0" y="0"/>
                  </a:moveTo>
                  <a:lnTo>
                    <a:pt x="16" y="0"/>
                  </a:lnTo>
                  <a:lnTo>
                    <a:pt x="16" y="61"/>
                  </a:lnTo>
                  <a:lnTo>
                    <a:pt x="47" y="61"/>
                  </a:lnTo>
                  <a:lnTo>
                    <a:pt x="47" y="76"/>
                  </a:lnTo>
                  <a:lnTo>
                    <a:pt x="0" y="76"/>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7" name="Freeform 13"/>
            <p:cNvSpPr>
              <a:spLocks/>
            </p:cNvSpPr>
            <p:nvPr/>
          </p:nvSpPr>
          <p:spPr bwMode="auto">
            <a:xfrm>
              <a:off x="3717" y="3386"/>
              <a:ext cx="56" cy="78"/>
            </a:xfrm>
            <a:custGeom>
              <a:avLst/>
              <a:gdLst>
                <a:gd name="T0" fmla="*/ 0 w 28"/>
                <a:gd name="T1" fmla="*/ 23 h 38"/>
                <a:gd name="T2" fmla="*/ 0 w 28"/>
                <a:gd name="T3" fmla="*/ 0 h 38"/>
                <a:gd name="T4" fmla="*/ 8 w 28"/>
                <a:gd name="T5" fmla="*/ 0 h 38"/>
                <a:gd name="T6" fmla="*/ 8 w 28"/>
                <a:gd name="T7" fmla="*/ 23 h 38"/>
                <a:gd name="T8" fmla="*/ 14 w 28"/>
                <a:gd name="T9" fmla="*/ 30 h 38"/>
                <a:gd name="T10" fmla="*/ 21 w 28"/>
                <a:gd name="T11" fmla="*/ 23 h 38"/>
                <a:gd name="T12" fmla="*/ 21 w 28"/>
                <a:gd name="T13" fmla="*/ 0 h 38"/>
                <a:gd name="T14" fmla="*/ 28 w 28"/>
                <a:gd name="T15" fmla="*/ 0 h 38"/>
                <a:gd name="T16" fmla="*/ 28 w 28"/>
                <a:gd name="T17" fmla="*/ 22 h 38"/>
                <a:gd name="T18" fmla="*/ 14 w 28"/>
                <a:gd name="T19" fmla="*/ 38 h 38"/>
                <a:gd name="T20" fmla="*/ 0 w 28"/>
                <a:gd name="T21"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0" y="23"/>
                  </a:moveTo>
                  <a:cubicBezTo>
                    <a:pt x="0" y="0"/>
                    <a:pt x="0" y="0"/>
                    <a:pt x="0" y="0"/>
                  </a:cubicBezTo>
                  <a:cubicBezTo>
                    <a:pt x="8" y="0"/>
                    <a:pt x="8" y="0"/>
                    <a:pt x="8" y="0"/>
                  </a:cubicBezTo>
                  <a:cubicBezTo>
                    <a:pt x="8" y="23"/>
                    <a:pt x="8" y="23"/>
                    <a:pt x="8" y="23"/>
                  </a:cubicBezTo>
                  <a:cubicBezTo>
                    <a:pt x="8" y="28"/>
                    <a:pt x="10" y="30"/>
                    <a:pt x="14" y="30"/>
                  </a:cubicBezTo>
                  <a:cubicBezTo>
                    <a:pt x="18" y="30"/>
                    <a:pt x="21" y="28"/>
                    <a:pt x="21" y="23"/>
                  </a:cubicBezTo>
                  <a:cubicBezTo>
                    <a:pt x="21" y="0"/>
                    <a:pt x="21" y="0"/>
                    <a:pt x="21" y="0"/>
                  </a:cubicBezTo>
                  <a:cubicBezTo>
                    <a:pt x="28" y="0"/>
                    <a:pt x="28" y="0"/>
                    <a:pt x="28" y="0"/>
                  </a:cubicBezTo>
                  <a:cubicBezTo>
                    <a:pt x="28" y="22"/>
                    <a:pt x="28" y="22"/>
                    <a:pt x="28" y="22"/>
                  </a:cubicBezTo>
                  <a:cubicBezTo>
                    <a:pt x="28" y="33"/>
                    <a:pt x="23" y="38"/>
                    <a:pt x="14" y="38"/>
                  </a:cubicBezTo>
                  <a:cubicBezTo>
                    <a:pt x="6" y="38"/>
                    <a:pt x="0" y="33"/>
                    <a:pt x="0" y="2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8" name="Freeform 14"/>
            <p:cNvSpPr>
              <a:spLocks/>
            </p:cNvSpPr>
            <p:nvPr/>
          </p:nvSpPr>
          <p:spPr bwMode="auto">
            <a:xfrm>
              <a:off x="3826" y="3386"/>
              <a:ext cx="52" cy="76"/>
            </a:xfrm>
            <a:custGeom>
              <a:avLst/>
              <a:gdLst>
                <a:gd name="T0" fmla="*/ 18 w 52"/>
                <a:gd name="T1" fmla="*/ 14 h 76"/>
                <a:gd name="T2" fmla="*/ 0 w 52"/>
                <a:gd name="T3" fmla="*/ 14 h 76"/>
                <a:gd name="T4" fmla="*/ 0 w 52"/>
                <a:gd name="T5" fmla="*/ 0 h 76"/>
                <a:gd name="T6" fmla="*/ 52 w 52"/>
                <a:gd name="T7" fmla="*/ 0 h 76"/>
                <a:gd name="T8" fmla="*/ 52 w 52"/>
                <a:gd name="T9" fmla="*/ 14 h 76"/>
                <a:gd name="T10" fmla="*/ 34 w 52"/>
                <a:gd name="T11" fmla="*/ 14 h 76"/>
                <a:gd name="T12" fmla="*/ 34 w 52"/>
                <a:gd name="T13" fmla="*/ 76 h 76"/>
                <a:gd name="T14" fmla="*/ 18 w 52"/>
                <a:gd name="T15" fmla="*/ 76 h 76"/>
                <a:gd name="T16" fmla="*/ 18 w 52"/>
                <a:gd name="T1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76">
                  <a:moveTo>
                    <a:pt x="18" y="14"/>
                  </a:moveTo>
                  <a:lnTo>
                    <a:pt x="0" y="14"/>
                  </a:lnTo>
                  <a:lnTo>
                    <a:pt x="0" y="0"/>
                  </a:lnTo>
                  <a:lnTo>
                    <a:pt x="52" y="0"/>
                  </a:lnTo>
                  <a:lnTo>
                    <a:pt x="52" y="14"/>
                  </a:lnTo>
                  <a:lnTo>
                    <a:pt x="34" y="14"/>
                  </a:lnTo>
                  <a:lnTo>
                    <a:pt x="34" y="76"/>
                  </a:lnTo>
                  <a:lnTo>
                    <a:pt x="18" y="76"/>
                  </a:lnTo>
                  <a:lnTo>
                    <a:pt x="18" y="1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9" name="Rectangle 15"/>
            <p:cNvSpPr>
              <a:spLocks noChangeArrowheads="1"/>
            </p:cNvSpPr>
            <p:nvPr/>
          </p:nvSpPr>
          <p:spPr bwMode="auto">
            <a:xfrm>
              <a:off x="3935" y="3386"/>
              <a:ext cx="16" cy="76"/>
            </a:xfrm>
            <a:prstGeom prst="rect">
              <a:avLst/>
            </a:pr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0" name="Freeform 16"/>
            <p:cNvSpPr>
              <a:spLocks noEditPoints="1"/>
            </p:cNvSpPr>
            <p:nvPr/>
          </p:nvSpPr>
          <p:spPr bwMode="auto">
            <a:xfrm>
              <a:off x="4003" y="3384"/>
              <a:ext cx="67" cy="80"/>
            </a:xfrm>
            <a:custGeom>
              <a:avLst/>
              <a:gdLst>
                <a:gd name="T0" fmla="*/ 0 w 33"/>
                <a:gd name="T1" fmla="*/ 20 h 39"/>
                <a:gd name="T2" fmla="*/ 0 w 33"/>
                <a:gd name="T3" fmla="*/ 19 h 39"/>
                <a:gd name="T4" fmla="*/ 16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7 w 33"/>
                <a:gd name="T21" fmla="*/ 19 h 39"/>
                <a:gd name="T22" fmla="*/ 7 w 33"/>
                <a:gd name="T23" fmla="*/ 20 h 39"/>
                <a:gd name="T24" fmla="*/ 16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6" y="0"/>
                  </a:cubicBezTo>
                  <a:cubicBezTo>
                    <a:pt x="26" y="0"/>
                    <a:pt x="33" y="8"/>
                    <a:pt x="33" y="19"/>
                  </a:cubicBezTo>
                  <a:cubicBezTo>
                    <a:pt x="33" y="20"/>
                    <a:pt x="33" y="20"/>
                    <a:pt x="33" y="20"/>
                  </a:cubicBezTo>
                  <a:cubicBezTo>
                    <a:pt x="33" y="31"/>
                    <a:pt x="26" y="39"/>
                    <a:pt x="16" y="39"/>
                  </a:cubicBezTo>
                  <a:cubicBezTo>
                    <a:pt x="6" y="39"/>
                    <a:pt x="0" y="31"/>
                    <a:pt x="0" y="20"/>
                  </a:cubicBezTo>
                  <a:close/>
                  <a:moveTo>
                    <a:pt x="25" y="20"/>
                  </a:moveTo>
                  <a:cubicBezTo>
                    <a:pt x="25" y="19"/>
                    <a:pt x="25" y="19"/>
                    <a:pt x="25" y="19"/>
                  </a:cubicBezTo>
                  <a:cubicBezTo>
                    <a:pt x="25" y="12"/>
                    <a:pt x="21" y="7"/>
                    <a:pt x="16" y="7"/>
                  </a:cubicBezTo>
                  <a:cubicBezTo>
                    <a:pt x="11" y="7"/>
                    <a:pt x="7" y="12"/>
                    <a:pt x="7" y="19"/>
                  </a:cubicBezTo>
                  <a:cubicBezTo>
                    <a:pt x="7" y="20"/>
                    <a:pt x="7" y="20"/>
                    <a:pt x="7" y="20"/>
                  </a:cubicBezTo>
                  <a:cubicBezTo>
                    <a:pt x="7" y="27"/>
                    <a:pt x="11" y="31"/>
                    <a:pt x="16" y="31"/>
                  </a:cubicBezTo>
                  <a:cubicBezTo>
                    <a:pt x="22" y="31"/>
                    <a:pt x="25" y="27"/>
                    <a:pt x="25" y="2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1" name="Freeform 17"/>
            <p:cNvSpPr>
              <a:spLocks/>
            </p:cNvSpPr>
            <p:nvPr/>
          </p:nvSpPr>
          <p:spPr bwMode="auto">
            <a:xfrm>
              <a:off x="4122" y="3386"/>
              <a:ext cx="59" cy="76"/>
            </a:xfrm>
            <a:custGeom>
              <a:avLst/>
              <a:gdLst>
                <a:gd name="T0" fmla="*/ 0 w 59"/>
                <a:gd name="T1" fmla="*/ 0 h 76"/>
                <a:gd name="T2" fmla="*/ 14 w 59"/>
                <a:gd name="T3" fmla="*/ 0 h 76"/>
                <a:gd name="T4" fmla="*/ 43 w 59"/>
                <a:gd name="T5" fmla="*/ 43 h 76"/>
                <a:gd name="T6" fmla="*/ 43 w 59"/>
                <a:gd name="T7" fmla="*/ 0 h 76"/>
                <a:gd name="T8" fmla="*/ 59 w 59"/>
                <a:gd name="T9" fmla="*/ 0 h 76"/>
                <a:gd name="T10" fmla="*/ 59 w 59"/>
                <a:gd name="T11" fmla="*/ 76 h 76"/>
                <a:gd name="T12" fmla="*/ 45 w 59"/>
                <a:gd name="T13" fmla="*/ 76 h 76"/>
                <a:gd name="T14" fmla="*/ 14 w 59"/>
                <a:gd name="T15" fmla="*/ 31 h 76"/>
                <a:gd name="T16" fmla="*/ 14 w 59"/>
                <a:gd name="T17" fmla="*/ 76 h 76"/>
                <a:gd name="T18" fmla="*/ 0 w 59"/>
                <a:gd name="T19" fmla="*/ 76 h 76"/>
                <a:gd name="T20" fmla="*/ 0 w 59"/>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76">
                  <a:moveTo>
                    <a:pt x="0" y="0"/>
                  </a:moveTo>
                  <a:lnTo>
                    <a:pt x="14" y="0"/>
                  </a:lnTo>
                  <a:lnTo>
                    <a:pt x="43" y="43"/>
                  </a:lnTo>
                  <a:lnTo>
                    <a:pt x="43" y="0"/>
                  </a:lnTo>
                  <a:lnTo>
                    <a:pt x="59" y="0"/>
                  </a:lnTo>
                  <a:lnTo>
                    <a:pt x="59" y="76"/>
                  </a:lnTo>
                  <a:lnTo>
                    <a:pt x="45" y="76"/>
                  </a:lnTo>
                  <a:lnTo>
                    <a:pt x="14" y="31"/>
                  </a:lnTo>
                  <a:lnTo>
                    <a:pt x="14" y="76"/>
                  </a:lnTo>
                  <a:lnTo>
                    <a:pt x="0" y="76"/>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2" name="Freeform 18"/>
            <p:cNvSpPr>
              <a:spLocks/>
            </p:cNvSpPr>
            <p:nvPr/>
          </p:nvSpPr>
          <p:spPr bwMode="auto">
            <a:xfrm>
              <a:off x="4231"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6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2" y="2"/>
                    <a:pt x="26" y="5"/>
                  </a:cubicBezTo>
                  <a:cubicBezTo>
                    <a:pt x="22" y="11"/>
                    <a:pt x="22" y="11"/>
                    <a:pt x="22" y="11"/>
                  </a:cubicBezTo>
                  <a:cubicBezTo>
                    <a:pt x="19" y="9"/>
                    <a:pt x="16" y="7"/>
                    <a:pt x="14" y="7"/>
                  </a:cubicBezTo>
                  <a:cubicBezTo>
                    <a:pt x="11" y="7"/>
                    <a:pt x="9" y="9"/>
                    <a:pt x="9" y="11"/>
                  </a:cubicBezTo>
                  <a:cubicBezTo>
                    <a:pt x="9" y="11"/>
                    <a:pt x="9" y="11"/>
                    <a:pt x="9" y="11"/>
                  </a:cubicBezTo>
                  <a:cubicBezTo>
                    <a:pt x="9" y="13"/>
                    <a:pt x="11" y="14"/>
                    <a:pt x="16"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3" name="Freeform 19"/>
            <p:cNvSpPr>
              <a:spLocks noEditPoints="1"/>
            </p:cNvSpPr>
            <p:nvPr/>
          </p:nvSpPr>
          <p:spPr bwMode="auto">
            <a:xfrm>
              <a:off x="3225" y="3188"/>
              <a:ext cx="129" cy="131"/>
            </a:xfrm>
            <a:custGeom>
              <a:avLst/>
              <a:gdLst>
                <a:gd name="T0" fmla="*/ 44 w 129"/>
                <a:gd name="T1" fmla="*/ 0 h 131"/>
                <a:gd name="T2" fmla="*/ 85 w 129"/>
                <a:gd name="T3" fmla="*/ 0 h 131"/>
                <a:gd name="T4" fmla="*/ 129 w 129"/>
                <a:gd name="T5" fmla="*/ 131 h 131"/>
                <a:gd name="T6" fmla="*/ 89 w 129"/>
                <a:gd name="T7" fmla="*/ 131 h 131"/>
                <a:gd name="T8" fmla="*/ 83 w 129"/>
                <a:gd name="T9" fmla="*/ 110 h 131"/>
                <a:gd name="T10" fmla="*/ 46 w 129"/>
                <a:gd name="T11" fmla="*/ 110 h 131"/>
                <a:gd name="T12" fmla="*/ 40 w 129"/>
                <a:gd name="T13" fmla="*/ 131 h 131"/>
                <a:gd name="T14" fmla="*/ 0 w 129"/>
                <a:gd name="T15" fmla="*/ 131 h 131"/>
                <a:gd name="T16" fmla="*/ 44 w 129"/>
                <a:gd name="T17" fmla="*/ 0 h 131"/>
                <a:gd name="T18" fmla="*/ 75 w 129"/>
                <a:gd name="T19" fmla="*/ 82 h 131"/>
                <a:gd name="T20" fmla="*/ 65 w 129"/>
                <a:gd name="T21" fmla="*/ 47 h 131"/>
                <a:gd name="T22" fmla="*/ 54 w 129"/>
                <a:gd name="T23" fmla="*/ 82 h 131"/>
                <a:gd name="T24" fmla="*/ 75 w 129"/>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31">
                  <a:moveTo>
                    <a:pt x="44" y="0"/>
                  </a:moveTo>
                  <a:lnTo>
                    <a:pt x="85" y="0"/>
                  </a:lnTo>
                  <a:lnTo>
                    <a:pt x="129" y="131"/>
                  </a:lnTo>
                  <a:lnTo>
                    <a:pt x="89" y="131"/>
                  </a:lnTo>
                  <a:lnTo>
                    <a:pt x="83" y="110"/>
                  </a:lnTo>
                  <a:lnTo>
                    <a:pt x="46" y="110"/>
                  </a:lnTo>
                  <a:lnTo>
                    <a:pt x="40" y="131"/>
                  </a:lnTo>
                  <a:lnTo>
                    <a:pt x="0" y="131"/>
                  </a:lnTo>
                  <a:lnTo>
                    <a:pt x="44" y="0"/>
                  </a:lnTo>
                  <a:close/>
                  <a:moveTo>
                    <a:pt x="75" y="82"/>
                  </a:moveTo>
                  <a:lnTo>
                    <a:pt x="65" y="47"/>
                  </a:lnTo>
                  <a:lnTo>
                    <a:pt x="54" y="82"/>
                  </a:lnTo>
                  <a:lnTo>
                    <a:pt x="75" y="8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4" name="Freeform 20"/>
            <p:cNvSpPr>
              <a:spLocks/>
            </p:cNvSpPr>
            <p:nvPr/>
          </p:nvSpPr>
          <p:spPr bwMode="auto">
            <a:xfrm>
              <a:off x="3376" y="3188"/>
              <a:ext cx="87" cy="131"/>
            </a:xfrm>
            <a:custGeom>
              <a:avLst/>
              <a:gdLst>
                <a:gd name="T0" fmla="*/ 0 w 87"/>
                <a:gd name="T1" fmla="*/ 0 h 131"/>
                <a:gd name="T2" fmla="*/ 39 w 87"/>
                <a:gd name="T3" fmla="*/ 0 h 131"/>
                <a:gd name="T4" fmla="*/ 39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9" y="0"/>
                  </a:lnTo>
                  <a:lnTo>
                    <a:pt x="39" y="94"/>
                  </a:lnTo>
                  <a:lnTo>
                    <a:pt x="87" y="94"/>
                  </a:lnTo>
                  <a:lnTo>
                    <a:pt x="87"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5" name="Freeform 21"/>
            <p:cNvSpPr>
              <a:spLocks/>
            </p:cNvSpPr>
            <p:nvPr/>
          </p:nvSpPr>
          <p:spPr bwMode="auto">
            <a:xfrm>
              <a:off x="3491" y="3188"/>
              <a:ext cx="87" cy="131"/>
            </a:xfrm>
            <a:custGeom>
              <a:avLst/>
              <a:gdLst>
                <a:gd name="T0" fmla="*/ 0 w 87"/>
                <a:gd name="T1" fmla="*/ 0 h 131"/>
                <a:gd name="T2" fmla="*/ 38 w 87"/>
                <a:gd name="T3" fmla="*/ 0 h 131"/>
                <a:gd name="T4" fmla="*/ 38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8" y="0"/>
                  </a:lnTo>
                  <a:lnTo>
                    <a:pt x="38" y="94"/>
                  </a:lnTo>
                  <a:lnTo>
                    <a:pt x="87" y="94"/>
                  </a:lnTo>
                  <a:lnTo>
                    <a:pt x="87"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6" name="Freeform 22"/>
            <p:cNvSpPr>
              <a:spLocks/>
            </p:cNvSpPr>
            <p:nvPr/>
          </p:nvSpPr>
          <p:spPr bwMode="auto">
            <a:xfrm>
              <a:off x="3628" y="3188"/>
              <a:ext cx="103" cy="131"/>
            </a:xfrm>
            <a:custGeom>
              <a:avLst/>
              <a:gdLst>
                <a:gd name="T0" fmla="*/ 33 w 103"/>
                <a:gd name="T1" fmla="*/ 35 h 131"/>
                <a:gd name="T2" fmla="*/ 0 w 103"/>
                <a:gd name="T3" fmla="*/ 35 h 131"/>
                <a:gd name="T4" fmla="*/ 0 w 103"/>
                <a:gd name="T5" fmla="*/ 0 h 131"/>
                <a:gd name="T6" fmla="*/ 103 w 103"/>
                <a:gd name="T7" fmla="*/ 0 h 131"/>
                <a:gd name="T8" fmla="*/ 103 w 103"/>
                <a:gd name="T9" fmla="*/ 35 h 131"/>
                <a:gd name="T10" fmla="*/ 71 w 103"/>
                <a:gd name="T11" fmla="*/ 35 h 131"/>
                <a:gd name="T12" fmla="*/ 71 w 103"/>
                <a:gd name="T13" fmla="*/ 131 h 131"/>
                <a:gd name="T14" fmla="*/ 33 w 103"/>
                <a:gd name="T15" fmla="*/ 131 h 131"/>
                <a:gd name="T16" fmla="*/ 33 w 103"/>
                <a:gd name="T17" fmla="*/ 3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1">
                  <a:moveTo>
                    <a:pt x="33" y="35"/>
                  </a:moveTo>
                  <a:lnTo>
                    <a:pt x="0" y="35"/>
                  </a:lnTo>
                  <a:lnTo>
                    <a:pt x="0" y="0"/>
                  </a:lnTo>
                  <a:lnTo>
                    <a:pt x="103" y="0"/>
                  </a:lnTo>
                  <a:lnTo>
                    <a:pt x="103" y="35"/>
                  </a:lnTo>
                  <a:lnTo>
                    <a:pt x="71" y="35"/>
                  </a:lnTo>
                  <a:lnTo>
                    <a:pt x="71" y="131"/>
                  </a:lnTo>
                  <a:lnTo>
                    <a:pt x="33" y="131"/>
                  </a:lnTo>
                  <a:lnTo>
                    <a:pt x="33" y="3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7" name="Freeform 23"/>
            <p:cNvSpPr>
              <a:spLocks noEditPoints="1"/>
            </p:cNvSpPr>
            <p:nvPr/>
          </p:nvSpPr>
          <p:spPr bwMode="auto">
            <a:xfrm>
              <a:off x="3757" y="3188"/>
              <a:ext cx="109" cy="131"/>
            </a:xfrm>
            <a:custGeom>
              <a:avLst/>
              <a:gdLst>
                <a:gd name="T0" fmla="*/ 0 w 54"/>
                <a:gd name="T1" fmla="*/ 0 h 64"/>
                <a:gd name="T2" fmla="*/ 26 w 54"/>
                <a:gd name="T3" fmla="*/ 0 h 64"/>
                <a:gd name="T4" fmla="*/ 47 w 54"/>
                <a:gd name="T5" fmla="*/ 7 h 64"/>
                <a:gd name="T6" fmla="*/ 53 w 54"/>
                <a:gd name="T7" fmla="*/ 22 h 64"/>
                <a:gd name="T8" fmla="*/ 53 w 54"/>
                <a:gd name="T9" fmla="*/ 22 h 64"/>
                <a:gd name="T10" fmla="*/ 42 w 54"/>
                <a:gd name="T11" fmla="*/ 41 h 64"/>
                <a:gd name="T12" fmla="*/ 54 w 54"/>
                <a:gd name="T13" fmla="*/ 64 h 64"/>
                <a:gd name="T14" fmla="*/ 32 w 54"/>
                <a:gd name="T15" fmla="*/ 64 h 64"/>
                <a:gd name="T16" fmla="*/ 22 w 54"/>
                <a:gd name="T17" fmla="*/ 45 h 64"/>
                <a:gd name="T18" fmla="*/ 19 w 54"/>
                <a:gd name="T19" fmla="*/ 45 h 64"/>
                <a:gd name="T20" fmla="*/ 19 w 54"/>
                <a:gd name="T21" fmla="*/ 64 h 64"/>
                <a:gd name="T22" fmla="*/ 0 w 54"/>
                <a:gd name="T23" fmla="*/ 64 h 64"/>
                <a:gd name="T24" fmla="*/ 0 w 54"/>
                <a:gd name="T25" fmla="*/ 0 h 64"/>
                <a:gd name="T26" fmla="*/ 26 w 54"/>
                <a:gd name="T27" fmla="*/ 31 h 64"/>
                <a:gd name="T28" fmla="*/ 33 w 54"/>
                <a:gd name="T29" fmla="*/ 24 h 64"/>
                <a:gd name="T30" fmla="*/ 33 w 54"/>
                <a:gd name="T31" fmla="*/ 23 h 64"/>
                <a:gd name="T32" fmla="*/ 26 w 54"/>
                <a:gd name="T33" fmla="*/ 16 h 64"/>
                <a:gd name="T34" fmla="*/ 19 w 54"/>
                <a:gd name="T35" fmla="*/ 16 h 64"/>
                <a:gd name="T36" fmla="*/ 19 w 54"/>
                <a:gd name="T37" fmla="*/ 31 h 64"/>
                <a:gd name="T38" fmla="*/ 26 w 54"/>
                <a:gd name="T39"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4">
                  <a:moveTo>
                    <a:pt x="0" y="0"/>
                  </a:moveTo>
                  <a:cubicBezTo>
                    <a:pt x="26" y="0"/>
                    <a:pt x="26" y="0"/>
                    <a:pt x="26" y="0"/>
                  </a:cubicBezTo>
                  <a:cubicBezTo>
                    <a:pt x="36" y="0"/>
                    <a:pt x="43" y="2"/>
                    <a:pt x="47" y="7"/>
                  </a:cubicBezTo>
                  <a:cubicBezTo>
                    <a:pt x="51" y="10"/>
                    <a:pt x="53" y="15"/>
                    <a:pt x="53" y="22"/>
                  </a:cubicBezTo>
                  <a:cubicBezTo>
                    <a:pt x="53" y="22"/>
                    <a:pt x="53" y="22"/>
                    <a:pt x="53" y="22"/>
                  </a:cubicBezTo>
                  <a:cubicBezTo>
                    <a:pt x="53" y="32"/>
                    <a:pt x="48" y="37"/>
                    <a:pt x="42" y="41"/>
                  </a:cubicBezTo>
                  <a:cubicBezTo>
                    <a:pt x="54" y="64"/>
                    <a:pt x="54" y="64"/>
                    <a:pt x="54" y="64"/>
                  </a:cubicBezTo>
                  <a:cubicBezTo>
                    <a:pt x="32" y="64"/>
                    <a:pt x="32" y="64"/>
                    <a:pt x="32" y="64"/>
                  </a:cubicBezTo>
                  <a:cubicBezTo>
                    <a:pt x="22" y="45"/>
                    <a:pt x="22" y="45"/>
                    <a:pt x="22" y="45"/>
                  </a:cubicBezTo>
                  <a:cubicBezTo>
                    <a:pt x="19" y="45"/>
                    <a:pt x="19" y="45"/>
                    <a:pt x="19" y="45"/>
                  </a:cubicBezTo>
                  <a:cubicBezTo>
                    <a:pt x="19" y="64"/>
                    <a:pt x="19" y="64"/>
                    <a:pt x="19" y="64"/>
                  </a:cubicBezTo>
                  <a:cubicBezTo>
                    <a:pt x="0" y="64"/>
                    <a:pt x="0" y="64"/>
                    <a:pt x="0" y="64"/>
                  </a:cubicBezTo>
                  <a:lnTo>
                    <a:pt x="0" y="0"/>
                  </a:lnTo>
                  <a:close/>
                  <a:moveTo>
                    <a:pt x="26" y="31"/>
                  </a:moveTo>
                  <a:cubicBezTo>
                    <a:pt x="30" y="31"/>
                    <a:pt x="33" y="28"/>
                    <a:pt x="33" y="24"/>
                  </a:cubicBezTo>
                  <a:cubicBezTo>
                    <a:pt x="33" y="23"/>
                    <a:pt x="33" y="23"/>
                    <a:pt x="33" y="23"/>
                  </a:cubicBezTo>
                  <a:cubicBezTo>
                    <a:pt x="33" y="19"/>
                    <a:pt x="30" y="16"/>
                    <a:pt x="26" y="16"/>
                  </a:cubicBezTo>
                  <a:cubicBezTo>
                    <a:pt x="19" y="16"/>
                    <a:pt x="19" y="16"/>
                    <a:pt x="19" y="16"/>
                  </a:cubicBezTo>
                  <a:cubicBezTo>
                    <a:pt x="19" y="31"/>
                    <a:pt x="19" y="31"/>
                    <a:pt x="19" y="31"/>
                  </a:cubicBezTo>
                  <a:lnTo>
                    <a:pt x="26" y="3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8" name="Freeform 24"/>
            <p:cNvSpPr>
              <a:spLocks noEditPoints="1"/>
            </p:cNvSpPr>
            <p:nvPr/>
          </p:nvSpPr>
          <p:spPr bwMode="auto">
            <a:xfrm>
              <a:off x="3880" y="3188"/>
              <a:ext cx="131" cy="131"/>
            </a:xfrm>
            <a:custGeom>
              <a:avLst/>
              <a:gdLst>
                <a:gd name="T0" fmla="*/ 45 w 131"/>
                <a:gd name="T1" fmla="*/ 0 h 131"/>
                <a:gd name="T2" fmla="*/ 87 w 131"/>
                <a:gd name="T3" fmla="*/ 0 h 131"/>
                <a:gd name="T4" fmla="*/ 131 w 131"/>
                <a:gd name="T5" fmla="*/ 131 h 131"/>
                <a:gd name="T6" fmla="*/ 89 w 131"/>
                <a:gd name="T7" fmla="*/ 131 h 131"/>
                <a:gd name="T8" fmla="*/ 83 w 131"/>
                <a:gd name="T9" fmla="*/ 110 h 131"/>
                <a:gd name="T10" fmla="*/ 47 w 131"/>
                <a:gd name="T11" fmla="*/ 110 h 131"/>
                <a:gd name="T12" fmla="*/ 43 w 131"/>
                <a:gd name="T13" fmla="*/ 131 h 131"/>
                <a:gd name="T14" fmla="*/ 0 w 131"/>
                <a:gd name="T15" fmla="*/ 131 h 131"/>
                <a:gd name="T16" fmla="*/ 45 w 131"/>
                <a:gd name="T17" fmla="*/ 0 h 131"/>
                <a:gd name="T18" fmla="*/ 75 w 131"/>
                <a:gd name="T19" fmla="*/ 82 h 131"/>
                <a:gd name="T20" fmla="*/ 65 w 131"/>
                <a:gd name="T21" fmla="*/ 47 h 131"/>
                <a:gd name="T22" fmla="*/ 55 w 131"/>
                <a:gd name="T23" fmla="*/ 82 h 131"/>
                <a:gd name="T24" fmla="*/ 75 w 131"/>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31">
                  <a:moveTo>
                    <a:pt x="45" y="0"/>
                  </a:moveTo>
                  <a:lnTo>
                    <a:pt x="87" y="0"/>
                  </a:lnTo>
                  <a:lnTo>
                    <a:pt x="131" y="131"/>
                  </a:lnTo>
                  <a:lnTo>
                    <a:pt x="89" y="131"/>
                  </a:lnTo>
                  <a:lnTo>
                    <a:pt x="83" y="110"/>
                  </a:lnTo>
                  <a:lnTo>
                    <a:pt x="47" y="110"/>
                  </a:lnTo>
                  <a:lnTo>
                    <a:pt x="43" y="131"/>
                  </a:lnTo>
                  <a:lnTo>
                    <a:pt x="0" y="131"/>
                  </a:lnTo>
                  <a:lnTo>
                    <a:pt x="45" y="0"/>
                  </a:lnTo>
                  <a:close/>
                  <a:moveTo>
                    <a:pt x="75" y="82"/>
                  </a:moveTo>
                  <a:lnTo>
                    <a:pt x="65" y="47"/>
                  </a:lnTo>
                  <a:lnTo>
                    <a:pt x="55" y="82"/>
                  </a:lnTo>
                  <a:lnTo>
                    <a:pt x="75" y="8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9" name="Freeform 25"/>
            <p:cNvSpPr>
              <a:spLocks/>
            </p:cNvSpPr>
            <p:nvPr/>
          </p:nvSpPr>
          <p:spPr bwMode="auto">
            <a:xfrm>
              <a:off x="4036" y="3188"/>
              <a:ext cx="92" cy="131"/>
            </a:xfrm>
            <a:custGeom>
              <a:avLst/>
              <a:gdLst>
                <a:gd name="T0" fmla="*/ 0 w 92"/>
                <a:gd name="T1" fmla="*/ 0 h 131"/>
                <a:gd name="T2" fmla="*/ 92 w 92"/>
                <a:gd name="T3" fmla="*/ 0 h 131"/>
                <a:gd name="T4" fmla="*/ 92 w 92"/>
                <a:gd name="T5" fmla="*/ 35 h 131"/>
                <a:gd name="T6" fmla="*/ 40 w 92"/>
                <a:gd name="T7" fmla="*/ 35 h 131"/>
                <a:gd name="T8" fmla="*/ 40 w 92"/>
                <a:gd name="T9" fmla="*/ 53 h 131"/>
                <a:gd name="T10" fmla="*/ 88 w 92"/>
                <a:gd name="T11" fmla="*/ 53 h 131"/>
                <a:gd name="T12" fmla="*/ 88 w 92"/>
                <a:gd name="T13" fmla="*/ 86 h 131"/>
                <a:gd name="T14" fmla="*/ 40 w 92"/>
                <a:gd name="T15" fmla="*/ 86 h 131"/>
                <a:gd name="T16" fmla="*/ 40 w 92"/>
                <a:gd name="T17" fmla="*/ 131 h 131"/>
                <a:gd name="T18" fmla="*/ 0 w 92"/>
                <a:gd name="T19" fmla="*/ 131 h 131"/>
                <a:gd name="T20" fmla="*/ 0 w 92"/>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31">
                  <a:moveTo>
                    <a:pt x="0" y="0"/>
                  </a:moveTo>
                  <a:lnTo>
                    <a:pt x="92" y="0"/>
                  </a:lnTo>
                  <a:lnTo>
                    <a:pt x="92" y="35"/>
                  </a:lnTo>
                  <a:lnTo>
                    <a:pt x="40" y="35"/>
                  </a:lnTo>
                  <a:lnTo>
                    <a:pt x="40" y="53"/>
                  </a:lnTo>
                  <a:lnTo>
                    <a:pt x="88" y="53"/>
                  </a:lnTo>
                  <a:lnTo>
                    <a:pt x="88" y="86"/>
                  </a:lnTo>
                  <a:lnTo>
                    <a:pt x="40" y="86"/>
                  </a:lnTo>
                  <a:lnTo>
                    <a:pt x="40"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0" name="Freeform 26"/>
            <p:cNvSpPr>
              <a:spLocks/>
            </p:cNvSpPr>
            <p:nvPr/>
          </p:nvSpPr>
          <p:spPr bwMode="auto">
            <a:xfrm>
              <a:off x="4159" y="3188"/>
              <a:ext cx="90" cy="131"/>
            </a:xfrm>
            <a:custGeom>
              <a:avLst/>
              <a:gdLst>
                <a:gd name="T0" fmla="*/ 0 w 90"/>
                <a:gd name="T1" fmla="*/ 0 h 131"/>
                <a:gd name="T2" fmla="*/ 90 w 90"/>
                <a:gd name="T3" fmla="*/ 0 h 131"/>
                <a:gd name="T4" fmla="*/ 90 w 90"/>
                <a:gd name="T5" fmla="*/ 35 h 131"/>
                <a:gd name="T6" fmla="*/ 38 w 90"/>
                <a:gd name="T7" fmla="*/ 35 h 131"/>
                <a:gd name="T8" fmla="*/ 38 w 90"/>
                <a:gd name="T9" fmla="*/ 53 h 131"/>
                <a:gd name="T10" fmla="*/ 86 w 90"/>
                <a:gd name="T11" fmla="*/ 53 h 131"/>
                <a:gd name="T12" fmla="*/ 86 w 90"/>
                <a:gd name="T13" fmla="*/ 86 h 131"/>
                <a:gd name="T14" fmla="*/ 38 w 90"/>
                <a:gd name="T15" fmla="*/ 86 h 131"/>
                <a:gd name="T16" fmla="*/ 38 w 90"/>
                <a:gd name="T17" fmla="*/ 131 h 131"/>
                <a:gd name="T18" fmla="*/ 0 w 90"/>
                <a:gd name="T19" fmla="*/ 131 h 131"/>
                <a:gd name="T20" fmla="*/ 0 w 90"/>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31">
                  <a:moveTo>
                    <a:pt x="0" y="0"/>
                  </a:moveTo>
                  <a:lnTo>
                    <a:pt x="90" y="0"/>
                  </a:lnTo>
                  <a:lnTo>
                    <a:pt x="90" y="35"/>
                  </a:lnTo>
                  <a:lnTo>
                    <a:pt x="38" y="35"/>
                  </a:lnTo>
                  <a:lnTo>
                    <a:pt x="38" y="53"/>
                  </a:lnTo>
                  <a:lnTo>
                    <a:pt x="86" y="53"/>
                  </a:lnTo>
                  <a:lnTo>
                    <a:pt x="86" y="86"/>
                  </a:lnTo>
                  <a:lnTo>
                    <a:pt x="38" y="86"/>
                  </a:lnTo>
                  <a:lnTo>
                    <a:pt x="38"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1" name="Rectangle 27"/>
            <p:cNvSpPr>
              <a:spLocks noChangeArrowheads="1"/>
            </p:cNvSpPr>
            <p:nvPr/>
          </p:nvSpPr>
          <p:spPr bwMode="auto">
            <a:xfrm>
              <a:off x="4282" y="3188"/>
              <a:ext cx="40" cy="131"/>
            </a:xfrm>
            <a:prstGeom prst="rect">
              <a:avLst/>
            </a:pr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2" name="Freeform 28"/>
            <p:cNvSpPr>
              <a:spLocks/>
            </p:cNvSpPr>
            <p:nvPr/>
          </p:nvSpPr>
          <p:spPr bwMode="auto">
            <a:xfrm>
              <a:off x="4348" y="3186"/>
              <a:ext cx="109" cy="135"/>
            </a:xfrm>
            <a:custGeom>
              <a:avLst/>
              <a:gdLst>
                <a:gd name="T0" fmla="*/ 0 w 54"/>
                <a:gd name="T1" fmla="*/ 34 h 66"/>
                <a:gd name="T2" fmla="*/ 0 w 54"/>
                <a:gd name="T3" fmla="*/ 32 h 66"/>
                <a:gd name="T4" fmla="*/ 30 w 54"/>
                <a:gd name="T5" fmla="*/ 0 h 66"/>
                <a:gd name="T6" fmla="*/ 54 w 54"/>
                <a:gd name="T7" fmla="*/ 12 h 66"/>
                <a:gd name="T8" fmla="*/ 40 w 54"/>
                <a:gd name="T9" fmla="*/ 24 h 66"/>
                <a:gd name="T10" fmla="*/ 31 w 54"/>
                <a:gd name="T11" fmla="*/ 18 h 66"/>
                <a:gd name="T12" fmla="*/ 20 w 54"/>
                <a:gd name="T13" fmla="*/ 32 h 66"/>
                <a:gd name="T14" fmla="*/ 20 w 54"/>
                <a:gd name="T15" fmla="*/ 33 h 66"/>
                <a:gd name="T16" fmla="*/ 31 w 54"/>
                <a:gd name="T17" fmla="*/ 48 h 66"/>
                <a:gd name="T18" fmla="*/ 41 w 54"/>
                <a:gd name="T19" fmla="*/ 41 h 66"/>
                <a:gd name="T20" fmla="*/ 54 w 54"/>
                <a:gd name="T21" fmla="*/ 53 h 66"/>
                <a:gd name="T22" fmla="*/ 29 w 54"/>
                <a:gd name="T23" fmla="*/ 66 h 66"/>
                <a:gd name="T24" fmla="*/ 0 w 54"/>
                <a:gd name="T2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66">
                  <a:moveTo>
                    <a:pt x="0" y="34"/>
                  </a:moveTo>
                  <a:cubicBezTo>
                    <a:pt x="0" y="32"/>
                    <a:pt x="0" y="32"/>
                    <a:pt x="0" y="32"/>
                  </a:cubicBezTo>
                  <a:cubicBezTo>
                    <a:pt x="0" y="12"/>
                    <a:pt x="14" y="0"/>
                    <a:pt x="30" y="0"/>
                  </a:cubicBezTo>
                  <a:cubicBezTo>
                    <a:pt x="41" y="0"/>
                    <a:pt x="48" y="4"/>
                    <a:pt x="54" y="12"/>
                  </a:cubicBezTo>
                  <a:cubicBezTo>
                    <a:pt x="40" y="24"/>
                    <a:pt x="40" y="24"/>
                    <a:pt x="40" y="24"/>
                  </a:cubicBezTo>
                  <a:cubicBezTo>
                    <a:pt x="38" y="21"/>
                    <a:pt x="35" y="18"/>
                    <a:pt x="31" y="18"/>
                  </a:cubicBezTo>
                  <a:cubicBezTo>
                    <a:pt x="24" y="18"/>
                    <a:pt x="20" y="23"/>
                    <a:pt x="20" y="32"/>
                  </a:cubicBezTo>
                  <a:cubicBezTo>
                    <a:pt x="20" y="33"/>
                    <a:pt x="20" y="33"/>
                    <a:pt x="20" y="33"/>
                  </a:cubicBezTo>
                  <a:cubicBezTo>
                    <a:pt x="20" y="43"/>
                    <a:pt x="25" y="48"/>
                    <a:pt x="31" y="48"/>
                  </a:cubicBezTo>
                  <a:cubicBezTo>
                    <a:pt x="36" y="48"/>
                    <a:pt x="39" y="45"/>
                    <a:pt x="41" y="41"/>
                  </a:cubicBezTo>
                  <a:cubicBezTo>
                    <a:pt x="54" y="53"/>
                    <a:pt x="54" y="53"/>
                    <a:pt x="54" y="53"/>
                  </a:cubicBezTo>
                  <a:cubicBezTo>
                    <a:pt x="49" y="60"/>
                    <a:pt x="42" y="66"/>
                    <a:pt x="29" y="66"/>
                  </a:cubicBezTo>
                  <a:cubicBezTo>
                    <a:pt x="14" y="66"/>
                    <a:pt x="0" y="54"/>
                    <a:pt x="0" y="34"/>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sp>
        <p:nvSpPr>
          <p:cNvPr id="33" name="Rectangle 32"/>
          <p:cNvSpPr/>
          <p:nvPr userDrawn="1"/>
        </p:nvSpPr>
        <p:spPr>
          <a:xfrm>
            <a:off x="0" y="-6445"/>
            <a:ext cx="9144000" cy="108045"/>
          </a:xfrm>
          <a:prstGeom prst="rect">
            <a:avLst/>
          </a:prstGeom>
          <a:gradFill>
            <a:gsLst>
              <a:gs pos="0">
                <a:schemeClr val="accent1"/>
              </a:gs>
              <a:gs pos="72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083046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de Title _Text on White Bkgnd">
    <p:spTree>
      <p:nvGrpSpPr>
        <p:cNvPr id="1" name=""/>
        <p:cNvGrpSpPr/>
        <p:nvPr/>
      </p:nvGrpSpPr>
      <p:grpSpPr>
        <a:xfrm>
          <a:off x="0" y="0"/>
          <a:ext cx="0" cy="0"/>
          <a:chOff x="0" y="0"/>
          <a:chExt cx="0" cy="0"/>
        </a:xfrm>
      </p:grpSpPr>
      <p:sp>
        <p:nvSpPr>
          <p:cNvPr id="9" name="Rectangle 8"/>
          <p:cNvSpPr/>
          <p:nvPr/>
        </p:nvSpPr>
        <p:spPr>
          <a:xfrm>
            <a:off x="2917372" y="0"/>
            <a:ext cx="6226628" cy="5143500"/>
          </a:xfrm>
          <a:prstGeom prst="rect">
            <a:avLst/>
          </a:prstGeom>
          <a:gradFill flip="none" rotWithShape="1">
            <a:gsLst>
              <a:gs pos="0">
                <a:schemeClr val="bg1"/>
              </a:gs>
              <a:gs pos="50000">
                <a:schemeClr val="bg1"/>
              </a:gs>
              <a:gs pos="100000">
                <a:schemeClr val="bg1">
                  <a:shade val="100000"/>
                  <a:satMod val="115000"/>
                  <a:alpha val="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lvl="1" indent="-285750">
              <a:buClr>
                <a:schemeClr val="accent1"/>
              </a:buClr>
            </a:pPr>
            <a:r>
              <a:rPr lang="en-US" sz="1600">
                <a:solidFill>
                  <a:schemeClr val="bg1"/>
                </a:solidFill>
                <a:cs typeface="Calibri" panose="020F0502020204030204" pitchFamily="34" charset="0"/>
              </a:rPr>
              <a:t>Wrong Way Messaging and Alerts</a:t>
            </a:r>
          </a:p>
          <a:p>
            <a:pPr marL="285750" lvl="1" indent="-285750">
              <a:buClr>
                <a:schemeClr val="accent1"/>
              </a:buClr>
            </a:pPr>
            <a:r>
              <a:rPr lang="en-US" sz="1600">
                <a:solidFill>
                  <a:schemeClr val="bg1"/>
                </a:solidFill>
                <a:cs typeface="Calibri" panose="020F0502020204030204" pitchFamily="34" charset="0"/>
              </a:rPr>
              <a:t>Virtual and Physical Dynamic Message Signs</a:t>
            </a:r>
          </a:p>
          <a:p>
            <a:pPr marL="285750" lvl="1" indent="-285750">
              <a:buClr>
                <a:schemeClr val="accent1"/>
              </a:buClr>
            </a:pPr>
            <a:r>
              <a:rPr lang="en-US" sz="1600">
                <a:solidFill>
                  <a:schemeClr val="bg1"/>
                </a:solidFill>
                <a:cs typeface="Calibri" panose="020F0502020204030204" pitchFamily="34" charset="0"/>
              </a:rPr>
              <a:t>Conditional Sensor-Driven Environmental Messaging</a:t>
            </a:r>
          </a:p>
          <a:p>
            <a:pPr marL="285750" lvl="1" indent="-285750">
              <a:buClr>
                <a:schemeClr val="accent1"/>
              </a:buClr>
            </a:pPr>
            <a:r>
              <a:rPr lang="en-US" sz="1600">
                <a:solidFill>
                  <a:schemeClr val="bg1"/>
                </a:solidFill>
                <a:cs typeface="Calibri" panose="020F0502020204030204" pitchFamily="34" charset="0"/>
              </a:rPr>
              <a:t>Virtual Drive Times</a:t>
            </a:r>
          </a:p>
          <a:p>
            <a:pPr marL="285750" lvl="1" indent="-285750">
              <a:buClr>
                <a:schemeClr val="accent1"/>
              </a:buClr>
            </a:pPr>
            <a:r>
              <a:rPr lang="en-US" sz="1600">
                <a:solidFill>
                  <a:schemeClr val="bg1"/>
                </a:solidFill>
                <a:cs typeface="Calibri" panose="020F0502020204030204" pitchFamily="34" charset="0"/>
              </a:rPr>
              <a:t>Traffic Counting and Classification</a:t>
            </a:r>
          </a:p>
          <a:p>
            <a:pPr marL="285750" lvl="1" indent="-285750">
              <a:buClr>
                <a:schemeClr val="accent1"/>
              </a:buClr>
            </a:pPr>
            <a:r>
              <a:rPr lang="en-US" sz="1600">
                <a:solidFill>
                  <a:schemeClr val="bg1"/>
                </a:solidFill>
                <a:cs typeface="Calibri" panose="020F0502020204030204" pitchFamily="34" charset="0"/>
              </a:rPr>
              <a:t>Traffic Calming and Speed Enforcement</a:t>
            </a:r>
          </a:p>
          <a:p>
            <a:pPr marL="285750" lvl="1" indent="-285750">
              <a:buClr>
                <a:schemeClr val="accent1"/>
              </a:buClr>
            </a:pPr>
            <a:r>
              <a:rPr lang="en-US" sz="1600">
                <a:solidFill>
                  <a:schemeClr val="bg1"/>
                </a:solidFill>
                <a:cs typeface="Calibri" panose="020F0502020204030204" pitchFamily="34" charset="0"/>
              </a:rPr>
              <a:t>Time to Destination</a:t>
            </a:r>
          </a:p>
          <a:p>
            <a:pPr marL="285750" lvl="1" indent="-285750">
              <a:buClr>
                <a:schemeClr val="accent1"/>
              </a:buClr>
            </a:pPr>
            <a:r>
              <a:rPr lang="en-US" sz="1600">
                <a:solidFill>
                  <a:schemeClr val="bg1"/>
                </a:solidFill>
                <a:cs typeface="Calibri" panose="020F0502020204030204" pitchFamily="34" charset="0"/>
              </a:rPr>
              <a:t>Parking Availability and Wayfinding</a:t>
            </a:r>
            <a:endParaRPr lang="en-US" sz="1600" dirty="0">
              <a:solidFill>
                <a:schemeClr val="bg1"/>
              </a:solidFill>
              <a:cs typeface="Calibri" panose="020F0502020204030204" pitchFamily="34" charset="0"/>
            </a:endParaRPr>
          </a:p>
        </p:txBody>
      </p:sp>
      <p:sp>
        <p:nvSpPr>
          <p:cNvPr id="3" name="Content Placeholder 2"/>
          <p:cNvSpPr>
            <a:spLocks noGrp="1"/>
          </p:cNvSpPr>
          <p:nvPr>
            <p:ph idx="1"/>
          </p:nvPr>
        </p:nvSpPr>
        <p:spPr>
          <a:xfrm>
            <a:off x="3222172" y="962753"/>
            <a:ext cx="5550353" cy="3290207"/>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le 1"/>
          <p:cNvSpPr>
            <a:spLocks noGrp="1"/>
          </p:cNvSpPr>
          <p:nvPr>
            <p:ph type="title"/>
          </p:nvPr>
        </p:nvSpPr>
        <p:spPr>
          <a:xfrm>
            <a:off x="371475" y="893356"/>
            <a:ext cx="2382611" cy="685800"/>
          </a:xfrm>
        </p:spPr>
        <p:txBody>
          <a:bodyPr anchor="t"/>
          <a:lstStyle>
            <a:lvl1pPr>
              <a:defRPr>
                <a:solidFill>
                  <a:schemeClr val="bg1"/>
                </a:solidFill>
              </a:defRPr>
            </a:lvl1pPr>
          </a:lstStyle>
          <a:p>
            <a:r>
              <a:rPr lang="en-US" dirty="0"/>
              <a:t>Click to edit Master title style</a:t>
            </a:r>
          </a:p>
        </p:txBody>
      </p:sp>
      <p:grpSp>
        <p:nvGrpSpPr>
          <p:cNvPr id="13" name="Group 4"/>
          <p:cNvGrpSpPr>
            <a:grpSpLocks noChangeAspect="1"/>
          </p:cNvGrpSpPr>
          <p:nvPr userDrawn="1"/>
        </p:nvGrpSpPr>
        <p:grpSpPr>
          <a:xfrm>
            <a:off x="8184984" y="4306259"/>
            <a:ext cx="727474" cy="602882"/>
            <a:chOff x="3225" y="3186"/>
            <a:chExt cx="1232" cy="1021"/>
          </a:xfrm>
        </p:grpSpPr>
        <p:sp>
          <p:nvSpPr>
            <p:cNvPr id="14" name="Freeform 5"/>
            <p:cNvSpPr>
              <a:spLocks/>
            </p:cNvSpPr>
            <p:nvPr/>
          </p:nvSpPr>
          <p:spPr bwMode="auto">
            <a:xfrm>
              <a:off x="4233" y="3594"/>
              <a:ext cx="26" cy="33"/>
            </a:xfrm>
            <a:custGeom>
              <a:avLst/>
              <a:gdLst>
                <a:gd name="T0" fmla="*/ 0 w 26"/>
                <a:gd name="T1" fmla="*/ 0 h 33"/>
                <a:gd name="T2" fmla="*/ 26 w 26"/>
                <a:gd name="T3" fmla="*/ 0 h 33"/>
                <a:gd name="T4" fmla="*/ 26 w 26"/>
                <a:gd name="T5" fmla="*/ 5 h 33"/>
                <a:gd name="T6" fmla="*/ 16 w 26"/>
                <a:gd name="T7" fmla="*/ 5 h 33"/>
                <a:gd name="T8" fmla="*/ 16 w 26"/>
                <a:gd name="T9" fmla="*/ 33 h 33"/>
                <a:gd name="T10" fmla="*/ 12 w 26"/>
                <a:gd name="T11" fmla="*/ 33 h 33"/>
                <a:gd name="T12" fmla="*/ 12 w 26"/>
                <a:gd name="T13" fmla="*/ 5 h 33"/>
                <a:gd name="T14" fmla="*/ 0 w 26"/>
                <a:gd name="T15" fmla="*/ 5 h 33"/>
                <a:gd name="T16" fmla="*/ 0 w 2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3">
                  <a:moveTo>
                    <a:pt x="0" y="0"/>
                  </a:moveTo>
                  <a:lnTo>
                    <a:pt x="26" y="0"/>
                  </a:lnTo>
                  <a:lnTo>
                    <a:pt x="26" y="5"/>
                  </a:lnTo>
                  <a:lnTo>
                    <a:pt x="16" y="5"/>
                  </a:lnTo>
                  <a:lnTo>
                    <a:pt x="16" y="33"/>
                  </a:lnTo>
                  <a:lnTo>
                    <a:pt x="12" y="33"/>
                  </a:lnTo>
                  <a:lnTo>
                    <a:pt x="12" y="5"/>
                  </a:lnTo>
                  <a:lnTo>
                    <a:pt x="0" y="5"/>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5" name="Freeform 6"/>
            <p:cNvSpPr>
              <a:spLocks/>
            </p:cNvSpPr>
            <p:nvPr/>
          </p:nvSpPr>
          <p:spPr bwMode="auto">
            <a:xfrm>
              <a:off x="4267" y="3594"/>
              <a:ext cx="31" cy="33"/>
            </a:xfrm>
            <a:custGeom>
              <a:avLst/>
              <a:gdLst>
                <a:gd name="T0" fmla="*/ 13 w 15"/>
                <a:gd name="T1" fmla="*/ 16 h 16"/>
                <a:gd name="T2" fmla="*/ 13 w 15"/>
                <a:gd name="T3" fmla="*/ 7 h 16"/>
                <a:gd name="T4" fmla="*/ 13 w 15"/>
                <a:gd name="T5" fmla="*/ 3 h 16"/>
                <a:gd name="T6" fmla="*/ 13 w 15"/>
                <a:gd name="T7" fmla="*/ 3 h 16"/>
                <a:gd name="T8" fmla="*/ 9 w 15"/>
                <a:gd name="T9" fmla="*/ 16 h 16"/>
                <a:gd name="T10" fmla="*/ 6 w 15"/>
                <a:gd name="T11" fmla="*/ 16 h 16"/>
                <a:gd name="T12" fmla="*/ 2 w 15"/>
                <a:gd name="T13" fmla="*/ 3 h 16"/>
                <a:gd name="T14" fmla="*/ 2 w 15"/>
                <a:gd name="T15" fmla="*/ 3 h 16"/>
                <a:gd name="T16" fmla="*/ 2 w 15"/>
                <a:gd name="T17" fmla="*/ 7 h 16"/>
                <a:gd name="T18" fmla="*/ 2 w 15"/>
                <a:gd name="T19" fmla="*/ 16 h 16"/>
                <a:gd name="T20" fmla="*/ 0 w 15"/>
                <a:gd name="T21" fmla="*/ 16 h 16"/>
                <a:gd name="T22" fmla="*/ 0 w 15"/>
                <a:gd name="T23" fmla="*/ 0 h 16"/>
                <a:gd name="T24" fmla="*/ 3 w 15"/>
                <a:gd name="T25" fmla="*/ 0 h 16"/>
                <a:gd name="T26" fmla="*/ 7 w 15"/>
                <a:gd name="T27" fmla="*/ 14 h 16"/>
                <a:gd name="T28" fmla="*/ 8 w 15"/>
                <a:gd name="T29" fmla="*/ 14 h 16"/>
                <a:gd name="T30" fmla="*/ 12 w 15"/>
                <a:gd name="T31" fmla="*/ 0 h 16"/>
                <a:gd name="T32" fmla="*/ 15 w 15"/>
                <a:gd name="T33" fmla="*/ 0 h 16"/>
                <a:gd name="T34" fmla="*/ 15 w 15"/>
                <a:gd name="T35" fmla="*/ 16 h 16"/>
                <a:gd name="T36" fmla="*/ 13 w 15"/>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6">
                  <a:moveTo>
                    <a:pt x="13" y="16"/>
                  </a:moveTo>
                  <a:cubicBezTo>
                    <a:pt x="13" y="7"/>
                    <a:pt x="13" y="7"/>
                    <a:pt x="13" y="7"/>
                  </a:cubicBezTo>
                  <a:cubicBezTo>
                    <a:pt x="13" y="6"/>
                    <a:pt x="13" y="4"/>
                    <a:pt x="13" y="3"/>
                  </a:cubicBezTo>
                  <a:cubicBezTo>
                    <a:pt x="13" y="3"/>
                    <a:pt x="13" y="3"/>
                    <a:pt x="13" y="3"/>
                  </a:cubicBezTo>
                  <a:cubicBezTo>
                    <a:pt x="9" y="16"/>
                    <a:pt x="9" y="16"/>
                    <a:pt x="9" y="16"/>
                  </a:cubicBezTo>
                  <a:cubicBezTo>
                    <a:pt x="6" y="16"/>
                    <a:pt x="6" y="16"/>
                    <a:pt x="6" y="16"/>
                  </a:cubicBezTo>
                  <a:cubicBezTo>
                    <a:pt x="2" y="3"/>
                    <a:pt x="2" y="3"/>
                    <a:pt x="2" y="3"/>
                  </a:cubicBezTo>
                  <a:cubicBezTo>
                    <a:pt x="2" y="3"/>
                    <a:pt x="2" y="3"/>
                    <a:pt x="2" y="3"/>
                  </a:cubicBezTo>
                  <a:cubicBezTo>
                    <a:pt x="2" y="4"/>
                    <a:pt x="2" y="6"/>
                    <a:pt x="2" y="7"/>
                  </a:cubicBezTo>
                  <a:cubicBezTo>
                    <a:pt x="2" y="16"/>
                    <a:pt x="2" y="16"/>
                    <a:pt x="2" y="16"/>
                  </a:cubicBezTo>
                  <a:cubicBezTo>
                    <a:pt x="0" y="16"/>
                    <a:pt x="0" y="16"/>
                    <a:pt x="0" y="16"/>
                  </a:cubicBezTo>
                  <a:cubicBezTo>
                    <a:pt x="0" y="0"/>
                    <a:pt x="0" y="0"/>
                    <a:pt x="0" y="0"/>
                  </a:cubicBezTo>
                  <a:cubicBezTo>
                    <a:pt x="3" y="0"/>
                    <a:pt x="3" y="0"/>
                    <a:pt x="3" y="0"/>
                  </a:cubicBezTo>
                  <a:cubicBezTo>
                    <a:pt x="7" y="14"/>
                    <a:pt x="7" y="14"/>
                    <a:pt x="7" y="14"/>
                  </a:cubicBezTo>
                  <a:cubicBezTo>
                    <a:pt x="8" y="14"/>
                    <a:pt x="8" y="14"/>
                    <a:pt x="8" y="14"/>
                  </a:cubicBezTo>
                  <a:cubicBezTo>
                    <a:pt x="12" y="0"/>
                    <a:pt x="12" y="0"/>
                    <a:pt x="12" y="0"/>
                  </a:cubicBezTo>
                  <a:cubicBezTo>
                    <a:pt x="15" y="0"/>
                    <a:pt x="15" y="0"/>
                    <a:pt x="15" y="0"/>
                  </a:cubicBezTo>
                  <a:cubicBezTo>
                    <a:pt x="15" y="16"/>
                    <a:pt x="15" y="16"/>
                    <a:pt x="15" y="16"/>
                  </a:cubicBezTo>
                  <a:lnTo>
                    <a:pt x="13" y="1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6" name="Freeform 7"/>
            <p:cNvSpPr>
              <a:spLocks/>
            </p:cNvSpPr>
            <p:nvPr/>
          </p:nvSpPr>
          <p:spPr bwMode="auto">
            <a:xfrm>
              <a:off x="3695" y="3560"/>
              <a:ext cx="522" cy="647"/>
            </a:xfrm>
            <a:custGeom>
              <a:avLst/>
              <a:gdLst>
                <a:gd name="T0" fmla="*/ 5 w 259"/>
                <a:gd name="T1" fmla="*/ 281 h 317"/>
                <a:gd name="T2" fmla="*/ 72 w 259"/>
                <a:gd name="T3" fmla="*/ 317 h 317"/>
                <a:gd name="T4" fmla="*/ 259 w 259"/>
                <a:gd name="T5" fmla="*/ 9 h 317"/>
                <a:gd name="T6" fmla="*/ 221 w 259"/>
                <a:gd name="T7" fmla="*/ 0 h 317"/>
                <a:gd name="T8" fmla="*/ 5 w 259"/>
                <a:gd name="T9" fmla="*/ 281 h 317"/>
              </a:gdLst>
              <a:ahLst/>
              <a:cxnLst>
                <a:cxn ang="0">
                  <a:pos x="T0" y="T1"/>
                </a:cxn>
                <a:cxn ang="0">
                  <a:pos x="T2" y="T3"/>
                </a:cxn>
                <a:cxn ang="0">
                  <a:pos x="T4" y="T5"/>
                </a:cxn>
                <a:cxn ang="0">
                  <a:pos x="T6" y="T7"/>
                </a:cxn>
                <a:cxn ang="0">
                  <a:pos x="T8" y="T9"/>
                </a:cxn>
              </a:cxnLst>
              <a:rect l="0" t="0" r="r" b="b"/>
              <a:pathLst>
                <a:path w="259" h="317">
                  <a:moveTo>
                    <a:pt x="5" y="281"/>
                  </a:moveTo>
                  <a:cubicBezTo>
                    <a:pt x="25" y="296"/>
                    <a:pt x="48" y="308"/>
                    <a:pt x="72" y="317"/>
                  </a:cubicBezTo>
                  <a:cubicBezTo>
                    <a:pt x="180" y="279"/>
                    <a:pt x="259" y="170"/>
                    <a:pt x="259" y="9"/>
                  </a:cubicBezTo>
                  <a:cubicBezTo>
                    <a:pt x="248" y="5"/>
                    <a:pt x="235" y="2"/>
                    <a:pt x="221" y="0"/>
                  </a:cubicBezTo>
                  <a:cubicBezTo>
                    <a:pt x="53" y="29"/>
                    <a:pt x="0" y="170"/>
                    <a:pt x="5" y="281"/>
                  </a:cubicBezTo>
                  <a:close/>
                </a:path>
              </a:pathLst>
            </a:custGeom>
            <a:solidFill>
              <a:srgbClr val="7AC143"/>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7" name="Freeform 8"/>
            <p:cNvSpPr>
              <a:spLocks/>
            </p:cNvSpPr>
            <p:nvPr/>
          </p:nvSpPr>
          <p:spPr bwMode="auto">
            <a:xfrm>
              <a:off x="3560" y="3550"/>
              <a:ext cx="580" cy="584"/>
            </a:xfrm>
            <a:custGeom>
              <a:avLst/>
              <a:gdLst>
                <a:gd name="T0" fmla="*/ 72 w 288"/>
                <a:gd name="T1" fmla="*/ 286 h 286"/>
                <a:gd name="T2" fmla="*/ 0 w 288"/>
                <a:gd name="T3" fmla="*/ 205 h 286"/>
                <a:gd name="T4" fmla="*/ 0 w 288"/>
                <a:gd name="T5" fmla="*/ 205 h 286"/>
                <a:gd name="T6" fmla="*/ 252 w 288"/>
                <a:gd name="T7" fmla="*/ 0 h 286"/>
                <a:gd name="T8" fmla="*/ 252 w 288"/>
                <a:gd name="T9" fmla="*/ 0 h 286"/>
                <a:gd name="T10" fmla="*/ 288 w 288"/>
                <a:gd name="T11" fmla="*/ 5 h 286"/>
                <a:gd name="T12" fmla="*/ 72 w 288"/>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288" h="286">
                  <a:moveTo>
                    <a:pt x="72" y="286"/>
                  </a:moveTo>
                  <a:cubicBezTo>
                    <a:pt x="43" y="265"/>
                    <a:pt x="19" y="238"/>
                    <a:pt x="0" y="205"/>
                  </a:cubicBezTo>
                  <a:cubicBezTo>
                    <a:pt x="0" y="205"/>
                    <a:pt x="0" y="205"/>
                    <a:pt x="0" y="205"/>
                  </a:cubicBezTo>
                  <a:cubicBezTo>
                    <a:pt x="18" y="112"/>
                    <a:pt x="94" y="26"/>
                    <a:pt x="252" y="0"/>
                  </a:cubicBezTo>
                  <a:cubicBezTo>
                    <a:pt x="252" y="0"/>
                    <a:pt x="252" y="0"/>
                    <a:pt x="252" y="0"/>
                  </a:cubicBezTo>
                  <a:cubicBezTo>
                    <a:pt x="265" y="2"/>
                    <a:pt x="277" y="3"/>
                    <a:pt x="288" y="5"/>
                  </a:cubicBezTo>
                  <a:cubicBezTo>
                    <a:pt x="120" y="34"/>
                    <a:pt x="67" y="175"/>
                    <a:pt x="72" y="28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8" name="Freeform 9"/>
            <p:cNvSpPr>
              <a:spLocks/>
            </p:cNvSpPr>
            <p:nvPr/>
          </p:nvSpPr>
          <p:spPr bwMode="auto">
            <a:xfrm>
              <a:off x="3465" y="3529"/>
              <a:ext cx="603" cy="439"/>
            </a:xfrm>
            <a:custGeom>
              <a:avLst/>
              <a:gdLst>
                <a:gd name="T0" fmla="*/ 47 w 299"/>
                <a:gd name="T1" fmla="*/ 215 h 215"/>
                <a:gd name="T2" fmla="*/ 0 w 299"/>
                <a:gd name="T3" fmla="*/ 24 h 215"/>
                <a:gd name="T4" fmla="*/ 299 w 299"/>
                <a:gd name="T5" fmla="*/ 10 h 215"/>
                <a:gd name="T6" fmla="*/ 299 w 299"/>
                <a:gd name="T7" fmla="*/ 10 h 215"/>
                <a:gd name="T8" fmla="*/ 47 w 299"/>
                <a:gd name="T9" fmla="*/ 215 h 215"/>
              </a:gdLst>
              <a:ahLst/>
              <a:cxnLst>
                <a:cxn ang="0">
                  <a:pos x="T0" y="T1"/>
                </a:cxn>
                <a:cxn ang="0">
                  <a:pos x="T2" y="T3"/>
                </a:cxn>
                <a:cxn ang="0">
                  <a:pos x="T4" y="T5"/>
                </a:cxn>
                <a:cxn ang="0">
                  <a:pos x="T6" y="T7"/>
                </a:cxn>
                <a:cxn ang="0">
                  <a:pos x="T8" y="T9"/>
                </a:cxn>
              </a:cxnLst>
              <a:rect l="0" t="0" r="r" b="b"/>
              <a:pathLst>
                <a:path w="299" h="215">
                  <a:moveTo>
                    <a:pt x="47" y="215"/>
                  </a:moveTo>
                  <a:cubicBezTo>
                    <a:pt x="17" y="164"/>
                    <a:pt x="0" y="100"/>
                    <a:pt x="0" y="24"/>
                  </a:cubicBezTo>
                  <a:cubicBezTo>
                    <a:pt x="64" y="4"/>
                    <a:pt x="201" y="0"/>
                    <a:pt x="299" y="10"/>
                  </a:cubicBezTo>
                  <a:cubicBezTo>
                    <a:pt x="299" y="10"/>
                    <a:pt x="299" y="10"/>
                    <a:pt x="299" y="10"/>
                  </a:cubicBezTo>
                  <a:cubicBezTo>
                    <a:pt x="141" y="36"/>
                    <a:pt x="65" y="122"/>
                    <a:pt x="47" y="215"/>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9" name="Freeform 10"/>
            <p:cNvSpPr>
              <a:spLocks/>
            </p:cNvSpPr>
            <p:nvPr/>
          </p:nvSpPr>
          <p:spPr bwMode="auto">
            <a:xfrm>
              <a:off x="3396"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7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3" y="2"/>
                    <a:pt x="26" y="5"/>
                  </a:cubicBezTo>
                  <a:cubicBezTo>
                    <a:pt x="22" y="11"/>
                    <a:pt x="22" y="11"/>
                    <a:pt x="22" y="11"/>
                  </a:cubicBezTo>
                  <a:cubicBezTo>
                    <a:pt x="19" y="9"/>
                    <a:pt x="17" y="7"/>
                    <a:pt x="14" y="7"/>
                  </a:cubicBezTo>
                  <a:cubicBezTo>
                    <a:pt x="11" y="7"/>
                    <a:pt x="9" y="9"/>
                    <a:pt x="9" y="11"/>
                  </a:cubicBezTo>
                  <a:cubicBezTo>
                    <a:pt x="9" y="11"/>
                    <a:pt x="9" y="11"/>
                    <a:pt x="9" y="11"/>
                  </a:cubicBezTo>
                  <a:cubicBezTo>
                    <a:pt x="9" y="13"/>
                    <a:pt x="11" y="14"/>
                    <a:pt x="17"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0" name="Freeform 11"/>
            <p:cNvSpPr>
              <a:spLocks noEditPoints="1"/>
            </p:cNvSpPr>
            <p:nvPr/>
          </p:nvSpPr>
          <p:spPr bwMode="auto">
            <a:xfrm>
              <a:off x="3501" y="3384"/>
              <a:ext cx="67" cy="80"/>
            </a:xfrm>
            <a:custGeom>
              <a:avLst/>
              <a:gdLst>
                <a:gd name="T0" fmla="*/ 0 w 33"/>
                <a:gd name="T1" fmla="*/ 20 h 39"/>
                <a:gd name="T2" fmla="*/ 0 w 33"/>
                <a:gd name="T3" fmla="*/ 19 h 39"/>
                <a:gd name="T4" fmla="*/ 17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8 w 33"/>
                <a:gd name="T21" fmla="*/ 19 h 39"/>
                <a:gd name="T22" fmla="*/ 8 w 33"/>
                <a:gd name="T23" fmla="*/ 20 h 39"/>
                <a:gd name="T24" fmla="*/ 17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7" y="0"/>
                  </a:cubicBezTo>
                  <a:cubicBezTo>
                    <a:pt x="26" y="0"/>
                    <a:pt x="33" y="8"/>
                    <a:pt x="33" y="19"/>
                  </a:cubicBezTo>
                  <a:cubicBezTo>
                    <a:pt x="33" y="20"/>
                    <a:pt x="33" y="20"/>
                    <a:pt x="33" y="20"/>
                  </a:cubicBezTo>
                  <a:cubicBezTo>
                    <a:pt x="33" y="31"/>
                    <a:pt x="26" y="39"/>
                    <a:pt x="16" y="39"/>
                  </a:cubicBezTo>
                  <a:cubicBezTo>
                    <a:pt x="7" y="39"/>
                    <a:pt x="0" y="31"/>
                    <a:pt x="0" y="20"/>
                  </a:cubicBezTo>
                  <a:close/>
                  <a:moveTo>
                    <a:pt x="25" y="20"/>
                  </a:moveTo>
                  <a:cubicBezTo>
                    <a:pt x="25" y="19"/>
                    <a:pt x="25" y="19"/>
                    <a:pt x="25" y="19"/>
                  </a:cubicBezTo>
                  <a:cubicBezTo>
                    <a:pt x="25" y="12"/>
                    <a:pt x="22" y="7"/>
                    <a:pt x="16" y="7"/>
                  </a:cubicBezTo>
                  <a:cubicBezTo>
                    <a:pt x="11" y="7"/>
                    <a:pt x="8" y="12"/>
                    <a:pt x="8" y="19"/>
                  </a:cubicBezTo>
                  <a:cubicBezTo>
                    <a:pt x="8" y="20"/>
                    <a:pt x="8" y="20"/>
                    <a:pt x="8" y="20"/>
                  </a:cubicBezTo>
                  <a:cubicBezTo>
                    <a:pt x="8" y="27"/>
                    <a:pt x="11" y="31"/>
                    <a:pt x="17" y="31"/>
                  </a:cubicBezTo>
                  <a:cubicBezTo>
                    <a:pt x="22" y="31"/>
                    <a:pt x="25" y="27"/>
                    <a:pt x="25" y="2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1" name="Freeform 12"/>
            <p:cNvSpPr>
              <a:spLocks/>
            </p:cNvSpPr>
            <p:nvPr/>
          </p:nvSpPr>
          <p:spPr bwMode="auto">
            <a:xfrm>
              <a:off x="3620" y="3386"/>
              <a:ext cx="47" cy="76"/>
            </a:xfrm>
            <a:custGeom>
              <a:avLst/>
              <a:gdLst>
                <a:gd name="T0" fmla="*/ 0 w 47"/>
                <a:gd name="T1" fmla="*/ 0 h 76"/>
                <a:gd name="T2" fmla="*/ 16 w 47"/>
                <a:gd name="T3" fmla="*/ 0 h 76"/>
                <a:gd name="T4" fmla="*/ 16 w 47"/>
                <a:gd name="T5" fmla="*/ 61 h 76"/>
                <a:gd name="T6" fmla="*/ 47 w 47"/>
                <a:gd name="T7" fmla="*/ 61 h 76"/>
                <a:gd name="T8" fmla="*/ 47 w 47"/>
                <a:gd name="T9" fmla="*/ 76 h 76"/>
                <a:gd name="T10" fmla="*/ 0 w 47"/>
                <a:gd name="T11" fmla="*/ 76 h 76"/>
                <a:gd name="T12" fmla="*/ 0 w 47"/>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47" h="76">
                  <a:moveTo>
                    <a:pt x="0" y="0"/>
                  </a:moveTo>
                  <a:lnTo>
                    <a:pt x="16" y="0"/>
                  </a:lnTo>
                  <a:lnTo>
                    <a:pt x="16" y="61"/>
                  </a:lnTo>
                  <a:lnTo>
                    <a:pt x="47" y="61"/>
                  </a:lnTo>
                  <a:lnTo>
                    <a:pt x="47" y="76"/>
                  </a:lnTo>
                  <a:lnTo>
                    <a:pt x="0" y="76"/>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2" name="Freeform 13"/>
            <p:cNvSpPr>
              <a:spLocks/>
            </p:cNvSpPr>
            <p:nvPr/>
          </p:nvSpPr>
          <p:spPr bwMode="auto">
            <a:xfrm>
              <a:off x="3717" y="3386"/>
              <a:ext cx="56" cy="78"/>
            </a:xfrm>
            <a:custGeom>
              <a:avLst/>
              <a:gdLst>
                <a:gd name="T0" fmla="*/ 0 w 28"/>
                <a:gd name="T1" fmla="*/ 23 h 38"/>
                <a:gd name="T2" fmla="*/ 0 w 28"/>
                <a:gd name="T3" fmla="*/ 0 h 38"/>
                <a:gd name="T4" fmla="*/ 8 w 28"/>
                <a:gd name="T5" fmla="*/ 0 h 38"/>
                <a:gd name="T6" fmla="*/ 8 w 28"/>
                <a:gd name="T7" fmla="*/ 23 h 38"/>
                <a:gd name="T8" fmla="*/ 14 w 28"/>
                <a:gd name="T9" fmla="*/ 30 h 38"/>
                <a:gd name="T10" fmla="*/ 21 w 28"/>
                <a:gd name="T11" fmla="*/ 23 h 38"/>
                <a:gd name="T12" fmla="*/ 21 w 28"/>
                <a:gd name="T13" fmla="*/ 0 h 38"/>
                <a:gd name="T14" fmla="*/ 28 w 28"/>
                <a:gd name="T15" fmla="*/ 0 h 38"/>
                <a:gd name="T16" fmla="*/ 28 w 28"/>
                <a:gd name="T17" fmla="*/ 22 h 38"/>
                <a:gd name="T18" fmla="*/ 14 w 28"/>
                <a:gd name="T19" fmla="*/ 38 h 38"/>
                <a:gd name="T20" fmla="*/ 0 w 28"/>
                <a:gd name="T21"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0" y="23"/>
                  </a:moveTo>
                  <a:cubicBezTo>
                    <a:pt x="0" y="0"/>
                    <a:pt x="0" y="0"/>
                    <a:pt x="0" y="0"/>
                  </a:cubicBezTo>
                  <a:cubicBezTo>
                    <a:pt x="8" y="0"/>
                    <a:pt x="8" y="0"/>
                    <a:pt x="8" y="0"/>
                  </a:cubicBezTo>
                  <a:cubicBezTo>
                    <a:pt x="8" y="23"/>
                    <a:pt x="8" y="23"/>
                    <a:pt x="8" y="23"/>
                  </a:cubicBezTo>
                  <a:cubicBezTo>
                    <a:pt x="8" y="28"/>
                    <a:pt x="10" y="30"/>
                    <a:pt x="14" y="30"/>
                  </a:cubicBezTo>
                  <a:cubicBezTo>
                    <a:pt x="18" y="30"/>
                    <a:pt x="21" y="28"/>
                    <a:pt x="21" y="23"/>
                  </a:cubicBezTo>
                  <a:cubicBezTo>
                    <a:pt x="21" y="0"/>
                    <a:pt x="21" y="0"/>
                    <a:pt x="21" y="0"/>
                  </a:cubicBezTo>
                  <a:cubicBezTo>
                    <a:pt x="28" y="0"/>
                    <a:pt x="28" y="0"/>
                    <a:pt x="28" y="0"/>
                  </a:cubicBezTo>
                  <a:cubicBezTo>
                    <a:pt x="28" y="22"/>
                    <a:pt x="28" y="22"/>
                    <a:pt x="28" y="22"/>
                  </a:cubicBezTo>
                  <a:cubicBezTo>
                    <a:pt x="28" y="33"/>
                    <a:pt x="23" y="38"/>
                    <a:pt x="14" y="38"/>
                  </a:cubicBezTo>
                  <a:cubicBezTo>
                    <a:pt x="6" y="38"/>
                    <a:pt x="0" y="33"/>
                    <a:pt x="0" y="2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3" name="Freeform 14"/>
            <p:cNvSpPr>
              <a:spLocks/>
            </p:cNvSpPr>
            <p:nvPr/>
          </p:nvSpPr>
          <p:spPr bwMode="auto">
            <a:xfrm>
              <a:off x="3826" y="3386"/>
              <a:ext cx="52" cy="76"/>
            </a:xfrm>
            <a:custGeom>
              <a:avLst/>
              <a:gdLst>
                <a:gd name="T0" fmla="*/ 18 w 52"/>
                <a:gd name="T1" fmla="*/ 14 h 76"/>
                <a:gd name="T2" fmla="*/ 0 w 52"/>
                <a:gd name="T3" fmla="*/ 14 h 76"/>
                <a:gd name="T4" fmla="*/ 0 w 52"/>
                <a:gd name="T5" fmla="*/ 0 h 76"/>
                <a:gd name="T6" fmla="*/ 52 w 52"/>
                <a:gd name="T7" fmla="*/ 0 h 76"/>
                <a:gd name="T8" fmla="*/ 52 w 52"/>
                <a:gd name="T9" fmla="*/ 14 h 76"/>
                <a:gd name="T10" fmla="*/ 34 w 52"/>
                <a:gd name="T11" fmla="*/ 14 h 76"/>
                <a:gd name="T12" fmla="*/ 34 w 52"/>
                <a:gd name="T13" fmla="*/ 76 h 76"/>
                <a:gd name="T14" fmla="*/ 18 w 52"/>
                <a:gd name="T15" fmla="*/ 76 h 76"/>
                <a:gd name="T16" fmla="*/ 18 w 52"/>
                <a:gd name="T1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76">
                  <a:moveTo>
                    <a:pt x="18" y="14"/>
                  </a:moveTo>
                  <a:lnTo>
                    <a:pt x="0" y="14"/>
                  </a:lnTo>
                  <a:lnTo>
                    <a:pt x="0" y="0"/>
                  </a:lnTo>
                  <a:lnTo>
                    <a:pt x="52" y="0"/>
                  </a:lnTo>
                  <a:lnTo>
                    <a:pt x="52" y="14"/>
                  </a:lnTo>
                  <a:lnTo>
                    <a:pt x="34" y="14"/>
                  </a:lnTo>
                  <a:lnTo>
                    <a:pt x="34" y="76"/>
                  </a:lnTo>
                  <a:lnTo>
                    <a:pt x="18" y="76"/>
                  </a:lnTo>
                  <a:lnTo>
                    <a:pt x="18" y="1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4" name="Rectangle 15"/>
            <p:cNvSpPr>
              <a:spLocks noChangeArrowheads="1"/>
            </p:cNvSpPr>
            <p:nvPr/>
          </p:nvSpPr>
          <p:spPr bwMode="auto">
            <a:xfrm>
              <a:off x="3935" y="3386"/>
              <a:ext cx="16" cy="76"/>
            </a:xfrm>
            <a:prstGeom prst="rect">
              <a:avLst/>
            </a:pr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5" name="Freeform 16"/>
            <p:cNvSpPr>
              <a:spLocks noEditPoints="1"/>
            </p:cNvSpPr>
            <p:nvPr/>
          </p:nvSpPr>
          <p:spPr bwMode="auto">
            <a:xfrm>
              <a:off x="4003" y="3384"/>
              <a:ext cx="67" cy="80"/>
            </a:xfrm>
            <a:custGeom>
              <a:avLst/>
              <a:gdLst>
                <a:gd name="T0" fmla="*/ 0 w 33"/>
                <a:gd name="T1" fmla="*/ 20 h 39"/>
                <a:gd name="T2" fmla="*/ 0 w 33"/>
                <a:gd name="T3" fmla="*/ 19 h 39"/>
                <a:gd name="T4" fmla="*/ 16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7 w 33"/>
                <a:gd name="T21" fmla="*/ 19 h 39"/>
                <a:gd name="T22" fmla="*/ 7 w 33"/>
                <a:gd name="T23" fmla="*/ 20 h 39"/>
                <a:gd name="T24" fmla="*/ 16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6" y="0"/>
                  </a:cubicBezTo>
                  <a:cubicBezTo>
                    <a:pt x="26" y="0"/>
                    <a:pt x="33" y="8"/>
                    <a:pt x="33" y="19"/>
                  </a:cubicBezTo>
                  <a:cubicBezTo>
                    <a:pt x="33" y="20"/>
                    <a:pt x="33" y="20"/>
                    <a:pt x="33" y="20"/>
                  </a:cubicBezTo>
                  <a:cubicBezTo>
                    <a:pt x="33" y="31"/>
                    <a:pt x="26" y="39"/>
                    <a:pt x="16" y="39"/>
                  </a:cubicBezTo>
                  <a:cubicBezTo>
                    <a:pt x="6" y="39"/>
                    <a:pt x="0" y="31"/>
                    <a:pt x="0" y="20"/>
                  </a:cubicBezTo>
                  <a:close/>
                  <a:moveTo>
                    <a:pt x="25" y="20"/>
                  </a:moveTo>
                  <a:cubicBezTo>
                    <a:pt x="25" y="19"/>
                    <a:pt x="25" y="19"/>
                    <a:pt x="25" y="19"/>
                  </a:cubicBezTo>
                  <a:cubicBezTo>
                    <a:pt x="25" y="12"/>
                    <a:pt x="21" y="7"/>
                    <a:pt x="16" y="7"/>
                  </a:cubicBezTo>
                  <a:cubicBezTo>
                    <a:pt x="11" y="7"/>
                    <a:pt x="7" y="12"/>
                    <a:pt x="7" y="19"/>
                  </a:cubicBezTo>
                  <a:cubicBezTo>
                    <a:pt x="7" y="20"/>
                    <a:pt x="7" y="20"/>
                    <a:pt x="7" y="20"/>
                  </a:cubicBezTo>
                  <a:cubicBezTo>
                    <a:pt x="7" y="27"/>
                    <a:pt x="11" y="31"/>
                    <a:pt x="16" y="31"/>
                  </a:cubicBezTo>
                  <a:cubicBezTo>
                    <a:pt x="22" y="31"/>
                    <a:pt x="25" y="27"/>
                    <a:pt x="25" y="2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6" name="Freeform 17"/>
            <p:cNvSpPr>
              <a:spLocks/>
            </p:cNvSpPr>
            <p:nvPr/>
          </p:nvSpPr>
          <p:spPr bwMode="auto">
            <a:xfrm>
              <a:off x="4122" y="3386"/>
              <a:ext cx="59" cy="76"/>
            </a:xfrm>
            <a:custGeom>
              <a:avLst/>
              <a:gdLst>
                <a:gd name="T0" fmla="*/ 0 w 59"/>
                <a:gd name="T1" fmla="*/ 0 h 76"/>
                <a:gd name="T2" fmla="*/ 14 w 59"/>
                <a:gd name="T3" fmla="*/ 0 h 76"/>
                <a:gd name="T4" fmla="*/ 43 w 59"/>
                <a:gd name="T5" fmla="*/ 43 h 76"/>
                <a:gd name="T6" fmla="*/ 43 w 59"/>
                <a:gd name="T7" fmla="*/ 0 h 76"/>
                <a:gd name="T8" fmla="*/ 59 w 59"/>
                <a:gd name="T9" fmla="*/ 0 h 76"/>
                <a:gd name="T10" fmla="*/ 59 w 59"/>
                <a:gd name="T11" fmla="*/ 76 h 76"/>
                <a:gd name="T12" fmla="*/ 45 w 59"/>
                <a:gd name="T13" fmla="*/ 76 h 76"/>
                <a:gd name="T14" fmla="*/ 14 w 59"/>
                <a:gd name="T15" fmla="*/ 31 h 76"/>
                <a:gd name="T16" fmla="*/ 14 w 59"/>
                <a:gd name="T17" fmla="*/ 76 h 76"/>
                <a:gd name="T18" fmla="*/ 0 w 59"/>
                <a:gd name="T19" fmla="*/ 76 h 76"/>
                <a:gd name="T20" fmla="*/ 0 w 59"/>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76">
                  <a:moveTo>
                    <a:pt x="0" y="0"/>
                  </a:moveTo>
                  <a:lnTo>
                    <a:pt x="14" y="0"/>
                  </a:lnTo>
                  <a:lnTo>
                    <a:pt x="43" y="43"/>
                  </a:lnTo>
                  <a:lnTo>
                    <a:pt x="43" y="0"/>
                  </a:lnTo>
                  <a:lnTo>
                    <a:pt x="59" y="0"/>
                  </a:lnTo>
                  <a:lnTo>
                    <a:pt x="59" y="76"/>
                  </a:lnTo>
                  <a:lnTo>
                    <a:pt x="45" y="76"/>
                  </a:lnTo>
                  <a:lnTo>
                    <a:pt x="14" y="31"/>
                  </a:lnTo>
                  <a:lnTo>
                    <a:pt x="14" y="76"/>
                  </a:lnTo>
                  <a:lnTo>
                    <a:pt x="0" y="76"/>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7" name="Freeform 18"/>
            <p:cNvSpPr>
              <a:spLocks/>
            </p:cNvSpPr>
            <p:nvPr/>
          </p:nvSpPr>
          <p:spPr bwMode="auto">
            <a:xfrm>
              <a:off x="4231"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6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2" y="2"/>
                    <a:pt x="26" y="5"/>
                  </a:cubicBezTo>
                  <a:cubicBezTo>
                    <a:pt x="22" y="11"/>
                    <a:pt x="22" y="11"/>
                    <a:pt x="22" y="11"/>
                  </a:cubicBezTo>
                  <a:cubicBezTo>
                    <a:pt x="19" y="9"/>
                    <a:pt x="16" y="7"/>
                    <a:pt x="14" y="7"/>
                  </a:cubicBezTo>
                  <a:cubicBezTo>
                    <a:pt x="11" y="7"/>
                    <a:pt x="9" y="9"/>
                    <a:pt x="9" y="11"/>
                  </a:cubicBezTo>
                  <a:cubicBezTo>
                    <a:pt x="9" y="11"/>
                    <a:pt x="9" y="11"/>
                    <a:pt x="9" y="11"/>
                  </a:cubicBezTo>
                  <a:cubicBezTo>
                    <a:pt x="9" y="13"/>
                    <a:pt x="11" y="14"/>
                    <a:pt x="16"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8" name="Freeform 19"/>
            <p:cNvSpPr>
              <a:spLocks noEditPoints="1"/>
            </p:cNvSpPr>
            <p:nvPr/>
          </p:nvSpPr>
          <p:spPr bwMode="auto">
            <a:xfrm>
              <a:off x="3225" y="3188"/>
              <a:ext cx="129" cy="131"/>
            </a:xfrm>
            <a:custGeom>
              <a:avLst/>
              <a:gdLst>
                <a:gd name="T0" fmla="*/ 44 w 129"/>
                <a:gd name="T1" fmla="*/ 0 h 131"/>
                <a:gd name="T2" fmla="*/ 85 w 129"/>
                <a:gd name="T3" fmla="*/ 0 h 131"/>
                <a:gd name="T4" fmla="*/ 129 w 129"/>
                <a:gd name="T5" fmla="*/ 131 h 131"/>
                <a:gd name="T6" fmla="*/ 89 w 129"/>
                <a:gd name="T7" fmla="*/ 131 h 131"/>
                <a:gd name="T8" fmla="*/ 83 w 129"/>
                <a:gd name="T9" fmla="*/ 110 h 131"/>
                <a:gd name="T10" fmla="*/ 46 w 129"/>
                <a:gd name="T11" fmla="*/ 110 h 131"/>
                <a:gd name="T12" fmla="*/ 40 w 129"/>
                <a:gd name="T13" fmla="*/ 131 h 131"/>
                <a:gd name="T14" fmla="*/ 0 w 129"/>
                <a:gd name="T15" fmla="*/ 131 h 131"/>
                <a:gd name="T16" fmla="*/ 44 w 129"/>
                <a:gd name="T17" fmla="*/ 0 h 131"/>
                <a:gd name="T18" fmla="*/ 75 w 129"/>
                <a:gd name="T19" fmla="*/ 82 h 131"/>
                <a:gd name="T20" fmla="*/ 65 w 129"/>
                <a:gd name="T21" fmla="*/ 47 h 131"/>
                <a:gd name="T22" fmla="*/ 54 w 129"/>
                <a:gd name="T23" fmla="*/ 82 h 131"/>
                <a:gd name="T24" fmla="*/ 75 w 129"/>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31">
                  <a:moveTo>
                    <a:pt x="44" y="0"/>
                  </a:moveTo>
                  <a:lnTo>
                    <a:pt x="85" y="0"/>
                  </a:lnTo>
                  <a:lnTo>
                    <a:pt x="129" y="131"/>
                  </a:lnTo>
                  <a:lnTo>
                    <a:pt x="89" y="131"/>
                  </a:lnTo>
                  <a:lnTo>
                    <a:pt x="83" y="110"/>
                  </a:lnTo>
                  <a:lnTo>
                    <a:pt x="46" y="110"/>
                  </a:lnTo>
                  <a:lnTo>
                    <a:pt x="40" y="131"/>
                  </a:lnTo>
                  <a:lnTo>
                    <a:pt x="0" y="131"/>
                  </a:lnTo>
                  <a:lnTo>
                    <a:pt x="44" y="0"/>
                  </a:lnTo>
                  <a:close/>
                  <a:moveTo>
                    <a:pt x="75" y="82"/>
                  </a:moveTo>
                  <a:lnTo>
                    <a:pt x="65" y="47"/>
                  </a:lnTo>
                  <a:lnTo>
                    <a:pt x="54" y="82"/>
                  </a:lnTo>
                  <a:lnTo>
                    <a:pt x="75" y="8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9" name="Freeform 20"/>
            <p:cNvSpPr>
              <a:spLocks/>
            </p:cNvSpPr>
            <p:nvPr/>
          </p:nvSpPr>
          <p:spPr bwMode="auto">
            <a:xfrm>
              <a:off x="3376" y="3188"/>
              <a:ext cx="87" cy="131"/>
            </a:xfrm>
            <a:custGeom>
              <a:avLst/>
              <a:gdLst>
                <a:gd name="T0" fmla="*/ 0 w 87"/>
                <a:gd name="T1" fmla="*/ 0 h 131"/>
                <a:gd name="T2" fmla="*/ 39 w 87"/>
                <a:gd name="T3" fmla="*/ 0 h 131"/>
                <a:gd name="T4" fmla="*/ 39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9" y="0"/>
                  </a:lnTo>
                  <a:lnTo>
                    <a:pt x="39" y="94"/>
                  </a:lnTo>
                  <a:lnTo>
                    <a:pt x="87" y="94"/>
                  </a:lnTo>
                  <a:lnTo>
                    <a:pt x="87"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0" name="Freeform 21"/>
            <p:cNvSpPr>
              <a:spLocks/>
            </p:cNvSpPr>
            <p:nvPr/>
          </p:nvSpPr>
          <p:spPr bwMode="auto">
            <a:xfrm>
              <a:off x="3491" y="3188"/>
              <a:ext cx="87" cy="131"/>
            </a:xfrm>
            <a:custGeom>
              <a:avLst/>
              <a:gdLst>
                <a:gd name="T0" fmla="*/ 0 w 87"/>
                <a:gd name="T1" fmla="*/ 0 h 131"/>
                <a:gd name="T2" fmla="*/ 38 w 87"/>
                <a:gd name="T3" fmla="*/ 0 h 131"/>
                <a:gd name="T4" fmla="*/ 38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8" y="0"/>
                  </a:lnTo>
                  <a:lnTo>
                    <a:pt x="38" y="94"/>
                  </a:lnTo>
                  <a:lnTo>
                    <a:pt x="87" y="94"/>
                  </a:lnTo>
                  <a:lnTo>
                    <a:pt x="87"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1" name="Freeform 22"/>
            <p:cNvSpPr>
              <a:spLocks/>
            </p:cNvSpPr>
            <p:nvPr/>
          </p:nvSpPr>
          <p:spPr bwMode="auto">
            <a:xfrm>
              <a:off x="3628" y="3188"/>
              <a:ext cx="103" cy="131"/>
            </a:xfrm>
            <a:custGeom>
              <a:avLst/>
              <a:gdLst>
                <a:gd name="T0" fmla="*/ 33 w 103"/>
                <a:gd name="T1" fmla="*/ 35 h 131"/>
                <a:gd name="T2" fmla="*/ 0 w 103"/>
                <a:gd name="T3" fmla="*/ 35 h 131"/>
                <a:gd name="T4" fmla="*/ 0 w 103"/>
                <a:gd name="T5" fmla="*/ 0 h 131"/>
                <a:gd name="T6" fmla="*/ 103 w 103"/>
                <a:gd name="T7" fmla="*/ 0 h 131"/>
                <a:gd name="T8" fmla="*/ 103 w 103"/>
                <a:gd name="T9" fmla="*/ 35 h 131"/>
                <a:gd name="T10" fmla="*/ 71 w 103"/>
                <a:gd name="T11" fmla="*/ 35 h 131"/>
                <a:gd name="T12" fmla="*/ 71 w 103"/>
                <a:gd name="T13" fmla="*/ 131 h 131"/>
                <a:gd name="T14" fmla="*/ 33 w 103"/>
                <a:gd name="T15" fmla="*/ 131 h 131"/>
                <a:gd name="T16" fmla="*/ 33 w 103"/>
                <a:gd name="T17" fmla="*/ 3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1">
                  <a:moveTo>
                    <a:pt x="33" y="35"/>
                  </a:moveTo>
                  <a:lnTo>
                    <a:pt x="0" y="35"/>
                  </a:lnTo>
                  <a:lnTo>
                    <a:pt x="0" y="0"/>
                  </a:lnTo>
                  <a:lnTo>
                    <a:pt x="103" y="0"/>
                  </a:lnTo>
                  <a:lnTo>
                    <a:pt x="103" y="35"/>
                  </a:lnTo>
                  <a:lnTo>
                    <a:pt x="71" y="35"/>
                  </a:lnTo>
                  <a:lnTo>
                    <a:pt x="71" y="131"/>
                  </a:lnTo>
                  <a:lnTo>
                    <a:pt x="33" y="131"/>
                  </a:lnTo>
                  <a:lnTo>
                    <a:pt x="33" y="3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2" name="Freeform 23"/>
            <p:cNvSpPr>
              <a:spLocks noEditPoints="1"/>
            </p:cNvSpPr>
            <p:nvPr/>
          </p:nvSpPr>
          <p:spPr bwMode="auto">
            <a:xfrm>
              <a:off x="3757" y="3188"/>
              <a:ext cx="109" cy="131"/>
            </a:xfrm>
            <a:custGeom>
              <a:avLst/>
              <a:gdLst>
                <a:gd name="T0" fmla="*/ 0 w 54"/>
                <a:gd name="T1" fmla="*/ 0 h 64"/>
                <a:gd name="T2" fmla="*/ 26 w 54"/>
                <a:gd name="T3" fmla="*/ 0 h 64"/>
                <a:gd name="T4" fmla="*/ 47 w 54"/>
                <a:gd name="T5" fmla="*/ 7 h 64"/>
                <a:gd name="T6" fmla="*/ 53 w 54"/>
                <a:gd name="T7" fmla="*/ 22 h 64"/>
                <a:gd name="T8" fmla="*/ 53 w 54"/>
                <a:gd name="T9" fmla="*/ 22 h 64"/>
                <a:gd name="T10" fmla="*/ 42 w 54"/>
                <a:gd name="T11" fmla="*/ 41 h 64"/>
                <a:gd name="T12" fmla="*/ 54 w 54"/>
                <a:gd name="T13" fmla="*/ 64 h 64"/>
                <a:gd name="T14" fmla="*/ 32 w 54"/>
                <a:gd name="T15" fmla="*/ 64 h 64"/>
                <a:gd name="T16" fmla="*/ 22 w 54"/>
                <a:gd name="T17" fmla="*/ 45 h 64"/>
                <a:gd name="T18" fmla="*/ 19 w 54"/>
                <a:gd name="T19" fmla="*/ 45 h 64"/>
                <a:gd name="T20" fmla="*/ 19 w 54"/>
                <a:gd name="T21" fmla="*/ 64 h 64"/>
                <a:gd name="T22" fmla="*/ 0 w 54"/>
                <a:gd name="T23" fmla="*/ 64 h 64"/>
                <a:gd name="T24" fmla="*/ 0 w 54"/>
                <a:gd name="T25" fmla="*/ 0 h 64"/>
                <a:gd name="T26" fmla="*/ 26 w 54"/>
                <a:gd name="T27" fmla="*/ 31 h 64"/>
                <a:gd name="T28" fmla="*/ 33 w 54"/>
                <a:gd name="T29" fmla="*/ 24 h 64"/>
                <a:gd name="T30" fmla="*/ 33 w 54"/>
                <a:gd name="T31" fmla="*/ 23 h 64"/>
                <a:gd name="T32" fmla="*/ 26 w 54"/>
                <a:gd name="T33" fmla="*/ 16 h 64"/>
                <a:gd name="T34" fmla="*/ 19 w 54"/>
                <a:gd name="T35" fmla="*/ 16 h 64"/>
                <a:gd name="T36" fmla="*/ 19 w 54"/>
                <a:gd name="T37" fmla="*/ 31 h 64"/>
                <a:gd name="T38" fmla="*/ 26 w 54"/>
                <a:gd name="T39"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4">
                  <a:moveTo>
                    <a:pt x="0" y="0"/>
                  </a:moveTo>
                  <a:cubicBezTo>
                    <a:pt x="26" y="0"/>
                    <a:pt x="26" y="0"/>
                    <a:pt x="26" y="0"/>
                  </a:cubicBezTo>
                  <a:cubicBezTo>
                    <a:pt x="36" y="0"/>
                    <a:pt x="43" y="2"/>
                    <a:pt x="47" y="7"/>
                  </a:cubicBezTo>
                  <a:cubicBezTo>
                    <a:pt x="51" y="10"/>
                    <a:pt x="53" y="15"/>
                    <a:pt x="53" y="22"/>
                  </a:cubicBezTo>
                  <a:cubicBezTo>
                    <a:pt x="53" y="22"/>
                    <a:pt x="53" y="22"/>
                    <a:pt x="53" y="22"/>
                  </a:cubicBezTo>
                  <a:cubicBezTo>
                    <a:pt x="53" y="32"/>
                    <a:pt x="48" y="37"/>
                    <a:pt x="42" y="41"/>
                  </a:cubicBezTo>
                  <a:cubicBezTo>
                    <a:pt x="54" y="64"/>
                    <a:pt x="54" y="64"/>
                    <a:pt x="54" y="64"/>
                  </a:cubicBezTo>
                  <a:cubicBezTo>
                    <a:pt x="32" y="64"/>
                    <a:pt x="32" y="64"/>
                    <a:pt x="32" y="64"/>
                  </a:cubicBezTo>
                  <a:cubicBezTo>
                    <a:pt x="22" y="45"/>
                    <a:pt x="22" y="45"/>
                    <a:pt x="22" y="45"/>
                  </a:cubicBezTo>
                  <a:cubicBezTo>
                    <a:pt x="19" y="45"/>
                    <a:pt x="19" y="45"/>
                    <a:pt x="19" y="45"/>
                  </a:cubicBezTo>
                  <a:cubicBezTo>
                    <a:pt x="19" y="64"/>
                    <a:pt x="19" y="64"/>
                    <a:pt x="19" y="64"/>
                  </a:cubicBezTo>
                  <a:cubicBezTo>
                    <a:pt x="0" y="64"/>
                    <a:pt x="0" y="64"/>
                    <a:pt x="0" y="64"/>
                  </a:cubicBezTo>
                  <a:lnTo>
                    <a:pt x="0" y="0"/>
                  </a:lnTo>
                  <a:close/>
                  <a:moveTo>
                    <a:pt x="26" y="31"/>
                  </a:moveTo>
                  <a:cubicBezTo>
                    <a:pt x="30" y="31"/>
                    <a:pt x="33" y="28"/>
                    <a:pt x="33" y="24"/>
                  </a:cubicBezTo>
                  <a:cubicBezTo>
                    <a:pt x="33" y="23"/>
                    <a:pt x="33" y="23"/>
                    <a:pt x="33" y="23"/>
                  </a:cubicBezTo>
                  <a:cubicBezTo>
                    <a:pt x="33" y="19"/>
                    <a:pt x="30" y="16"/>
                    <a:pt x="26" y="16"/>
                  </a:cubicBezTo>
                  <a:cubicBezTo>
                    <a:pt x="19" y="16"/>
                    <a:pt x="19" y="16"/>
                    <a:pt x="19" y="16"/>
                  </a:cubicBezTo>
                  <a:cubicBezTo>
                    <a:pt x="19" y="31"/>
                    <a:pt x="19" y="31"/>
                    <a:pt x="19" y="31"/>
                  </a:cubicBezTo>
                  <a:lnTo>
                    <a:pt x="26" y="3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3" name="Freeform 24"/>
            <p:cNvSpPr>
              <a:spLocks noEditPoints="1"/>
            </p:cNvSpPr>
            <p:nvPr/>
          </p:nvSpPr>
          <p:spPr bwMode="auto">
            <a:xfrm>
              <a:off x="3880" y="3188"/>
              <a:ext cx="131" cy="131"/>
            </a:xfrm>
            <a:custGeom>
              <a:avLst/>
              <a:gdLst>
                <a:gd name="T0" fmla="*/ 45 w 131"/>
                <a:gd name="T1" fmla="*/ 0 h 131"/>
                <a:gd name="T2" fmla="*/ 87 w 131"/>
                <a:gd name="T3" fmla="*/ 0 h 131"/>
                <a:gd name="T4" fmla="*/ 131 w 131"/>
                <a:gd name="T5" fmla="*/ 131 h 131"/>
                <a:gd name="T6" fmla="*/ 89 w 131"/>
                <a:gd name="T7" fmla="*/ 131 h 131"/>
                <a:gd name="T8" fmla="*/ 83 w 131"/>
                <a:gd name="T9" fmla="*/ 110 h 131"/>
                <a:gd name="T10" fmla="*/ 47 w 131"/>
                <a:gd name="T11" fmla="*/ 110 h 131"/>
                <a:gd name="T12" fmla="*/ 43 w 131"/>
                <a:gd name="T13" fmla="*/ 131 h 131"/>
                <a:gd name="T14" fmla="*/ 0 w 131"/>
                <a:gd name="T15" fmla="*/ 131 h 131"/>
                <a:gd name="T16" fmla="*/ 45 w 131"/>
                <a:gd name="T17" fmla="*/ 0 h 131"/>
                <a:gd name="T18" fmla="*/ 75 w 131"/>
                <a:gd name="T19" fmla="*/ 82 h 131"/>
                <a:gd name="T20" fmla="*/ 65 w 131"/>
                <a:gd name="T21" fmla="*/ 47 h 131"/>
                <a:gd name="T22" fmla="*/ 55 w 131"/>
                <a:gd name="T23" fmla="*/ 82 h 131"/>
                <a:gd name="T24" fmla="*/ 75 w 131"/>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31">
                  <a:moveTo>
                    <a:pt x="45" y="0"/>
                  </a:moveTo>
                  <a:lnTo>
                    <a:pt x="87" y="0"/>
                  </a:lnTo>
                  <a:lnTo>
                    <a:pt x="131" y="131"/>
                  </a:lnTo>
                  <a:lnTo>
                    <a:pt x="89" y="131"/>
                  </a:lnTo>
                  <a:lnTo>
                    <a:pt x="83" y="110"/>
                  </a:lnTo>
                  <a:lnTo>
                    <a:pt x="47" y="110"/>
                  </a:lnTo>
                  <a:lnTo>
                    <a:pt x="43" y="131"/>
                  </a:lnTo>
                  <a:lnTo>
                    <a:pt x="0" y="131"/>
                  </a:lnTo>
                  <a:lnTo>
                    <a:pt x="45" y="0"/>
                  </a:lnTo>
                  <a:close/>
                  <a:moveTo>
                    <a:pt x="75" y="82"/>
                  </a:moveTo>
                  <a:lnTo>
                    <a:pt x="65" y="47"/>
                  </a:lnTo>
                  <a:lnTo>
                    <a:pt x="55" y="82"/>
                  </a:lnTo>
                  <a:lnTo>
                    <a:pt x="75" y="8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4" name="Freeform 25"/>
            <p:cNvSpPr>
              <a:spLocks/>
            </p:cNvSpPr>
            <p:nvPr/>
          </p:nvSpPr>
          <p:spPr bwMode="auto">
            <a:xfrm>
              <a:off x="4036" y="3188"/>
              <a:ext cx="92" cy="131"/>
            </a:xfrm>
            <a:custGeom>
              <a:avLst/>
              <a:gdLst>
                <a:gd name="T0" fmla="*/ 0 w 92"/>
                <a:gd name="T1" fmla="*/ 0 h 131"/>
                <a:gd name="T2" fmla="*/ 92 w 92"/>
                <a:gd name="T3" fmla="*/ 0 h 131"/>
                <a:gd name="T4" fmla="*/ 92 w 92"/>
                <a:gd name="T5" fmla="*/ 35 h 131"/>
                <a:gd name="T6" fmla="*/ 40 w 92"/>
                <a:gd name="T7" fmla="*/ 35 h 131"/>
                <a:gd name="T8" fmla="*/ 40 w 92"/>
                <a:gd name="T9" fmla="*/ 53 h 131"/>
                <a:gd name="T10" fmla="*/ 88 w 92"/>
                <a:gd name="T11" fmla="*/ 53 h 131"/>
                <a:gd name="T12" fmla="*/ 88 w 92"/>
                <a:gd name="T13" fmla="*/ 86 h 131"/>
                <a:gd name="T14" fmla="*/ 40 w 92"/>
                <a:gd name="T15" fmla="*/ 86 h 131"/>
                <a:gd name="T16" fmla="*/ 40 w 92"/>
                <a:gd name="T17" fmla="*/ 131 h 131"/>
                <a:gd name="T18" fmla="*/ 0 w 92"/>
                <a:gd name="T19" fmla="*/ 131 h 131"/>
                <a:gd name="T20" fmla="*/ 0 w 92"/>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31">
                  <a:moveTo>
                    <a:pt x="0" y="0"/>
                  </a:moveTo>
                  <a:lnTo>
                    <a:pt x="92" y="0"/>
                  </a:lnTo>
                  <a:lnTo>
                    <a:pt x="92" y="35"/>
                  </a:lnTo>
                  <a:lnTo>
                    <a:pt x="40" y="35"/>
                  </a:lnTo>
                  <a:lnTo>
                    <a:pt x="40" y="53"/>
                  </a:lnTo>
                  <a:lnTo>
                    <a:pt x="88" y="53"/>
                  </a:lnTo>
                  <a:lnTo>
                    <a:pt x="88" y="86"/>
                  </a:lnTo>
                  <a:lnTo>
                    <a:pt x="40" y="86"/>
                  </a:lnTo>
                  <a:lnTo>
                    <a:pt x="40"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5" name="Freeform 26"/>
            <p:cNvSpPr>
              <a:spLocks/>
            </p:cNvSpPr>
            <p:nvPr/>
          </p:nvSpPr>
          <p:spPr bwMode="auto">
            <a:xfrm>
              <a:off x="4159" y="3188"/>
              <a:ext cx="90" cy="131"/>
            </a:xfrm>
            <a:custGeom>
              <a:avLst/>
              <a:gdLst>
                <a:gd name="T0" fmla="*/ 0 w 90"/>
                <a:gd name="T1" fmla="*/ 0 h 131"/>
                <a:gd name="T2" fmla="*/ 90 w 90"/>
                <a:gd name="T3" fmla="*/ 0 h 131"/>
                <a:gd name="T4" fmla="*/ 90 w 90"/>
                <a:gd name="T5" fmla="*/ 35 h 131"/>
                <a:gd name="T6" fmla="*/ 38 w 90"/>
                <a:gd name="T7" fmla="*/ 35 h 131"/>
                <a:gd name="T8" fmla="*/ 38 w 90"/>
                <a:gd name="T9" fmla="*/ 53 h 131"/>
                <a:gd name="T10" fmla="*/ 86 w 90"/>
                <a:gd name="T11" fmla="*/ 53 h 131"/>
                <a:gd name="T12" fmla="*/ 86 w 90"/>
                <a:gd name="T13" fmla="*/ 86 h 131"/>
                <a:gd name="T14" fmla="*/ 38 w 90"/>
                <a:gd name="T15" fmla="*/ 86 h 131"/>
                <a:gd name="T16" fmla="*/ 38 w 90"/>
                <a:gd name="T17" fmla="*/ 131 h 131"/>
                <a:gd name="T18" fmla="*/ 0 w 90"/>
                <a:gd name="T19" fmla="*/ 131 h 131"/>
                <a:gd name="T20" fmla="*/ 0 w 90"/>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31">
                  <a:moveTo>
                    <a:pt x="0" y="0"/>
                  </a:moveTo>
                  <a:lnTo>
                    <a:pt x="90" y="0"/>
                  </a:lnTo>
                  <a:lnTo>
                    <a:pt x="90" y="35"/>
                  </a:lnTo>
                  <a:lnTo>
                    <a:pt x="38" y="35"/>
                  </a:lnTo>
                  <a:lnTo>
                    <a:pt x="38" y="53"/>
                  </a:lnTo>
                  <a:lnTo>
                    <a:pt x="86" y="53"/>
                  </a:lnTo>
                  <a:lnTo>
                    <a:pt x="86" y="86"/>
                  </a:lnTo>
                  <a:lnTo>
                    <a:pt x="38" y="86"/>
                  </a:lnTo>
                  <a:lnTo>
                    <a:pt x="38"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6" name="Rectangle 27"/>
            <p:cNvSpPr>
              <a:spLocks noChangeArrowheads="1"/>
            </p:cNvSpPr>
            <p:nvPr/>
          </p:nvSpPr>
          <p:spPr bwMode="auto">
            <a:xfrm>
              <a:off x="4282" y="3188"/>
              <a:ext cx="40" cy="131"/>
            </a:xfrm>
            <a:prstGeom prst="rect">
              <a:avLst/>
            </a:pr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7" name="Freeform 28"/>
            <p:cNvSpPr>
              <a:spLocks/>
            </p:cNvSpPr>
            <p:nvPr/>
          </p:nvSpPr>
          <p:spPr bwMode="auto">
            <a:xfrm>
              <a:off x="4348" y="3186"/>
              <a:ext cx="109" cy="135"/>
            </a:xfrm>
            <a:custGeom>
              <a:avLst/>
              <a:gdLst>
                <a:gd name="T0" fmla="*/ 0 w 54"/>
                <a:gd name="T1" fmla="*/ 34 h 66"/>
                <a:gd name="T2" fmla="*/ 0 w 54"/>
                <a:gd name="T3" fmla="*/ 32 h 66"/>
                <a:gd name="T4" fmla="*/ 30 w 54"/>
                <a:gd name="T5" fmla="*/ 0 h 66"/>
                <a:gd name="T6" fmla="*/ 54 w 54"/>
                <a:gd name="T7" fmla="*/ 12 h 66"/>
                <a:gd name="T8" fmla="*/ 40 w 54"/>
                <a:gd name="T9" fmla="*/ 24 h 66"/>
                <a:gd name="T10" fmla="*/ 31 w 54"/>
                <a:gd name="T11" fmla="*/ 18 h 66"/>
                <a:gd name="T12" fmla="*/ 20 w 54"/>
                <a:gd name="T13" fmla="*/ 32 h 66"/>
                <a:gd name="T14" fmla="*/ 20 w 54"/>
                <a:gd name="T15" fmla="*/ 33 h 66"/>
                <a:gd name="T16" fmla="*/ 31 w 54"/>
                <a:gd name="T17" fmla="*/ 48 h 66"/>
                <a:gd name="T18" fmla="*/ 41 w 54"/>
                <a:gd name="T19" fmla="*/ 41 h 66"/>
                <a:gd name="T20" fmla="*/ 54 w 54"/>
                <a:gd name="T21" fmla="*/ 53 h 66"/>
                <a:gd name="T22" fmla="*/ 29 w 54"/>
                <a:gd name="T23" fmla="*/ 66 h 66"/>
                <a:gd name="T24" fmla="*/ 0 w 54"/>
                <a:gd name="T2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66">
                  <a:moveTo>
                    <a:pt x="0" y="34"/>
                  </a:moveTo>
                  <a:cubicBezTo>
                    <a:pt x="0" y="32"/>
                    <a:pt x="0" y="32"/>
                    <a:pt x="0" y="32"/>
                  </a:cubicBezTo>
                  <a:cubicBezTo>
                    <a:pt x="0" y="12"/>
                    <a:pt x="14" y="0"/>
                    <a:pt x="30" y="0"/>
                  </a:cubicBezTo>
                  <a:cubicBezTo>
                    <a:pt x="41" y="0"/>
                    <a:pt x="48" y="4"/>
                    <a:pt x="54" y="12"/>
                  </a:cubicBezTo>
                  <a:cubicBezTo>
                    <a:pt x="40" y="24"/>
                    <a:pt x="40" y="24"/>
                    <a:pt x="40" y="24"/>
                  </a:cubicBezTo>
                  <a:cubicBezTo>
                    <a:pt x="38" y="21"/>
                    <a:pt x="35" y="18"/>
                    <a:pt x="31" y="18"/>
                  </a:cubicBezTo>
                  <a:cubicBezTo>
                    <a:pt x="24" y="18"/>
                    <a:pt x="20" y="23"/>
                    <a:pt x="20" y="32"/>
                  </a:cubicBezTo>
                  <a:cubicBezTo>
                    <a:pt x="20" y="33"/>
                    <a:pt x="20" y="33"/>
                    <a:pt x="20" y="33"/>
                  </a:cubicBezTo>
                  <a:cubicBezTo>
                    <a:pt x="20" y="43"/>
                    <a:pt x="25" y="48"/>
                    <a:pt x="31" y="48"/>
                  </a:cubicBezTo>
                  <a:cubicBezTo>
                    <a:pt x="36" y="48"/>
                    <a:pt x="39" y="45"/>
                    <a:pt x="41" y="41"/>
                  </a:cubicBezTo>
                  <a:cubicBezTo>
                    <a:pt x="54" y="53"/>
                    <a:pt x="54" y="53"/>
                    <a:pt x="54" y="53"/>
                  </a:cubicBezTo>
                  <a:cubicBezTo>
                    <a:pt x="49" y="60"/>
                    <a:pt x="42" y="66"/>
                    <a:pt x="29" y="66"/>
                  </a:cubicBezTo>
                  <a:cubicBezTo>
                    <a:pt x="14" y="66"/>
                    <a:pt x="0" y="54"/>
                    <a:pt x="0" y="34"/>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sp>
        <p:nvSpPr>
          <p:cNvPr id="38" name="Rectangle 37"/>
          <p:cNvSpPr/>
          <p:nvPr userDrawn="1"/>
        </p:nvSpPr>
        <p:spPr>
          <a:xfrm>
            <a:off x="0" y="-6445"/>
            <a:ext cx="9144000" cy="108045"/>
          </a:xfrm>
          <a:prstGeom prst="rect">
            <a:avLst/>
          </a:prstGeom>
          <a:gradFill>
            <a:gsLst>
              <a:gs pos="0">
                <a:schemeClr val="accent1"/>
              </a:gs>
              <a:gs pos="72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679595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and Content Layout">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112776"/>
            <a:ext cx="7886700" cy="3263504"/>
          </a:xfrm>
        </p:spPr>
        <p:txBody>
          <a:bodyPr/>
          <a:lstStyle>
            <a:lvl1pPr>
              <a:defRPr>
                <a:solidFill>
                  <a:schemeClr val="tx1">
                    <a:lumMod val="85000"/>
                    <a:lumOff val="15000"/>
                  </a:schemeClr>
                </a:solidFill>
              </a:defRPr>
            </a:lvl1pPr>
            <a:lvl2pPr>
              <a:defRPr>
                <a:solidFill>
                  <a:schemeClr val="tx1">
                    <a:lumMod val="85000"/>
                    <a:lumOff val="15000"/>
                  </a:schemeClr>
                </a:solidFill>
              </a:defRPr>
            </a:lvl2pPr>
            <a:lvl3pPr>
              <a:defRPr>
                <a:solidFill>
                  <a:schemeClr val="tx1">
                    <a:lumMod val="85000"/>
                    <a:lumOff val="15000"/>
                  </a:schemeClr>
                </a:solidFill>
              </a:defRPr>
            </a:lvl3pPr>
            <a:lvl4pPr>
              <a:defRPr>
                <a:solidFill>
                  <a:schemeClr val="tx1">
                    <a:lumMod val="85000"/>
                    <a:lumOff val="15000"/>
                  </a:schemeClr>
                </a:solidFill>
              </a:defRPr>
            </a:lvl4pPr>
            <a:lvl5pPr>
              <a:defRPr>
                <a:solidFill>
                  <a:schemeClr val="tx1">
                    <a:lumMod val="85000"/>
                    <a:lumOff val="15000"/>
                  </a:schemeClr>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lide Number Placeholder 3"/>
          <p:cNvSpPr txBox="1">
            <a:spLocks/>
          </p:cNvSpPr>
          <p:nvPr/>
        </p:nvSpPr>
        <p:spPr>
          <a:xfrm>
            <a:off x="8592854" y="4771859"/>
            <a:ext cx="409575" cy="219291"/>
          </a:xfrm>
          <a:prstGeom prst="rect">
            <a:avLst/>
          </a:prstGeom>
          <a:noFill/>
        </p:spPr>
        <p:txBody>
          <a:bodyPr vert="horz" wrap="square" lIns="68580" tIns="34290" rIns="68580" bIns="34290" rtlCol="0" anchor="ctr">
            <a:spAutoFit/>
          </a:bodyPr>
          <a:lstStyle>
            <a:defPPr>
              <a:defRPr lang="en-US"/>
            </a:defPPr>
            <a:lvl1pPr marL="0" algn="r" defTabSz="914400" rtl="0" eaLnBrk="1" latinLnBrk="0" hangingPunct="1">
              <a:defRPr lang="en-US" sz="1300" kern="1200" smtClean="0">
                <a:gradFill>
                  <a:gsLst>
                    <a:gs pos="100000">
                      <a:srgbClr val="7BAC42"/>
                    </a:gs>
                    <a:gs pos="0">
                      <a:srgbClr val="66AA5D"/>
                    </a:gs>
                  </a:gsLst>
                  <a:lin ang="0" scaled="1"/>
                </a:gradFill>
                <a:latin typeface="Lato" panose="020F0502020204030203" pitchFamily="34" charset="0"/>
                <a:ea typeface="+mn-ea"/>
                <a:cs typeface="Lato" panose="020F0502020204030203"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rtl="0"/>
            <a:fld id="{81B3FBB2-D44A-4165-804C-96ED97CE72C9}" type="slidenum">
              <a:rPr lang="en-US" sz="975" smtClean="0">
                <a:solidFill>
                  <a:schemeClr val="accent4"/>
                </a:solidFill>
              </a:rPr>
              <a:pPr algn="ctr" rtl="0"/>
              <a:t>‹#›</a:t>
            </a:fld>
            <a:endParaRPr lang="en-US" sz="975" dirty="0">
              <a:solidFill>
                <a:schemeClr val="accent4"/>
              </a:solidFill>
            </a:endParaRPr>
          </a:p>
        </p:txBody>
      </p:sp>
      <p:sp>
        <p:nvSpPr>
          <p:cNvPr id="9" name="Rectangle 8"/>
          <p:cNvSpPr/>
          <p:nvPr/>
        </p:nvSpPr>
        <p:spPr>
          <a:xfrm>
            <a:off x="7105888" y="4771858"/>
            <a:ext cx="1517636" cy="242374"/>
          </a:xfrm>
          <a:prstGeom prst="rect">
            <a:avLst/>
          </a:prstGeom>
          <a:noFill/>
        </p:spPr>
        <p:txBody>
          <a:bodyPr wrap="square" rtlCol="0">
            <a:spAutoFit/>
          </a:bodyPr>
          <a:lstStyle/>
          <a:p>
            <a:pPr algn="ctr" rtl="0"/>
            <a:r>
              <a:rPr lang="en-US" altLang="en-US" sz="975" dirty="0">
                <a:solidFill>
                  <a:schemeClr val="accent4"/>
                </a:solidFill>
                <a:latin typeface="Lato" panose="020F0502020204030203" pitchFamily="34" charset="0"/>
                <a:cs typeface="Lato" panose="020F0502020204030203" pitchFamily="34" charset="0"/>
              </a:rPr>
              <a:t>AllTrafficSolutions.com    </a:t>
            </a:r>
          </a:p>
        </p:txBody>
      </p:sp>
      <p:cxnSp>
        <p:nvCxnSpPr>
          <p:cNvPr id="10" name="Straight Connector 9"/>
          <p:cNvCxnSpPr>
            <a:cxnSpLocks/>
          </p:cNvCxnSpPr>
          <p:nvPr/>
        </p:nvCxnSpPr>
        <p:spPr>
          <a:xfrm>
            <a:off x="8611918" y="4803147"/>
            <a:ext cx="0" cy="178308"/>
          </a:xfrm>
          <a:prstGeom prst="line">
            <a:avLst/>
          </a:prstGeom>
          <a:ln w="12700">
            <a:solidFill>
              <a:schemeClr val="accent4">
                <a:alpha val="88000"/>
              </a:schemeClr>
            </a:solidFill>
          </a:ln>
        </p:spPr>
        <p:style>
          <a:lnRef idx="1">
            <a:schemeClr val="accent1"/>
          </a:lnRef>
          <a:fillRef idx="0">
            <a:schemeClr val="accent1"/>
          </a:fillRef>
          <a:effectRef idx="0">
            <a:schemeClr val="accent1"/>
          </a:effectRef>
          <a:fontRef idx="minor">
            <a:schemeClr val="tx1"/>
          </a:fontRef>
        </p:style>
      </p:cxnSp>
      <p:sp>
        <p:nvSpPr>
          <p:cNvPr id="36" name="Text Placeholder 36"/>
          <p:cNvSpPr>
            <a:spLocks noGrp="1"/>
          </p:cNvSpPr>
          <p:nvPr>
            <p:ph type="body" sz="quarter" idx="13" hasCustomPrompt="1"/>
          </p:nvPr>
        </p:nvSpPr>
        <p:spPr>
          <a:xfrm>
            <a:off x="0" y="340063"/>
            <a:ext cx="9144000" cy="498598"/>
          </a:xfrm>
          <a:noFill/>
        </p:spPr>
        <p:txBody>
          <a:bodyPr wrap="square" rtlCol="0" anchor="ctr">
            <a:spAutoFit/>
          </a:bodyPr>
          <a:lstStyle>
            <a:lvl1pPr marL="0" indent="0" algn="ctr">
              <a:buNone/>
              <a:defRPr lang="en-US" sz="3600" spc="-113" dirty="0" smtClean="0">
                <a:solidFill>
                  <a:schemeClr val="tx1">
                    <a:lumMod val="85000"/>
                    <a:lumOff val="15000"/>
                  </a:schemeClr>
                </a:solidFill>
                <a:latin typeface="Montserrat" panose="00000500000000000000" pitchFamily="50" charset="0"/>
              </a:defRPr>
            </a:lvl1pPr>
          </a:lstStyle>
          <a:p>
            <a:pPr marL="0" lvl="0" algn="ctr"/>
            <a:r>
              <a:rPr lang="en-US" dirty="0"/>
              <a:t>EDIT SLIDE TITLE</a:t>
            </a:r>
          </a:p>
        </p:txBody>
      </p:sp>
      <p:sp>
        <p:nvSpPr>
          <p:cNvPr id="37" name="Rectangle 36"/>
          <p:cNvSpPr/>
          <p:nvPr/>
        </p:nvSpPr>
        <p:spPr>
          <a:xfrm>
            <a:off x="1" y="0"/>
            <a:ext cx="9143999" cy="130302"/>
          </a:xfrm>
          <a:prstGeom prst="rect">
            <a:avLst/>
          </a:prstGeom>
          <a:gradFill flip="none" rotWithShape="1">
            <a:gsLst>
              <a:gs pos="57000">
                <a:schemeClr val="accent2"/>
              </a:gs>
              <a:gs pos="0">
                <a:schemeClr val="accent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lvl="0" algn="ctr"/>
            <a:endParaRPr lang="en-US" sz="1350" dirty="0"/>
          </a:p>
        </p:txBody>
      </p:sp>
    </p:spTree>
    <p:extLst>
      <p:ext uri="{BB962C8B-B14F-4D97-AF65-F5344CB8AC3E}">
        <p14:creationId xmlns:p14="http://schemas.microsoft.com/office/powerpoint/2010/main" val="4091387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cSld name="Clean Layout">
    <p:spTree>
      <p:nvGrpSpPr>
        <p:cNvPr id="1" name="Shape 3457"/>
        <p:cNvGrpSpPr/>
        <p:nvPr/>
      </p:nvGrpSpPr>
      <p:grpSpPr>
        <a:xfrm>
          <a:off x="0" y="0"/>
          <a:ext cx="0" cy="0"/>
          <a:chOff x="0" y="0"/>
          <a:chExt cx="0" cy="0"/>
        </a:xfrm>
      </p:grpSpPr>
      <p:grpSp>
        <p:nvGrpSpPr>
          <p:cNvPr id="3458" name="Shape 3458"/>
          <p:cNvGrpSpPr/>
          <p:nvPr/>
        </p:nvGrpSpPr>
        <p:grpSpPr>
          <a:xfrm>
            <a:off x="211488" y="4615785"/>
            <a:ext cx="450142" cy="373048"/>
            <a:chOff x="3225" y="3186"/>
            <a:chExt cx="1231" cy="1020"/>
          </a:xfrm>
        </p:grpSpPr>
        <p:sp>
          <p:nvSpPr>
            <p:cNvPr id="3459" name="Shape 3459"/>
            <p:cNvSpPr/>
            <p:nvPr/>
          </p:nvSpPr>
          <p:spPr>
            <a:xfrm>
              <a:off x="4233" y="3593"/>
              <a:ext cx="26" cy="33"/>
            </a:xfrm>
            <a:custGeom>
              <a:avLst/>
              <a:gdLst/>
              <a:ahLst/>
              <a:cxnLst/>
              <a:rect l="0" t="0" r="0" b="0"/>
              <a:pathLst>
                <a:path w="120000" h="120000" extrusionOk="0">
                  <a:moveTo>
                    <a:pt x="0" y="0"/>
                  </a:moveTo>
                  <a:lnTo>
                    <a:pt x="120000" y="0"/>
                  </a:lnTo>
                  <a:lnTo>
                    <a:pt x="120000" y="18181"/>
                  </a:lnTo>
                  <a:lnTo>
                    <a:pt x="73846" y="18181"/>
                  </a:lnTo>
                  <a:lnTo>
                    <a:pt x="73846" y="120000"/>
                  </a:lnTo>
                  <a:lnTo>
                    <a:pt x="55384" y="120000"/>
                  </a:lnTo>
                  <a:lnTo>
                    <a:pt x="55384" y="18181"/>
                  </a:lnTo>
                  <a:lnTo>
                    <a:pt x="0" y="18181"/>
                  </a:lnTo>
                  <a:lnTo>
                    <a:pt x="0" y="0"/>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60" name="Shape 3460"/>
            <p:cNvSpPr/>
            <p:nvPr/>
          </p:nvSpPr>
          <p:spPr>
            <a:xfrm>
              <a:off x="4266" y="3593"/>
              <a:ext cx="30" cy="33"/>
            </a:xfrm>
            <a:custGeom>
              <a:avLst/>
              <a:gdLst/>
              <a:ahLst/>
              <a:cxnLst/>
              <a:rect l="0" t="0" r="0" b="0"/>
              <a:pathLst>
                <a:path w="120000" h="120000" extrusionOk="0">
                  <a:moveTo>
                    <a:pt x="104000" y="120000"/>
                  </a:moveTo>
                  <a:cubicBezTo>
                    <a:pt x="104000" y="52500"/>
                    <a:pt x="104000" y="52500"/>
                    <a:pt x="104000" y="52500"/>
                  </a:cubicBezTo>
                  <a:cubicBezTo>
                    <a:pt x="104000" y="45000"/>
                    <a:pt x="104000" y="30000"/>
                    <a:pt x="104000" y="22500"/>
                  </a:cubicBezTo>
                  <a:cubicBezTo>
                    <a:pt x="104000" y="22500"/>
                    <a:pt x="104000" y="22500"/>
                    <a:pt x="104000" y="22500"/>
                  </a:cubicBezTo>
                  <a:cubicBezTo>
                    <a:pt x="72000" y="120000"/>
                    <a:pt x="72000" y="120000"/>
                    <a:pt x="72000" y="120000"/>
                  </a:cubicBezTo>
                  <a:cubicBezTo>
                    <a:pt x="48000" y="120000"/>
                    <a:pt x="48000" y="120000"/>
                    <a:pt x="48000" y="120000"/>
                  </a:cubicBezTo>
                  <a:cubicBezTo>
                    <a:pt x="16000" y="22500"/>
                    <a:pt x="16000" y="22500"/>
                    <a:pt x="16000" y="22500"/>
                  </a:cubicBezTo>
                  <a:cubicBezTo>
                    <a:pt x="16000" y="22500"/>
                    <a:pt x="16000" y="22500"/>
                    <a:pt x="16000" y="22500"/>
                  </a:cubicBezTo>
                  <a:cubicBezTo>
                    <a:pt x="16000" y="30000"/>
                    <a:pt x="16000" y="45000"/>
                    <a:pt x="16000" y="52500"/>
                  </a:cubicBezTo>
                  <a:cubicBezTo>
                    <a:pt x="16000" y="120000"/>
                    <a:pt x="16000" y="120000"/>
                    <a:pt x="16000" y="120000"/>
                  </a:cubicBezTo>
                  <a:cubicBezTo>
                    <a:pt x="0" y="120000"/>
                    <a:pt x="0" y="120000"/>
                    <a:pt x="0" y="120000"/>
                  </a:cubicBezTo>
                  <a:cubicBezTo>
                    <a:pt x="0" y="0"/>
                    <a:pt x="0" y="0"/>
                    <a:pt x="0" y="0"/>
                  </a:cubicBezTo>
                  <a:cubicBezTo>
                    <a:pt x="24000" y="0"/>
                    <a:pt x="24000" y="0"/>
                    <a:pt x="24000" y="0"/>
                  </a:cubicBezTo>
                  <a:cubicBezTo>
                    <a:pt x="56000" y="105000"/>
                    <a:pt x="56000" y="105000"/>
                    <a:pt x="56000" y="105000"/>
                  </a:cubicBezTo>
                  <a:cubicBezTo>
                    <a:pt x="64000" y="105000"/>
                    <a:pt x="64000" y="105000"/>
                    <a:pt x="64000" y="105000"/>
                  </a:cubicBezTo>
                  <a:cubicBezTo>
                    <a:pt x="96000" y="0"/>
                    <a:pt x="96000" y="0"/>
                    <a:pt x="96000" y="0"/>
                  </a:cubicBezTo>
                  <a:cubicBezTo>
                    <a:pt x="120000" y="0"/>
                    <a:pt x="120000" y="0"/>
                    <a:pt x="120000" y="0"/>
                  </a:cubicBezTo>
                  <a:cubicBezTo>
                    <a:pt x="120000" y="120000"/>
                    <a:pt x="120000" y="120000"/>
                    <a:pt x="120000" y="120000"/>
                  </a:cubicBezTo>
                  <a:lnTo>
                    <a:pt x="104000" y="120000"/>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61" name="Shape 3461"/>
            <p:cNvSpPr/>
            <p:nvPr/>
          </p:nvSpPr>
          <p:spPr>
            <a:xfrm>
              <a:off x="3695" y="3559"/>
              <a:ext cx="522" cy="646"/>
            </a:xfrm>
            <a:custGeom>
              <a:avLst/>
              <a:gdLst/>
              <a:ahLst/>
              <a:cxnLst/>
              <a:rect l="0" t="0" r="0" b="0"/>
              <a:pathLst>
                <a:path w="120000" h="120000" extrusionOk="0">
                  <a:moveTo>
                    <a:pt x="2316" y="106372"/>
                  </a:moveTo>
                  <a:cubicBezTo>
                    <a:pt x="11583" y="112050"/>
                    <a:pt x="22239" y="116593"/>
                    <a:pt x="33359" y="120000"/>
                  </a:cubicBezTo>
                  <a:cubicBezTo>
                    <a:pt x="83397" y="105615"/>
                    <a:pt x="120000" y="64353"/>
                    <a:pt x="120000" y="3406"/>
                  </a:cubicBezTo>
                  <a:cubicBezTo>
                    <a:pt x="114903" y="1892"/>
                    <a:pt x="108880" y="757"/>
                    <a:pt x="102393" y="0"/>
                  </a:cubicBezTo>
                  <a:cubicBezTo>
                    <a:pt x="24555" y="10977"/>
                    <a:pt x="0" y="64353"/>
                    <a:pt x="2316" y="106372"/>
                  </a:cubicBezTo>
                  <a:close/>
                </a:path>
              </a:pathLst>
            </a:custGeom>
            <a:solidFill>
              <a:srgbClr val="7AC143"/>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62" name="Shape 3462"/>
            <p:cNvSpPr/>
            <p:nvPr/>
          </p:nvSpPr>
          <p:spPr>
            <a:xfrm>
              <a:off x="3559" y="3550"/>
              <a:ext cx="580" cy="583"/>
            </a:xfrm>
            <a:custGeom>
              <a:avLst/>
              <a:gdLst/>
              <a:ahLst/>
              <a:cxnLst/>
              <a:rect l="0" t="0" r="0" b="0"/>
              <a:pathLst>
                <a:path w="120000" h="120000" extrusionOk="0">
                  <a:moveTo>
                    <a:pt x="30000" y="120000"/>
                  </a:moveTo>
                  <a:cubicBezTo>
                    <a:pt x="17916" y="111188"/>
                    <a:pt x="7916" y="99860"/>
                    <a:pt x="0" y="86013"/>
                  </a:cubicBezTo>
                  <a:cubicBezTo>
                    <a:pt x="0" y="86013"/>
                    <a:pt x="0" y="86013"/>
                    <a:pt x="0" y="86013"/>
                  </a:cubicBezTo>
                  <a:cubicBezTo>
                    <a:pt x="7500" y="46993"/>
                    <a:pt x="39166" y="10909"/>
                    <a:pt x="105000" y="0"/>
                  </a:cubicBezTo>
                  <a:cubicBezTo>
                    <a:pt x="105000" y="0"/>
                    <a:pt x="105000" y="0"/>
                    <a:pt x="105000" y="0"/>
                  </a:cubicBezTo>
                  <a:cubicBezTo>
                    <a:pt x="110416" y="839"/>
                    <a:pt x="115416" y="1258"/>
                    <a:pt x="120000" y="2097"/>
                  </a:cubicBezTo>
                  <a:cubicBezTo>
                    <a:pt x="50000" y="14265"/>
                    <a:pt x="27916" y="73426"/>
                    <a:pt x="30000" y="120000"/>
                  </a:cubicBezTo>
                  <a:close/>
                </a:path>
              </a:pathLst>
            </a:custGeom>
            <a:solidFill>
              <a:srgbClr val="FFFFFF"/>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63" name="Shape 3463"/>
            <p:cNvSpPr/>
            <p:nvPr/>
          </p:nvSpPr>
          <p:spPr>
            <a:xfrm>
              <a:off x="3465" y="3529"/>
              <a:ext cx="603" cy="438"/>
            </a:xfrm>
            <a:custGeom>
              <a:avLst/>
              <a:gdLst/>
              <a:ahLst/>
              <a:cxnLst/>
              <a:rect l="0" t="0" r="0" b="0"/>
              <a:pathLst>
                <a:path w="120000" h="120000" extrusionOk="0">
                  <a:moveTo>
                    <a:pt x="18862" y="120000"/>
                  </a:moveTo>
                  <a:cubicBezTo>
                    <a:pt x="6822" y="91534"/>
                    <a:pt x="0" y="55813"/>
                    <a:pt x="0" y="13395"/>
                  </a:cubicBezTo>
                  <a:cubicBezTo>
                    <a:pt x="25685" y="2232"/>
                    <a:pt x="80668" y="0"/>
                    <a:pt x="120000" y="5581"/>
                  </a:cubicBezTo>
                  <a:cubicBezTo>
                    <a:pt x="120000" y="5581"/>
                    <a:pt x="120000" y="5581"/>
                    <a:pt x="120000" y="5581"/>
                  </a:cubicBezTo>
                  <a:cubicBezTo>
                    <a:pt x="56588" y="20093"/>
                    <a:pt x="26086" y="68093"/>
                    <a:pt x="18862" y="120000"/>
                  </a:cubicBez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64" name="Shape 3464"/>
            <p:cNvSpPr/>
            <p:nvPr/>
          </p:nvSpPr>
          <p:spPr>
            <a:xfrm>
              <a:off x="3395" y="3384"/>
              <a:ext cx="53" cy="77"/>
            </a:xfrm>
            <a:custGeom>
              <a:avLst/>
              <a:gdLst/>
              <a:ahLst/>
              <a:cxnLst/>
              <a:rect l="0" t="0" r="0" b="0"/>
              <a:pathLst>
                <a:path w="120000" h="120000" extrusionOk="0">
                  <a:moveTo>
                    <a:pt x="0" y="104210"/>
                  </a:moveTo>
                  <a:cubicBezTo>
                    <a:pt x="23076" y="85263"/>
                    <a:pt x="23076" y="85263"/>
                    <a:pt x="23076" y="85263"/>
                  </a:cubicBezTo>
                  <a:cubicBezTo>
                    <a:pt x="32307" y="91578"/>
                    <a:pt x="46153" y="97894"/>
                    <a:pt x="64615" y="97894"/>
                  </a:cubicBezTo>
                  <a:cubicBezTo>
                    <a:pt x="78461" y="97894"/>
                    <a:pt x="87692" y="94736"/>
                    <a:pt x="87692" y="88421"/>
                  </a:cubicBezTo>
                  <a:cubicBezTo>
                    <a:pt x="87692" y="88421"/>
                    <a:pt x="87692" y="88421"/>
                    <a:pt x="87692" y="88421"/>
                  </a:cubicBezTo>
                  <a:cubicBezTo>
                    <a:pt x="87692" y="82105"/>
                    <a:pt x="83076" y="78947"/>
                    <a:pt x="55384" y="72631"/>
                  </a:cubicBezTo>
                  <a:cubicBezTo>
                    <a:pt x="27692" y="63157"/>
                    <a:pt x="9230" y="56842"/>
                    <a:pt x="9230" y="34736"/>
                  </a:cubicBezTo>
                  <a:cubicBezTo>
                    <a:pt x="9230" y="34736"/>
                    <a:pt x="9230" y="34736"/>
                    <a:pt x="9230" y="34736"/>
                  </a:cubicBezTo>
                  <a:cubicBezTo>
                    <a:pt x="9230" y="15789"/>
                    <a:pt x="32307" y="0"/>
                    <a:pt x="64615" y="0"/>
                  </a:cubicBezTo>
                  <a:cubicBezTo>
                    <a:pt x="83076" y="0"/>
                    <a:pt x="106153" y="6315"/>
                    <a:pt x="120000" y="15789"/>
                  </a:cubicBezTo>
                  <a:cubicBezTo>
                    <a:pt x="101538" y="34736"/>
                    <a:pt x="101538" y="34736"/>
                    <a:pt x="101538" y="34736"/>
                  </a:cubicBezTo>
                  <a:cubicBezTo>
                    <a:pt x="87692" y="28421"/>
                    <a:pt x="78461" y="22105"/>
                    <a:pt x="64615" y="22105"/>
                  </a:cubicBezTo>
                  <a:cubicBezTo>
                    <a:pt x="50769" y="22105"/>
                    <a:pt x="41538" y="28421"/>
                    <a:pt x="41538" y="34736"/>
                  </a:cubicBezTo>
                  <a:cubicBezTo>
                    <a:pt x="41538" y="34736"/>
                    <a:pt x="41538" y="34736"/>
                    <a:pt x="41538" y="34736"/>
                  </a:cubicBezTo>
                  <a:cubicBezTo>
                    <a:pt x="41538" y="41052"/>
                    <a:pt x="50769" y="44210"/>
                    <a:pt x="78461" y="50526"/>
                  </a:cubicBezTo>
                  <a:cubicBezTo>
                    <a:pt x="106153" y="60000"/>
                    <a:pt x="120000" y="66315"/>
                    <a:pt x="120000" y="85263"/>
                  </a:cubicBezTo>
                  <a:cubicBezTo>
                    <a:pt x="120000" y="85263"/>
                    <a:pt x="120000" y="85263"/>
                    <a:pt x="120000" y="85263"/>
                  </a:cubicBezTo>
                  <a:cubicBezTo>
                    <a:pt x="120000" y="107368"/>
                    <a:pt x="96923" y="120000"/>
                    <a:pt x="64615" y="120000"/>
                  </a:cubicBezTo>
                  <a:cubicBezTo>
                    <a:pt x="41538" y="120000"/>
                    <a:pt x="18461" y="116842"/>
                    <a:pt x="0" y="104210"/>
                  </a:cubicBez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65" name="Shape 3465"/>
            <p:cNvSpPr/>
            <p:nvPr/>
          </p:nvSpPr>
          <p:spPr>
            <a:xfrm>
              <a:off x="3500" y="3384"/>
              <a:ext cx="67" cy="79"/>
            </a:xfrm>
            <a:custGeom>
              <a:avLst/>
              <a:gdLst/>
              <a:ahLst/>
              <a:cxnLst/>
              <a:rect l="0" t="0" r="0" b="0"/>
              <a:pathLst>
                <a:path w="120000" h="120000" extrusionOk="0">
                  <a:moveTo>
                    <a:pt x="0" y="61538"/>
                  </a:moveTo>
                  <a:cubicBezTo>
                    <a:pt x="0" y="58461"/>
                    <a:pt x="0" y="58461"/>
                    <a:pt x="0" y="58461"/>
                  </a:cubicBezTo>
                  <a:cubicBezTo>
                    <a:pt x="0" y="24615"/>
                    <a:pt x="25454" y="0"/>
                    <a:pt x="61818" y="0"/>
                  </a:cubicBezTo>
                  <a:cubicBezTo>
                    <a:pt x="94545" y="0"/>
                    <a:pt x="120000" y="24615"/>
                    <a:pt x="120000" y="58461"/>
                  </a:cubicBezTo>
                  <a:cubicBezTo>
                    <a:pt x="120000" y="61538"/>
                    <a:pt x="120000" y="61538"/>
                    <a:pt x="120000" y="61538"/>
                  </a:cubicBezTo>
                  <a:cubicBezTo>
                    <a:pt x="120000" y="95384"/>
                    <a:pt x="94545" y="120000"/>
                    <a:pt x="58181" y="120000"/>
                  </a:cubicBezTo>
                  <a:cubicBezTo>
                    <a:pt x="25454" y="120000"/>
                    <a:pt x="0" y="95384"/>
                    <a:pt x="0" y="61538"/>
                  </a:cubicBezTo>
                  <a:close/>
                  <a:moveTo>
                    <a:pt x="90909" y="61538"/>
                  </a:moveTo>
                  <a:cubicBezTo>
                    <a:pt x="90909" y="58461"/>
                    <a:pt x="90909" y="58461"/>
                    <a:pt x="90909" y="58461"/>
                  </a:cubicBezTo>
                  <a:cubicBezTo>
                    <a:pt x="90909" y="36923"/>
                    <a:pt x="80000" y="21538"/>
                    <a:pt x="58181" y="21538"/>
                  </a:cubicBezTo>
                  <a:cubicBezTo>
                    <a:pt x="40000" y="21538"/>
                    <a:pt x="29090" y="36923"/>
                    <a:pt x="29090" y="58461"/>
                  </a:cubicBezTo>
                  <a:cubicBezTo>
                    <a:pt x="29090" y="61538"/>
                    <a:pt x="29090" y="61538"/>
                    <a:pt x="29090" y="61538"/>
                  </a:cubicBezTo>
                  <a:cubicBezTo>
                    <a:pt x="29090" y="83076"/>
                    <a:pt x="40000" y="95384"/>
                    <a:pt x="61818" y="95384"/>
                  </a:cubicBezTo>
                  <a:cubicBezTo>
                    <a:pt x="80000" y="95384"/>
                    <a:pt x="90909" y="83076"/>
                    <a:pt x="90909" y="61538"/>
                  </a:cubicBez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66" name="Shape 3466"/>
            <p:cNvSpPr/>
            <p:nvPr/>
          </p:nvSpPr>
          <p:spPr>
            <a:xfrm>
              <a:off x="3620" y="3386"/>
              <a:ext cx="46" cy="75"/>
            </a:xfrm>
            <a:custGeom>
              <a:avLst/>
              <a:gdLst/>
              <a:ahLst/>
              <a:cxnLst/>
              <a:rect l="0" t="0" r="0" b="0"/>
              <a:pathLst>
                <a:path w="120000" h="120000" extrusionOk="0">
                  <a:moveTo>
                    <a:pt x="0" y="0"/>
                  </a:moveTo>
                  <a:lnTo>
                    <a:pt x="40851" y="0"/>
                  </a:lnTo>
                  <a:lnTo>
                    <a:pt x="40851" y="96315"/>
                  </a:lnTo>
                  <a:lnTo>
                    <a:pt x="120000" y="96315"/>
                  </a:lnTo>
                  <a:lnTo>
                    <a:pt x="120000" y="120000"/>
                  </a:lnTo>
                  <a:lnTo>
                    <a:pt x="0" y="120000"/>
                  </a:lnTo>
                  <a:lnTo>
                    <a:pt x="0" y="0"/>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67" name="Shape 3467"/>
            <p:cNvSpPr/>
            <p:nvPr/>
          </p:nvSpPr>
          <p:spPr>
            <a:xfrm>
              <a:off x="3716" y="3386"/>
              <a:ext cx="56" cy="77"/>
            </a:xfrm>
            <a:custGeom>
              <a:avLst/>
              <a:gdLst/>
              <a:ahLst/>
              <a:cxnLst/>
              <a:rect l="0" t="0" r="0" b="0"/>
              <a:pathLst>
                <a:path w="120000" h="120000" extrusionOk="0">
                  <a:moveTo>
                    <a:pt x="0" y="72631"/>
                  </a:moveTo>
                  <a:cubicBezTo>
                    <a:pt x="0" y="0"/>
                    <a:pt x="0" y="0"/>
                    <a:pt x="0" y="0"/>
                  </a:cubicBezTo>
                  <a:cubicBezTo>
                    <a:pt x="34285" y="0"/>
                    <a:pt x="34285" y="0"/>
                    <a:pt x="34285" y="0"/>
                  </a:cubicBezTo>
                  <a:cubicBezTo>
                    <a:pt x="34285" y="72631"/>
                    <a:pt x="34285" y="72631"/>
                    <a:pt x="34285" y="72631"/>
                  </a:cubicBezTo>
                  <a:cubicBezTo>
                    <a:pt x="34285" y="88421"/>
                    <a:pt x="42857" y="94736"/>
                    <a:pt x="59999" y="94736"/>
                  </a:cubicBezTo>
                  <a:cubicBezTo>
                    <a:pt x="77142" y="94736"/>
                    <a:pt x="89999" y="88421"/>
                    <a:pt x="89999" y="72631"/>
                  </a:cubicBezTo>
                  <a:cubicBezTo>
                    <a:pt x="89999" y="0"/>
                    <a:pt x="89999" y="0"/>
                    <a:pt x="89999" y="0"/>
                  </a:cubicBezTo>
                  <a:cubicBezTo>
                    <a:pt x="119999" y="0"/>
                    <a:pt x="119999" y="0"/>
                    <a:pt x="119999" y="0"/>
                  </a:cubicBezTo>
                  <a:cubicBezTo>
                    <a:pt x="119999" y="69473"/>
                    <a:pt x="119999" y="69473"/>
                    <a:pt x="119999" y="69473"/>
                  </a:cubicBezTo>
                  <a:cubicBezTo>
                    <a:pt x="119999" y="104210"/>
                    <a:pt x="98571" y="120000"/>
                    <a:pt x="59999" y="120000"/>
                  </a:cubicBezTo>
                  <a:cubicBezTo>
                    <a:pt x="25714" y="120000"/>
                    <a:pt x="0" y="104210"/>
                    <a:pt x="0" y="72631"/>
                  </a:cubicBez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68" name="Shape 3468"/>
            <p:cNvSpPr/>
            <p:nvPr/>
          </p:nvSpPr>
          <p:spPr>
            <a:xfrm>
              <a:off x="3825" y="3386"/>
              <a:ext cx="52" cy="75"/>
            </a:xfrm>
            <a:custGeom>
              <a:avLst/>
              <a:gdLst/>
              <a:ahLst/>
              <a:cxnLst/>
              <a:rect l="0" t="0" r="0" b="0"/>
              <a:pathLst>
                <a:path w="120000" h="120000" extrusionOk="0">
                  <a:moveTo>
                    <a:pt x="41538" y="22105"/>
                  </a:moveTo>
                  <a:lnTo>
                    <a:pt x="0" y="22105"/>
                  </a:lnTo>
                  <a:lnTo>
                    <a:pt x="0" y="0"/>
                  </a:lnTo>
                  <a:lnTo>
                    <a:pt x="120000" y="0"/>
                  </a:lnTo>
                  <a:lnTo>
                    <a:pt x="120000" y="22105"/>
                  </a:lnTo>
                  <a:lnTo>
                    <a:pt x="78461" y="22105"/>
                  </a:lnTo>
                  <a:lnTo>
                    <a:pt x="78461" y="120000"/>
                  </a:lnTo>
                  <a:lnTo>
                    <a:pt x="41538" y="120000"/>
                  </a:lnTo>
                  <a:lnTo>
                    <a:pt x="41538" y="22105"/>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69" name="Shape 3469"/>
            <p:cNvSpPr/>
            <p:nvPr/>
          </p:nvSpPr>
          <p:spPr>
            <a:xfrm>
              <a:off x="3934" y="3386"/>
              <a:ext cx="15" cy="75"/>
            </a:xfrm>
            <a:prstGeom prst="rect">
              <a:avLst/>
            </a:pr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70" name="Shape 3470"/>
            <p:cNvSpPr/>
            <p:nvPr/>
          </p:nvSpPr>
          <p:spPr>
            <a:xfrm>
              <a:off x="4002" y="3384"/>
              <a:ext cx="67" cy="79"/>
            </a:xfrm>
            <a:custGeom>
              <a:avLst/>
              <a:gdLst/>
              <a:ahLst/>
              <a:cxnLst/>
              <a:rect l="0" t="0" r="0" b="0"/>
              <a:pathLst>
                <a:path w="120000" h="120000" extrusionOk="0">
                  <a:moveTo>
                    <a:pt x="0" y="61538"/>
                  </a:moveTo>
                  <a:cubicBezTo>
                    <a:pt x="0" y="58461"/>
                    <a:pt x="0" y="58461"/>
                    <a:pt x="0" y="58461"/>
                  </a:cubicBezTo>
                  <a:cubicBezTo>
                    <a:pt x="0" y="24615"/>
                    <a:pt x="25454" y="0"/>
                    <a:pt x="58181" y="0"/>
                  </a:cubicBezTo>
                  <a:cubicBezTo>
                    <a:pt x="94545" y="0"/>
                    <a:pt x="120000" y="24615"/>
                    <a:pt x="120000" y="58461"/>
                  </a:cubicBezTo>
                  <a:cubicBezTo>
                    <a:pt x="120000" y="61538"/>
                    <a:pt x="120000" y="61538"/>
                    <a:pt x="120000" y="61538"/>
                  </a:cubicBezTo>
                  <a:cubicBezTo>
                    <a:pt x="120000" y="95384"/>
                    <a:pt x="94545" y="120000"/>
                    <a:pt x="58181" y="120000"/>
                  </a:cubicBezTo>
                  <a:cubicBezTo>
                    <a:pt x="21818" y="120000"/>
                    <a:pt x="0" y="95384"/>
                    <a:pt x="0" y="61538"/>
                  </a:cubicBezTo>
                  <a:close/>
                  <a:moveTo>
                    <a:pt x="90909" y="61538"/>
                  </a:moveTo>
                  <a:cubicBezTo>
                    <a:pt x="90909" y="58461"/>
                    <a:pt x="90909" y="58461"/>
                    <a:pt x="90909" y="58461"/>
                  </a:cubicBezTo>
                  <a:cubicBezTo>
                    <a:pt x="90909" y="36923"/>
                    <a:pt x="76363" y="21538"/>
                    <a:pt x="58181" y="21538"/>
                  </a:cubicBezTo>
                  <a:cubicBezTo>
                    <a:pt x="40000" y="21538"/>
                    <a:pt x="25454" y="36923"/>
                    <a:pt x="25454" y="58461"/>
                  </a:cubicBezTo>
                  <a:cubicBezTo>
                    <a:pt x="25454" y="61538"/>
                    <a:pt x="25454" y="61538"/>
                    <a:pt x="25454" y="61538"/>
                  </a:cubicBezTo>
                  <a:cubicBezTo>
                    <a:pt x="25454" y="83076"/>
                    <a:pt x="40000" y="95384"/>
                    <a:pt x="58181" y="95384"/>
                  </a:cubicBezTo>
                  <a:cubicBezTo>
                    <a:pt x="80000" y="95384"/>
                    <a:pt x="90909" y="83076"/>
                    <a:pt x="90909" y="61538"/>
                  </a:cubicBez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71" name="Shape 3471"/>
            <p:cNvSpPr/>
            <p:nvPr/>
          </p:nvSpPr>
          <p:spPr>
            <a:xfrm>
              <a:off x="4122" y="3386"/>
              <a:ext cx="58" cy="75"/>
            </a:xfrm>
            <a:custGeom>
              <a:avLst/>
              <a:gdLst/>
              <a:ahLst/>
              <a:cxnLst/>
              <a:rect l="0" t="0" r="0" b="0"/>
              <a:pathLst>
                <a:path w="120000" h="120000" extrusionOk="0">
                  <a:moveTo>
                    <a:pt x="0" y="0"/>
                  </a:moveTo>
                  <a:lnTo>
                    <a:pt x="28474" y="0"/>
                  </a:lnTo>
                  <a:lnTo>
                    <a:pt x="87457" y="67894"/>
                  </a:lnTo>
                  <a:lnTo>
                    <a:pt x="87457" y="0"/>
                  </a:lnTo>
                  <a:lnTo>
                    <a:pt x="120000" y="0"/>
                  </a:lnTo>
                  <a:lnTo>
                    <a:pt x="120000" y="120000"/>
                  </a:lnTo>
                  <a:lnTo>
                    <a:pt x="91525" y="120000"/>
                  </a:lnTo>
                  <a:lnTo>
                    <a:pt x="28474" y="48947"/>
                  </a:lnTo>
                  <a:lnTo>
                    <a:pt x="28474" y="120000"/>
                  </a:lnTo>
                  <a:lnTo>
                    <a:pt x="0" y="120000"/>
                  </a:lnTo>
                  <a:lnTo>
                    <a:pt x="0" y="0"/>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72" name="Shape 3472"/>
            <p:cNvSpPr/>
            <p:nvPr/>
          </p:nvSpPr>
          <p:spPr>
            <a:xfrm>
              <a:off x="4231" y="3384"/>
              <a:ext cx="53" cy="77"/>
            </a:xfrm>
            <a:custGeom>
              <a:avLst/>
              <a:gdLst/>
              <a:ahLst/>
              <a:cxnLst/>
              <a:rect l="0" t="0" r="0" b="0"/>
              <a:pathLst>
                <a:path w="120000" h="120000" extrusionOk="0">
                  <a:moveTo>
                    <a:pt x="0" y="104210"/>
                  </a:moveTo>
                  <a:cubicBezTo>
                    <a:pt x="23076" y="85263"/>
                    <a:pt x="23076" y="85263"/>
                    <a:pt x="23076" y="85263"/>
                  </a:cubicBezTo>
                  <a:cubicBezTo>
                    <a:pt x="32307" y="91578"/>
                    <a:pt x="46153" y="97894"/>
                    <a:pt x="64615" y="97894"/>
                  </a:cubicBezTo>
                  <a:cubicBezTo>
                    <a:pt x="78461" y="97894"/>
                    <a:pt x="87692" y="94736"/>
                    <a:pt x="87692" y="88421"/>
                  </a:cubicBezTo>
                  <a:cubicBezTo>
                    <a:pt x="87692" y="88421"/>
                    <a:pt x="87692" y="88421"/>
                    <a:pt x="87692" y="88421"/>
                  </a:cubicBezTo>
                  <a:cubicBezTo>
                    <a:pt x="87692" y="82105"/>
                    <a:pt x="83076" y="78947"/>
                    <a:pt x="55384" y="72631"/>
                  </a:cubicBezTo>
                  <a:cubicBezTo>
                    <a:pt x="27692" y="63157"/>
                    <a:pt x="9230" y="56842"/>
                    <a:pt x="9230" y="34736"/>
                  </a:cubicBezTo>
                  <a:cubicBezTo>
                    <a:pt x="9230" y="34736"/>
                    <a:pt x="9230" y="34736"/>
                    <a:pt x="9230" y="34736"/>
                  </a:cubicBezTo>
                  <a:cubicBezTo>
                    <a:pt x="9230" y="15789"/>
                    <a:pt x="32307" y="0"/>
                    <a:pt x="64615" y="0"/>
                  </a:cubicBezTo>
                  <a:cubicBezTo>
                    <a:pt x="83076" y="0"/>
                    <a:pt x="101538" y="6315"/>
                    <a:pt x="120000" y="15789"/>
                  </a:cubicBezTo>
                  <a:cubicBezTo>
                    <a:pt x="101538" y="34736"/>
                    <a:pt x="101538" y="34736"/>
                    <a:pt x="101538" y="34736"/>
                  </a:cubicBezTo>
                  <a:cubicBezTo>
                    <a:pt x="87692" y="28421"/>
                    <a:pt x="73846" y="22105"/>
                    <a:pt x="64615" y="22105"/>
                  </a:cubicBezTo>
                  <a:cubicBezTo>
                    <a:pt x="50769" y="22105"/>
                    <a:pt x="41538" y="28421"/>
                    <a:pt x="41538" y="34736"/>
                  </a:cubicBezTo>
                  <a:cubicBezTo>
                    <a:pt x="41538" y="34736"/>
                    <a:pt x="41538" y="34736"/>
                    <a:pt x="41538" y="34736"/>
                  </a:cubicBezTo>
                  <a:cubicBezTo>
                    <a:pt x="41538" y="41052"/>
                    <a:pt x="50769" y="44210"/>
                    <a:pt x="73846" y="50526"/>
                  </a:cubicBezTo>
                  <a:cubicBezTo>
                    <a:pt x="106153" y="60000"/>
                    <a:pt x="120000" y="66315"/>
                    <a:pt x="120000" y="85263"/>
                  </a:cubicBezTo>
                  <a:cubicBezTo>
                    <a:pt x="120000" y="85263"/>
                    <a:pt x="120000" y="85263"/>
                    <a:pt x="120000" y="85263"/>
                  </a:cubicBezTo>
                  <a:cubicBezTo>
                    <a:pt x="120000" y="107368"/>
                    <a:pt x="96923" y="120000"/>
                    <a:pt x="64615" y="120000"/>
                  </a:cubicBezTo>
                  <a:cubicBezTo>
                    <a:pt x="41538" y="120000"/>
                    <a:pt x="18461" y="116842"/>
                    <a:pt x="0" y="104210"/>
                  </a:cubicBez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73" name="Shape 3473"/>
            <p:cNvSpPr/>
            <p:nvPr/>
          </p:nvSpPr>
          <p:spPr>
            <a:xfrm>
              <a:off x="3225" y="3187"/>
              <a:ext cx="129" cy="131"/>
            </a:xfrm>
            <a:custGeom>
              <a:avLst/>
              <a:gdLst/>
              <a:ahLst/>
              <a:cxnLst/>
              <a:rect l="0" t="0" r="0" b="0"/>
              <a:pathLst>
                <a:path w="120000" h="120000" extrusionOk="0">
                  <a:moveTo>
                    <a:pt x="40930" y="0"/>
                  </a:moveTo>
                  <a:lnTo>
                    <a:pt x="79069" y="0"/>
                  </a:lnTo>
                  <a:lnTo>
                    <a:pt x="120000" y="120000"/>
                  </a:lnTo>
                  <a:lnTo>
                    <a:pt x="82790" y="120000"/>
                  </a:lnTo>
                  <a:lnTo>
                    <a:pt x="77209" y="100763"/>
                  </a:lnTo>
                  <a:lnTo>
                    <a:pt x="42790" y="100763"/>
                  </a:lnTo>
                  <a:lnTo>
                    <a:pt x="37209" y="120000"/>
                  </a:lnTo>
                  <a:lnTo>
                    <a:pt x="0" y="120000"/>
                  </a:lnTo>
                  <a:lnTo>
                    <a:pt x="40930" y="0"/>
                  </a:lnTo>
                  <a:close/>
                  <a:moveTo>
                    <a:pt x="69767" y="75114"/>
                  </a:moveTo>
                  <a:lnTo>
                    <a:pt x="60465" y="43053"/>
                  </a:lnTo>
                  <a:lnTo>
                    <a:pt x="50232" y="75114"/>
                  </a:lnTo>
                  <a:lnTo>
                    <a:pt x="69767" y="75114"/>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74" name="Shape 3474"/>
            <p:cNvSpPr/>
            <p:nvPr/>
          </p:nvSpPr>
          <p:spPr>
            <a:xfrm>
              <a:off x="3375" y="3187"/>
              <a:ext cx="87" cy="131"/>
            </a:xfrm>
            <a:custGeom>
              <a:avLst/>
              <a:gdLst/>
              <a:ahLst/>
              <a:cxnLst/>
              <a:rect l="0" t="0" r="0" b="0"/>
              <a:pathLst>
                <a:path w="120000" h="120000" extrusionOk="0">
                  <a:moveTo>
                    <a:pt x="0" y="0"/>
                  </a:moveTo>
                  <a:lnTo>
                    <a:pt x="53793" y="0"/>
                  </a:lnTo>
                  <a:lnTo>
                    <a:pt x="53793" y="86106"/>
                  </a:lnTo>
                  <a:lnTo>
                    <a:pt x="120000" y="86106"/>
                  </a:lnTo>
                  <a:lnTo>
                    <a:pt x="120000" y="120000"/>
                  </a:lnTo>
                  <a:lnTo>
                    <a:pt x="0" y="120000"/>
                  </a:lnTo>
                  <a:lnTo>
                    <a:pt x="0" y="0"/>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75" name="Shape 3475"/>
            <p:cNvSpPr/>
            <p:nvPr/>
          </p:nvSpPr>
          <p:spPr>
            <a:xfrm>
              <a:off x="3490" y="3187"/>
              <a:ext cx="87" cy="131"/>
            </a:xfrm>
            <a:custGeom>
              <a:avLst/>
              <a:gdLst/>
              <a:ahLst/>
              <a:cxnLst/>
              <a:rect l="0" t="0" r="0" b="0"/>
              <a:pathLst>
                <a:path w="120000" h="120000" extrusionOk="0">
                  <a:moveTo>
                    <a:pt x="0" y="0"/>
                  </a:moveTo>
                  <a:lnTo>
                    <a:pt x="52413" y="0"/>
                  </a:lnTo>
                  <a:lnTo>
                    <a:pt x="52413" y="86106"/>
                  </a:lnTo>
                  <a:lnTo>
                    <a:pt x="120000" y="86106"/>
                  </a:lnTo>
                  <a:lnTo>
                    <a:pt x="120000" y="120000"/>
                  </a:lnTo>
                  <a:lnTo>
                    <a:pt x="0" y="120000"/>
                  </a:lnTo>
                  <a:lnTo>
                    <a:pt x="0" y="0"/>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76" name="Shape 3476"/>
            <p:cNvSpPr/>
            <p:nvPr/>
          </p:nvSpPr>
          <p:spPr>
            <a:xfrm>
              <a:off x="3627" y="3187"/>
              <a:ext cx="103" cy="131"/>
            </a:xfrm>
            <a:custGeom>
              <a:avLst/>
              <a:gdLst/>
              <a:ahLst/>
              <a:cxnLst/>
              <a:rect l="0" t="0" r="0" b="0"/>
              <a:pathLst>
                <a:path w="120000" h="120000" extrusionOk="0">
                  <a:moveTo>
                    <a:pt x="38446" y="32061"/>
                  </a:moveTo>
                  <a:lnTo>
                    <a:pt x="0" y="32061"/>
                  </a:lnTo>
                  <a:lnTo>
                    <a:pt x="0" y="0"/>
                  </a:lnTo>
                  <a:lnTo>
                    <a:pt x="120000" y="0"/>
                  </a:lnTo>
                  <a:lnTo>
                    <a:pt x="120000" y="32061"/>
                  </a:lnTo>
                  <a:lnTo>
                    <a:pt x="82718" y="32061"/>
                  </a:lnTo>
                  <a:lnTo>
                    <a:pt x="82718" y="120000"/>
                  </a:lnTo>
                  <a:lnTo>
                    <a:pt x="38446" y="120000"/>
                  </a:lnTo>
                  <a:lnTo>
                    <a:pt x="38446" y="32061"/>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77" name="Shape 3477"/>
            <p:cNvSpPr/>
            <p:nvPr/>
          </p:nvSpPr>
          <p:spPr>
            <a:xfrm>
              <a:off x="3756" y="3187"/>
              <a:ext cx="109" cy="131"/>
            </a:xfrm>
            <a:custGeom>
              <a:avLst/>
              <a:gdLst/>
              <a:ahLst/>
              <a:cxnLst/>
              <a:rect l="0" t="0" r="0" b="0"/>
              <a:pathLst>
                <a:path w="120000" h="120000" extrusionOk="0">
                  <a:moveTo>
                    <a:pt x="0" y="0"/>
                  </a:moveTo>
                  <a:cubicBezTo>
                    <a:pt x="57777" y="0"/>
                    <a:pt x="57777" y="0"/>
                    <a:pt x="57777" y="0"/>
                  </a:cubicBezTo>
                  <a:cubicBezTo>
                    <a:pt x="80000" y="0"/>
                    <a:pt x="95555" y="3750"/>
                    <a:pt x="104444" y="13125"/>
                  </a:cubicBezTo>
                  <a:cubicBezTo>
                    <a:pt x="113333" y="18750"/>
                    <a:pt x="117777" y="28125"/>
                    <a:pt x="117777" y="41250"/>
                  </a:cubicBezTo>
                  <a:cubicBezTo>
                    <a:pt x="117777" y="41250"/>
                    <a:pt x="117777" y="41250"/>
                    <a:pt x="117777" y="41250"/>
                  </a:cubicBezTo>
                  <a:cubicBezTo>
                    <a:pt x="117777" y="60000"/>
                    <a:pt x="106666" y="69375"/>
                    <a:pt x="93333" y="76875"/>
                  </a:cubicBezTo>
                  <a:cubicBezTo>
                    <a:pt x="120000" y="120000"/>
                    <a:pt x="120000" y="120000"/>
                    <a:pt x="120000" y="120000"/>
                  </a:cubicBezTo>
                  <a:cubicBezTo>
                    <a:pt x="71111" y="120000"/>
                    <a:pt x="71111" y="120000"/>
                    <a:pt x="71111" y="120000"/>
                  </a:cubicBezTo>
                  <a:cubicBezTo>
                    <a:pt x="48888" y="84375"/>
                    <a:pt x="48888" y="84375"/>
                    <a:pt x="48888" y="84375"/>
                  </a:cubicBezTo>
                  <a:cubicBezTo>
                    <a:pt x="42222" y="84375"/>
                    <a:pt x="42222" y="84375"/>
                    <a:pt x="42222" y="84375"/>
                  </a:cubicBezTo>
                  <a:cubicBezTo>
                    <a:pt x="42222" y="120000"/>
                    <a:pt x="42222" y="120000"/>
                    <a:pt x="42222" y="120000"/>
                  </a:cubicBezTo>
                  <a:cubicBezTo>
                    <a:pt x="0" y="120000"/>
                    <a:pt x="0" y="120000"/>
                    <a:pt x="0" y="120000"/>
                  </a:cubicBezTo>
                  <a:lnTo>
                    <a:pt x="0" y="0"/>
                  </a:lnTo>
                  <a:close/>
                  <a:moveTo>
                    <a:pt x="57777" y="58125"/>
                  </a:moveTo>
                  <a:cubicBezTo>
                    <a:pt x="66666" y="58125"/>
                    <a:pt x="73333" y="52500"/>
                    <a:pt x="73333" y="45000"/>
                  </a:cubicBezTo>
                  <a:cubicBezTo>
                    <a:pt x="73333" y="43125"/>
                    <a:pt x="73333" y="43125"/>
                    <a:pt x="73333" y="43125"/>
                  </a:cubicBezTo>
                  <a:cubicBezTo>
                    <a:pt x="73333" y="35625"/>
                    <a:pt x="66666" y="30000"/>
                    <a:pt x="57777" y="30000"/>
                  </a:cubicBezTo>
                  <a:cubicBezTo>
                    <a:pt x="42222" y="30000"/>
                    <a:pt x="42222" y="30000"/>
                    <a:pt x="42222" y="30000"/>
                  </a:cubicBezTo>
                  <a:cubicBezTo>
                    <a:pt x="42222" y="58125"/>
                    <a:pt x="42222" y="58125"/>
                    <a:pt x="42222" y="58125"/>
                  </a:cubicBezTo>
                  <a:lnTo>
                    <a:pt x="57777" y="58125"/>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78" name="Shape 3478"/>
            <p:cNvSpPr/>
            <p:nvPr/>
          </p:nvSpPr>
          <p:spPr>
            <a:xfrm>
              <a:off x="3879" y="3187"/>
              <a:ext cx="131" cy="131"/>
            </a:xfrm>
            <a:custGeom>
              <a:avLst/>
              <a:gdLst/>
              <a:ahLst/>
              <a:cxnLst/>
              <a:rect l="0" t="0" r="0" b="0"/>
              <a:pathLst>
                <a:path w="120000" h="120000" extrusionOk="0">
                  <a:moveTo>
                    <a:pt x="41221" y="0"/>
                  </a:moveTo>
                  <a:lnTo>
                    <a:pt x="79694" y="0"/>
                  </a:lnTo>
                  <a:lnTo>
                    <a:pt x="120000" y="120000"/>
                  </a:lnTo>
                  <a:lnTo>
                    <a:pt x="81526" y="120000"/>
                  </a:lnTo>
                  <a:lnTo>
                    <a:pt x="76030" y="100763"/>
                  </a:lnTo>
                  <a:lnTo>
                    <a:pt x="43053" y="100763"/>
                  </a:lnTo>
                  <a:lnTo>
                    <a:pt x="39389" y="120000"/>
                  </a:lnTo>
                  <a:lnTo>
                    <a:pt x="0" y="120000"/>
                  </a:lnTo>
                  <a:lnTo>
                    <a:pt x="41221" y="0"/>
                  </a:lnTo>
                  <a:close/>
                  <a:moveTo>
                    <a:pt x="68702" y="75114"/>
                  </a:moveTo>
                  <a:lnTo>
                    <a:pt x="59541" y="43053"/>
                  </a:lnTo>
                  <a:lnTo>
                    <a:pt x="50381" y="75114"/>
                  </a:lnTo>
                  <a:lnTo>
                    <a:pt x="68702" y="75114"/>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79" name="Shape 3479"/>
            <p:cNvSpPr/>
            <p:nvPr/>
          </p:nvSpPr>
          <p:spPr>
            <a:xfrm>
              <a:off x="4036" y="3187"/>
              <a:ext cx="91" cy="131"/>
            </a:xfrm>
            <a:custGeom>
              <a:avLst/>
              <a:gdLst/>
              <a:ahLst/>
              <a:cxnLst/>
              <a:rect l="0" t="0" r="0" b="0"/>
              <a:pathLst>
                <a:path w="120000" h="120000" extrusionOk="0">
                  <a:moveTo>
                    <a:pt x="0" y="0"/>
                  </a:moveTo>
                  <a:lnTo>
                    <a:pt x="120000" y="0"/>
                  </a:lnTo>
                  <a:lnTo>
                    <a:pt x="120000" y="32061"/>
                  </a:lnTo>
                  <a:lnTo>
                    <a:pt x="52173" y="32061"/>
                  </a:lnTo>
                  <a:lnTo>
                    <a:pt x="52173" y="48549"/>
                  </a:lnTo>
                  <a:lnTo>
                    <a:pt x="114782" y="48549"/>
                  </a:lnTo>
                  <a:lnTo>
                    <a:pt x="114782" y="78778"/>
                  </a:lnTo>
                  <a:lnTo>
                    <a:pt x="52173" y="78778"/>
                  </a:lnTo>
                  <a:lnTo>
                    <a:pt x="52173" y="120000"/>
                  </a:lnTo>
                  <a:lnTo>
                    <a:pt x="0" y="120000"/>
                  </a:lnTo>
                  <a:lnTo>
                    <a:pt x="0" y="0"/>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80" name="Shape 3480"/>
            <p:cNvSpPr/>
            <p:nvPr/>
          </p:nvSpPr>
          <p:spPr>
            <a:xfrm>
              <a:off x="4159" y="3187"/>
              <a:ext cx="89" cy="131"/>
            </a:xfrm>
            <a:custGeom>
              <a:avLst/>
              <a:gdLst/>
              <a:ahLst/>
              <a:cxnLst/>
              <a:rect l="0" t="0" r="0" b="0"/>
              <a:pathLst>
                <a:path w="120000" h="120000" extrusionOk="0">
                  <a:moveTo>
                    <a:pt x="0" y="0"/>
                  </a:moveTo>
                  <a:lnTo>
                    <a:pt x="120000" y="0"/>
                  </a:lnTo>
                  <a:lnTo>
                    <a:pt x="120000" y="32061"/>
                  </a:lnTo>
                  <a:lnTo>
                    <a:pt x="50666" y="32061"/>
                  </a:lnTo>
                  <a:lnTo>
                    <a:pt x="50666" y="48549"/>
                  </a:lnTo>
                  <a:lnTo>
                    <a:pt x="114666" y="48549"/>
                  </a:lnTo>
                  <a:lnTo>
                    <a:pt x="114666" y="78778"/>
                  </a:lnTo>
                  <a:lnTo>
                    <a:pt x="50666" y="78778"/>
                  </a:lnTo>
                  <a:lnTo>
                    <a:pt x="50666" y="120000"/>
                  </a:lnTo>
                  <a:lnTo>
                    <a:pt x="0" y="120000"/>
                  </a:lnTo>
                  <a:lnTo>
                    <a:pt x="0" y="0"/>
                  </a:ln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81" name="Shape 3481"/>
            <p:cNvSpPr/>
            <p:nvPr/>
          </p:nvSpPr>
          <p:spPr>
            <a:xfrm>
              <a:off x="4281" y="3187"/>
              <a:ext cx="39" cy="131"/>
            </a:xfrm>
            <a:prstGeom prst="rect">
              <a:avLst/>
            </a:pr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sp>
          <p:nvSpPr>
            <p:cNvPr id="3482" name="Shape 3482"/>
            <p:cNvSpPr/>
            <p:nvPr/>
          </p:nvSpPr>
          <p:spPr>
            <a:xfrm>
              <a:off x="4347" y="3186"/>
              <a:ext cx="109" cy="135"/>
            </a:xfrm>
            <a:custGeom>
              <a:avLst/>
              <a:gdLst/>
              <a:ahLst/>
              <a:cxnLst/>
              <a:rect l="0" t="0" r="0" b="0"/>
              <a:pathLst>
                <a:path w="120000" h="120000" extrusionOk="0">
                  <a:moveTo>
                    <a:pt x="0" y="61818"/>
                  </a:moveTo>
                  <a:cubicBezTo>
                    <a:pt x="0" y="58181"/>
                    <a:pt x="0" y="58181"/>
                    <a:pt x="0" y="58181"/>
                  </a:cubicBezTo>
                  <a:cubicBezTo>
                    <a:pt x="0" y="21818"/>
                    <a:pt x="31111" y="0"/>
                    <a:pt x="66666" y="0"/>
                  </a:cubicBezTo>
                  <a:cubicBezTo>
                    <a:pt x="91111" y="0"/>
                    <a:pt x="106666" y="7272"/>
                    <a:pt x="120000" y="21818"/>
                  </a:cubicBezTo>
                  <a:cubicBezTo>
                    <a:pt x="88888" y="43636"/>
                    <a:pt x="88888" y="43636"/>
                    <a:pt x="88888" y="43636"/>
                  </a:cubicBezTo>
                  <a:cubicBezTo>
                    <a:pt x="84444" y="38181"/>
                    <a:pt x="77777" y="32727"/>
                    <a:pt x="68888" y="32727"/>
                  </a:cubicBezTo>
                  <a:cubicBezTo>
                    <a:pt x="53333" y="32727"/>
                    <a:pt x="44444" y="41818"/>
                    <a:pt x="44444" y="58181"/>
                  </a:cubicBezTo>
                  <a:cubicBezTo>
                    <a:pt x="44444" y="60000"/>
                    <a:pt x="44444" y="60000"/>
                    <a:pt x="44444" y="60000"/>
                  </a:cubicBezTo>
                  <a:cubicBezTo>
                    <a:pt x="44444" y="78181"/>
                    <a:pt x="55555" y="87272"/>
                    <a:pt x="68888" y="87272"/>
                  </a:cubicBezTo>
                  <a:cubicBezTo>
                    <a:pt x="80000" y="87272"/>
                    <a:pt x="86666" y="81818"/>
                    <a:pt x="91111" y="74545"/>
                  </a:cubicBezTo>
                  <a:cubicBezTo>
                    <a:pt x="120000" y="96363"/>
                    <a:pt x="120000" y="96363"/>
                    <a:pt x="120000" y="96363"/>
                  </a:cubicBezTo>
                  <a:cubicBezTo>
                    <a:pt x="108888" y="109090"/>
                    <a:pt x="93333" y="120000"/>
                    <a:pt x="64444" y="120000"/>
                  </a:cubicBezTo>
                  <a:cubicBezTo>
                    <a:pt x="31111" y="120000"/>
                    <a:pt x="0" y="98181"/>
                    <a:pt x="0" y="61818"/>
                  </a:cubicBezTo>
                  <a:close/>
                </a:path>
              </a:pathLst>
            </a:custGeom>
            <a:solidFill>
              <a:srgbClr val="000000"/>
            </a:solidFill>
            <a:ln>
              <a:noFill/>
            </a:ln>
          </p:spPr>
          <p:txBody>
            <a:bodyPr lIns="91425" tIns="45700" rIns="91425" bIns="45700" anchor="t" anchorCtr="0">
              <a:noAutofit/>
            </a:bodyPr>
            <a:lstStyle/>
            <a:p>
              <a:pPr marL="0" marR="0" lvl="0" indent="0" algn="l" rtl="0">
                <a:spcBef>
                  <a:spcPts val="0"/>
                </a:spcBef>
                <a:buNone/>
              </a:pPr>
              <a:endParaRPr sz="1400">
                <a:solidFill>
                  <a:srgbClr val="000000"/>
                </a:solidFill>
                <a:latin typeface="Lato"/>
                <a:ea typeface="Lato"/>
                <a:cs typeface="Lato"/>
                <a:sym typeface="Lato"/>
              </a:endParaRPr>
            </a:p>
          </p:txBody>
        </p:sp>
      </p:grpSp>
      <p:sp>
        <p:nvSpPr>
          <p:cNvPr id="3483" name="Shape 3483"/>
          <p:cNvSpPr txBox="1">
            <a:spLocks noGrp="1"/>
          </p:cNvSpPr>
          <p:nvPr>
            <p:ph type="body" idx="1"/>
          </p:nvPr>
        </p:nvSpPr>
        <p:spPr>
          <a:xfrm>
            <a:off x="0" y="305437"/>
            <a:ext cx="9144000" cy="567848"/>
          </a:xfrm>
          <a:prstGeom prst="rect">
            <a:avLst/>
          </a:prstGeom>
          <a:noFill/>
          <a:ln>
            <a:noFill/>
          </a:ln>
        </p:spPr>
        <p:txBody>
          <a:bodyPr lIns="91425" tIns="91425" rIns="91425" bIns="91425" anchor="ctr" anchorCtr="0"/>
          <a:lstStyle>
            <a:lvl1pPr marL="0" marR="0" lvl="0" indent="0" algn="ctr" rtl="0">
              <a:lnSpc>
                <a:spcPct val="90000"/>
              </a:lnSpc>
              <a:spcBef>
                <a:spcPts val="750"/>
              </a:spcBef>
              <a:buClr>
                <a:srgbClr val="262626"/>
              </a:buClr>
              <a:buFont typeface="Arial"/>
              <a:buNone/>
              <a:defRPr sz="3600" b="0" i="0" u="none" strike="noStrike" cap="none">
                <a:solidFill>
                  <a:srgbClr val="262626"/>
                </a:solidFill>
                <a:latin typeface="Montserrat"/>
                <a:ea typeface="Montserrat"/>
                <a:cs typeface="Montserrat"/>
                <a:sym typeface="Montserrat"/>
              </a:defRPr>
            </a:lvl1pPr>
            <a:lvl2pPr marL="514169" marR="0" lvl="1" indent="-69669" algn="l" rtl="0">
              <a:lnSpc>
                <a:spcPct val="90000"/>
              </a:lnSpc>
              <a:spcBef>
                <a:spcPts val="375"/>
              </a:spcBef>
              <a:buClr>
                <a:schemeClr val="dk1"/>
              </a:buClr>
              <a:buSzPct val="100000"/>
              <a:buFont typeface="Arial"/>
              <a:buChar char="•"/>
              <a:defRPr sz="1800" b="0" i="0" u="none" strike="noStrike" cap="none">
                <a:solidFill>
                  <a:schemeClr val="dk1"/>
                </a:solidFill>
                <a:latin typeface="Lato"/>
                <a:ea typeface="Lato"/>
                <a:cs typeface="Lato"/>
                <a:sym typeface="Lato"/>
              </a:defRPr>
            </a:lvl2pPr>
            <a:lvl3pPr marL="856934" marR="0" lvl="2" indent="-88584" algn="l" rtl="0">
              <a:lnSpc>
                <a:spcPct val="90000"/>
              </a:lnSpc>
              <a:spcBef>
                <a:spcPts val="375"/>
              </a:spcBef>
              <a:buClr>
                <a:schemeClr val="dk1"/>
              </a:buClr>
              <a:buSzPct val="100000"/>
              <a:buFont typeface="Arial"/>
              <a:buChar char="•"/>
              <a:defRPr sz="1500" b="0" i="0" u="none" strike="noStrike" cap="none">
                <a:solidFill>
                  <a:schemeClr val="dk1"/>
                </a:solidFill>
                <a:latin typeface="Lato"/>
                <a:ea typeface="Lato"/>
                <a:cs typeface="Lato"/>
                <a:sym typeface="Lato"/>
              </a:defRPr>
            </a:lvl3pPr>
            <a:lvl4pPr marL="1199700" marR="0" lvl="3" indent="-94800" algn="l" rtl="0">
              <a:lnSpc>
                <a:spcPct val="90000"/>
              </a:lnSpc>
              <a:spcBef>
                <a:spcPts val="375"/>
              </a:spcBef>
              <a:buClr>
                <a:schemeClr val="dk1"/>
              </a:buClr>
              <a:buSzPct val="100000"/>
              <a:buFont typeface="Arial"/>
              <a:buChar char="•"/>
              <a:defRPr sz="1400" b="0" i="0" u="none" strike="noStrike" cap="none">
                <a:solidFill>
                  <a:schemeClr val="dk1"/>
                </a:solidFill>
                <a:latin typeface="Lato"/>
                <a:ea typeface="Lato"/>
                <a:cs typeface="Lato"/>
                <a:sym typeface="Lato"/>
              </a:defRPr>
            </a:lvl4pPr>
            <a:lvl5pPr marL="1542467" marR="0" lvl="4" indent="-94666" algn="l" rtl="0">
              <a:lnSpc>
                <a:spcPct val="90000"/>
              </a:lnSpc>
              <a:spcBef>
                <a:spcPts val="375"/>
              </a:spcBef>
              <a:buClr>
                <a:schemeClr val="dk1"/>
              </a:buClr>
              <a:buSzPct val="100000"/>
              <a:buFont typeface="Arial"/>
              <a:buChar char="•"/>
              <a:defRPr sz="1400" b="0" i="0" u="none" strike="noStrike" cap="none">
                <a:solidFill>
                  <a:schemeClr val="dk1"/>
                </a:solidFill>
                <a:latin typeface="Lato"/>
                <a:ea typeface="Lato"/>
                <a:cs typeface="Lato"/>
                <a:sym typeface="Lato"/>
              </a:defRPr>
            </a:lvl5pPr>
            <a:lvl6pPr marL="1885245" marR="0" lvl="5" indent="-94545" algn="l" rtl="0">
              <a:lnSpc>
                <a:spcPct val="90000"/>
              </a:lnSpc>
              <a:spcBef>
                <a:spcPts val="375"/>
              </a:spcBef>
              <a:buClr>
                <a:schemeClr val="dk1"/>
              </a:buClr>
              <a:buSzPct val="100000"/>
              <a:buFont typeface="Arial"/>
              <a:buChar char="•"/>
              <a:defRPr sz="1400" b="0" i="0" u="none" strike="noStrike" cap="none">
                <a:solidFill>
                  <a:schemeClr val="dk1"/>
                </a:solidFill>
                <a:latin typeface="Lato"/>
                <a:ea typeface="Lato"/>
                <a:cs typeface="Lato"/>
                <a:sym typeface="Lato"/>
              </a:defRPr>
            </a:lvl6pPr>
            <a:lvl7pPr marL="2228018" marR="0" lvl="6" indent="-94418" algn="l" rtl="0">
              <a:lnSpc>
                <a:spcPct val="90000"/>
              </a:lnSpc>
              <a:spcBef>
                <a:spcPts val="375"/>
              </a:spcBef>
              <a:buClr>
                <a:schemeClr val="dk1"/>
              </a:buClr>
              <a:buSzPct val="100000"/>
              <a:buFont typeface="Arial"/>
              <a:buChar char="•"/>
              <a:defRPr sz="1400" b="0" i="0" u="none" strike="noStrike" cap="none">
                <a:solidFill>
                  <a:schemeClr val="dk1"/>
                </a:solidFill>
                <a:latin typeface="Lato"/>
                <a:ea typeface="Lato"/>
                <a:cs typeface="Lato"/>
                <a:sym typeface="Lato"/>
              </a:defRPr>
            </a:lvl7pPr>
            <a:lvl8pPr marL="2570790" marR="0" lvl="7" indent="-94289" algn="l" rtl="0">
              <a:lnSpc>
                <a:spcPct val="90000"/>
              </a:lnSpc>
              <a:spcBef>
                <a:spcPts val="375"/>
              </a:spcBef>
              <a:buClr>
                <a:schemeClr val="dk1"/>
              </a:buClr>
              <a:buSzPct val="100000"/>
              <a:buFont typeface="Arial"/>
              <a:buChar char="•"/>
              <a:defRPr sz="1400" b="0" i="0" u="none" strike="noStrike" cap="none">
                <a:solidFill>
                  <a:schemeClr val="dk1"/>
                </a:solidFill>
                <a:latin typeface="Lato"/>
                <a:ea typeface="Lato"/>
                <a:cs typeface="Lato"/>
                <a:sym typeface="Lato"/>
              </a:defRPr>
            </a:lvl8pPr>
            <a:lvl9pPr marL="2913569" marR="0" lvl="8" indent="-94169" algn="l" rtl="0">
              <a:lnSpc>
                <a:spcPct val="90000"/>
              </a:lnSpc>
              <a:spcBef>
                <a:spcPts val="375"/>
              </a:spcBef>
              <a:buClr>
                <a:schemeClr val="dk1"/>
              </a:buClr>
              <a:buSzPct val="100000"/>
              <a:buFont typeface="Arial"/>
              <a:buChar char="•"/>
              <a:defRPr sz="1400" b="0" i="0" u="none" strike="noStrike" cap="none">
                <a:solidFill>
                  <a:schemeClr val="dk1"/>
                </a:solidFill>
                <a:latin typeface="Lato"/>
                <a:ea typeface="Lato"/>
                <a:cs typeface="Lato"/>
                <a:sym typeface="Lato"/>
              </a:defRPr>
            </a:lvl9pPr>
          </a:lstStyle>
          <a:p>
            <a:endParaRPr/>
          </a:p>
        </p:txBody>
      </p:sp>
      <p:sp>
        <p:nvSpPr>
          <p:cNvPr id="3484" name="Shape 3484"/>
          <p:cNvSpPr/>
          <p:nvPr/>
        </p:nvSpPr>
        <p:spPr>
          <a:xfrm>
            <a:off x="5" y="0"/>
            <a:ext cx="9143998" cy="130302"/>
          </a:xfrm>
          <a:prstGeom prst="rect">
            <a:avLst/>
          </a:prstGeom>
          <a:gradFill>
            <a:gsLst>
              <a:gs pos="0">
                <a:schemeClr val="accent1"/>
              </a:gs>
              <a:gs pos="57000">
                <a:srgbClr val="00334F"/>
              </a:gs>
              <a:gs pos="100000">
                <a:srgbClr val="00334F"/>
              </a:gs>
            </a:gsLst>
            <a:lin ang="0" scaled="0"/>
          </a:gradFill>
          <a:ln>
            <a:noFill/>
          </a:ln>
        </p:spPr>
        <p:txBody>
          <a:bodyPr lIns="68550" tIns="34275" rIns="68550" bIns="34275" anchor="ctr" anchorCtr="0">
            <a:noAutofit/>
          </a:bodyPr>
          <a:lstStyle/>
          <a:p>
            <a:pPr marL="0" marR="0" lvl="0" indent="0" algn="ctr" rtl="0">
              <a:spcBef>
                <a:spcPts val="0"/>
              </a:spcBef>
              <a:buNone/>
            </a:pPr>
            <a:endParaRPr sz="1400">
              <a:solidFill>
                <a:srgbClr val="FFFFFF"/>
              </a:solidFill>
              <a:latin typeface="Lato"/>
              <a:ea typeface="Lato"/>
              <a:cs typeface="Lato"/>
              <a:sym typeface="Lato"/>
            </a:endParaRPr>
          </a:p>
        </p:txBody>
      </p:sp>
      <p:sp>
        <p:nvSpPr>
          <p:cNvPr id="3485" name="Shape 3485"/>
          <p:cNvSpPr txBox="1"/>
          <p:nvPr/>
        </p:nvSpPr>
        <p:spPr>
          <a:xfrm>
            <a:off x="8592853" y="4746853"/>
            <a:ext cx="409575" cy="269302"/>
          </a:xfrm>
          <a:prstGeom prst="rect">
            <a:avLst/>
          </a:prstGeom>
          <a:noFill/>
          <a:ln>
            <a:noFill/>
          </a:ln>
        </p:spPr>
        <p:txBody>
          <a:bodyPr lIns="68550" tIns="34275" rIns="68550" bIns="34275" anchor="ctr" anchorCtr="0">
            <a:noAutofit/>
          </a:bodyPr>
          <a:lstStyle/>
          <a:p>
            <a:pPr marL="0" marR="0" lvl="0" indent="0" algn="ctr" rtl="0">
              <a:spcBef>
                <a:spcPts val="0"/>
              </a:spcBef>
              <a:buSzPct val="25000"/>
              <a:buNone/>
            </a:pPr>
            <a:fld id="{00000000-1234-1234-1234-123412341234}" type="slidenum">
              <a:rPr lang="en-US" sz="1000">
                <a:solidFill>
                  <a:srgbClr val="002736"/>
                </a:solidFill>
                <a:latin typeface="Lato"/>
                <a:ea typeface="Lato"/>
                <a:cs typeface="Lato"/>
                <a:sym typeface="Lato"/>
              </a:rPr>
              <a:t>‹#›</a:t>
            </a:fld>
            <a:endParaRPr lang="en-US" sz="1000">
              <a:solidFill>
                <a:srgbClr val="002736"/>
              </a:solidFill>
              <a:latin typeface="Lato"/>
              <a:ea typeface="Lato"/>
              <a:cs typeface="Lato"/>
              <a:sym typeface="Lato"/>
            </a:endParaRPr>
          </a:p>
        </p:txBody>
      </p:sp>
    </p:spTree>
    <p:extLst>
      <p:ext uri="{BB962C8B-B14F-4D97-AF65-F5344CB8AC3E}">
        <p14:creationId xmlns:p14="http://schemas.microsoft.com/office/powerpoint/2010/main" val="21640576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0" y="-1"/>
            <a:ext cx="9144000" cy="5156391"/>
          </a:xfrm>
          <a:prstGeom prst="rect">
            <a:avLst/>
          </a:prstGeom>
        </p:spPr>
      </p:pic>
      <p:sp>
        <p:nvSpPr>
          <p:cNvPr id="5" name="Rectangle 4"/>
          <p:cNvSpPr/>
          <p:nvPr userDrawn="1"/>
        </p:nvSpPr>
        <p:spPr>
          <a:xfrm>
            <a:off x="0" y="-1"/>
            <a:ext cx="9144000" cy="5156391"/>
          </a:xfrm>
          <a:prstGeom prst="rect">
            <a:avLst/>
          </a:prstGeom>
          <a:solidFill>
            <a:srgbClr val="FFFFFF">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71475" y="342900"/>
            <a:ext cx="8401050" cy="685800"/>
          </a:xfrm>
          <a:prstGeom prst="rect">
            <a:avLst/>
          </a:prstGeom>
        </p:spPr>
        <p:txBody>
          <a:bodyPr vert="horz" lIns="0" tIns="0" rIns="0" bIns="0" rtlCol="0" anchor="b" anchorCtr="0">
            <a:normAutofit/>
          </a:bodyPr>
          <a:lstStyle/>
          <a:p>
            <a:r>
              <a:rPr lang="en-US" dirty="0"/>
              <a:t>Click to edit Master title style</a:t>
            </a:r>
          </a:p>
        </p:txBody>
      </p:sp>
      <p:sp>
        <p:nvSpPr>
          <p:cNvPr id="3" name="Text Placeholder 2"/>
          <p:cNvSpPr>
            <a:spLocks noGrp="1" noChangeAspect="1"/>
          </p:cNvSpPr>
          <p:nvPr>
            <p:ph type="body" idx="1"/>
          </p:nvPr>
        </p:nvSpPr>
        <p:spPr>
          <a:xfrm>
            <a:off x="371475" y="1228725"/>
            <a:ext cx="8401050" cy="3290207"/>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4"/>
          </p:nvPr>
        </p:nvSpPr>
        <p:spPr>
          <a:xfrm>
            <a:off x="371475" y="4635297"/>
            <a:ext cx="2057400" cy="273844"/>
          </a:xfrm>
          <a:prstGeom prst="rect">
            <a:avLst/>
          </a:prstGeom>
        </p:spPr>
        <p:txBody>
          <a:bodyPr vert="horz" lIns="91440" tIns="45720" rIns="91440" bIns="45720" rtlCol="0" anchor="ctr"/>
          <a:lstStyle>
            <a:lvl1pPr algn="l">
              <a:defRPr sz="900">
                <a:solidFill>
                  <a:schemeClr val="tx1">
                    <a:tint val="75000"/>
                  </a:schemeClr>
                </a:solidFill>
                <a:latin typeface="+mj-lt"/>
              </a:defRPr>
            </a:lvl1pPr>
          </a:lstStyle>
          <a:p>
            <a:fld id="{D27D9EA7-4A14-4B74-90F0-B11073EFF92E}" type="slidenum">
              <a:rPr lang="en-US" smtClean="0">
                <a:solidFill>
                  <a:prstClr val="black">
                    <a:tint val="75000"/>
                  </a:prstClr>
                </a:solidFill>
              </a:rPr>
              <a:pPr/>
              <a:t>‹#›</a:t>
            </a:fld>
            <a:endParaRPr lang="en-US" dirty="0">
              <a:solidFill>
                <a:prstClr val="black">
                  <a:tint val="75000"/>
                </a:prstClr>
              </a:solidFill>
            </a:endParaRPr>
          </a:p>
        </p:txBody>
      </p:sp>
      <p:grpSp>
        <p:nvGrpSpPr>
          <p:cNvPr id="8" name="Group 4"/>
          <p:cNvGrpSpPr>
            <a:grpSpLocks noChangeAspect="1"/>
          </p:cNvGrpSpPr>
          <p:nvPr userDrawn="1"/>
        </p:nvGrpSpPr>
        <p:grpSpPr>
          <a:xfrm>
            <a:off x="8184984" y="4306259"/>
            <a:ext cx="727474" cy="602882"/>
            <a:chOff x="3225" y="3186"/>
            <a:chExt cx="1232" cy="1021"/>
          </a:xfrm>
        </p:grpSpPr>
        <p:sp>
          <p:nvSpPr>
            <p:cNvPr id="9" name="Freeform 5"/>
            <p:cNvSpPr>
              <a:spLocks/>
            </p:cNvSpPr>
            <p:nvPr/>
          </p:nvSpPr>
          <p:spPr bwMode="auto">
            <a:xfrm>
              <a:off x="4233" y="3594"/>
              <a:ext cx="26" cy="33"/>
            </a:xfrm>
            <a:custGeom>
              <a:avLst/>
              <a:gdLst>
                <a:gd name="T0" fmla="*/ 0 w 26"/>
                <a:gd name="T1" fmla="*/ 0 h 33"/>
                <a:gd name="T2" fmla="*/ 26 w 26"/>
                <a:gd name="T3" fmla="*/ 0 h 33"/>
                <a:gd name="T4" fmla="*/ 26 w 26"/>
                <a:gd name="T5" fmla="*/ 5 h 33"/>
                <a:gd name="T6" fmla="*/ 16 w 26"/>
                <a:gd name="T7" fmla="*/ 5 h 33"/>
                <a:gd name="T8" fmla="*/ 16 w 26"/>
                <a:gd name="T9" fmla="*/ 33 h 33"/>
                <a:gd name="T10" fmla="*/ 12 w 26"/>
                <a:gd name="T11" fmla="*/ 33 h 33"/>
                <a:gd name="T12" fmla="*/ 12 w 26"/>
                <a:gd name="T13" fmla="*/ 5 h 33"/>
                <a:gd name="T14" fmla="*/ 0 w 26"/>
                <a:gd name="T15" fmla="*/ 5 h 33"/>
                <a:gd name="T16" fmla="*/ 0 w 2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3">
                  <a:moveTo>
                    <a:pt x="0" y="0"/>
                  </a:moveTo>
                  <a:lnTo>
                    <a:pt x="26" y="0"/>
                  </a:lnTo>
                  <a:lnTo>
                    <a:pt x="26" y="5"/>
                  </a:lnTo>
                  <a:lnTo>
                    <a:pt x="16" y="5"/>
                  </a:lnTo>
                  <a:lnTo>
                    <a:pt x="16" y="33"/>
                  </a:lnTo>
                  <a:lnTo>
                    <a:pt x="12" y="33"/>
                  </a:lnTo>
                  <a:lnTo>
                    <a:pt x="12" y="5"/>
                  </a:lnTo>
                  <a:lnTo>
                    <a:pt x="0" y="5"/>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 name="Freeform 6"/>
            <p:cNvSpPr>
              <a:spLocks/>
            </p:cNvSpPr>
            <p:nvPr/>
          </p:nvSpPr>
          <p:spPr bwMode="auto">
            <a:xfrm>
              <a:off x="4267" y="3594"/>
              <a:ext cx="31" cy="33"/>
            </a:xfrm>
            <a:custGeom>
              <a:avLst/>
              <a:gdLst>
                <a:gd name="T0" fmla="*/ 13 w 15"/>
                <a:gd name="T1" fmla="*/ 16 h 16"/>
                <a:gd name="T2" fmla="*/ 13 w 15"/>
                <a:gd name="T3" fmla="*/ 7 h 16"/>
                <a:gd name="T4" fmla="*/ 13 w 15"/>
                <a:gd name="T5" fmla="*/ 3 h 16"/>
                <a:gd name="T6" fmla="*/ 13 w 15"/>
                <a:gd name="T7" fmla="*/ 3 h 16"/>
                <a:gd name="T8" fmla="*/ 9 w 15"/>
                <a:gd name="T9" fmla="*/ 16 h 16"/>
                <a:gd name="T10" fmla="*/ 6 w 15"/>
                <a:gd name="T11" fmla="*/ 16 h 16"/>
                <a:gd name="T12" fmla="*/ 2 w 15"/>
                <a:gd name="T13" fmla="*/ 3 h 16"/>
                <a:gd name="T14" fmla="*/ 2 w 15"/>
                <a:gd name="T15" fmla="*/ 3 h 16"/>
                <a:gd name="T16" fmla="*/ 2 w 15"/>
                <a:gd name="T17" fmla="*/ 7 h 16"/>
                <a:gd name="T18" fmla="*/ 2 w 15"/>
                <a:gd name="T19" fmla="*/ 16 h 16"/>
                <a:gd name="T20" fmla="*/ 0 w 15"/>
                <a:gd name="T21" fmla="*/ 16 h 16"/>
                <a:gd name="T22" fmla="*/ 0 w 15"/>
                <a:gd name="T23" fmla="*/ 0 h 16"/>
                <a:gd name="T24" fmla="*/ 3 w 15"/>
                <a:gd name="T25" fmla="*/ 0 h 16"/>
                <a:gd name="T26" fmla="*/ 7 w 15"/>
                <a:gd name="T27" fmla="*/ 14 h 16"/>
                <a:gd name="T28" fmla="*/ 8 w 15"/>
                <a:gd name="T29" fmla="*/ 14 h 16"/>
                <a:gd name="T30" fmla="*/ 12 w 15"/>
                <a:gd name="T31" fmla="*/ 0 h 16"/>
                <a:gd name="T32" fmla="*/ 15 w 15"/>
                <a:gd name="T33" fmla="*/ 0 h 16"/>
                <a:gd name="T34" fmla="*/ 15 w 15"/>
                <a:gd name="T35" fmla="*/ 16 h 16"/>
                <a:gd name="T36" fmla="*/ 13 w 15"/>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6">
                  <a:moveTo>
                    <a:pt x="13" y="16"/>
                  </a:moveTo>
                  <a:cubicBezTo>
                    <a:pt x="13" y="7"/>
                    <a:pt x="13" y="7"/>
                    <a:pt x="13" y="7"/>
                  </a:cubicBezTo>
                  <a:cubicBezTo>
                    <a:pt x="13" y="6"/>
                    <a:pt x="13" y="4"/>
                    <a:pt x="13" y="3"/>
                  </a:cubicBezTo>
                  <a:cubicBezTo>
                    <a:pt x="13" y="3"/>
                    <a:pt x="13" y="3"/>
                    <a:pt x="13" y="3"/>
                  </a:cubicBezTo>
                  <a:cubicBezTo>
                    <a:pt x="9" y="16"/>
                    <a:pt x="9" y="16"/>
                    <a:pt x="9" y="16"/>
                  </a:cubicBezTo>
                  <a:cubicBezTo>
                    <a:pt x="6" y="16"/>
                    <a:pt x="6" y="16"/>
                    <a:pt x="6" y="16"/>
                  </a:cubicBezTo>
                  <a:cubicBezTo>
                    <a:pt x="2" y="3"/>
                    <a:pt x="2" y="3"/>
                    <a:pt x="2" y="3"/>
                  </a:cubicBezTo>
                  <a:cubicBezTo>
                    <a:pt x="2" y="3"/>
                    <a:pt x="2" y="3"/>
                    <a:pt x="2" y="3"/>
                  </a:cubicBezTo>
                  <a:cubicBezTo>
                    <a:pt x="2" y="4"/>
                    <a:pt x="2" y="6"/>
                    <a:pt x="2" y="7"/>
                  </a:cubicBezTo>
                  <a:cubicBezTo>
                    <a:pt x="2" y="16"/>
                    <a:pt x="2" y="16"/>
                    <a:pt x="2" y="16"/>
                  </a:cubicBezTo>
                  <a:cubicBezTo>
                    <a:pt x="0" y="16"/>
                    <a:pt x="0" y="16"/>
                    <a:pt x="0" y="16"/>
                  </a:cubicBezTo>
                  <a:cubicBezTo>
                    <a:pt x="0" y="0"/>
                    <a:pt x="0" y="0"/>
                    <a:pt x="0" y="0"/>
                  </a:cubicBezTo>
                  <a:cubicBezTo>
                    <a:pt x="3" y="0"/>
                    <a:pt x="3" y="0"/>
                    <a:pt x="3" y="0"/>
                  </a:cubicBezTo>
                  <a:cubicBezTo>
                    <a:pt x="7" y="14"/>
                    <a:pt x="7" y="14"/>
                    <a:pt x="7" y="14"/>
                  </a:cubicBezTo>
                  <a:cubicBezTo>
                    <a:pt x="8" y="14"/>
                    <a:pt x="8" y="14"/>
                    <a:pt x="8" y="14"/>
                  </a:cubicBezTo>
                  <a:cubicBezTo>
                    <a:pt x="12" y="0"/>
                    <a:pt x="12" y="0"/>
                    <a:pt x="12" y="0"/>
                  </a:cubicBezTo>
                  <a:cubicBezTo>
                    <a:pt x="15" y="0"/>
                    <a:pt x="15" y="0"/>
                    <a:pt x="15" y="0"/>
                  </a:cubicBezTo>
                  <a:cubicBezTo>
                    <a:pt x="15" y="16"/>
                    <a:pt x="15" y="16"/>
                    <a:pt x="15" y="16"/>
                  </a:cubicBezTo>
                  <a:lnTo>
                    <a:pt x="13" y="1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1" name="Freeform 7"/>
            <p:cNvSpPr>
              <a:spLocks/>
            </p:cNvSpPr>
            <p:nvPr/>
          </p:nvSpPr>
          <p:spPr bwMode="auto">
            <a:xfrm>
              <a:off x="3695" y="3560"/>
              <a:ext cx="522" cy="647"/>
            </a:xfrm>
            <a:custGeom>
              <a:avLst/>
              <a:gdLst>
                <a:gd name="T0" fmla="*/ 5 w 259"/>
                <a:gd name="T1" fmla="*/ 281 h 317"/>
                <a:gd name="T2" fmla="*/ 72 w 259"/>
                <a:gd name="T3" fmla="*/ 317 h 317"/>
                <a:gd name="T4" fmla="*/ 259 w 259"/>
                <a:gd name="T5" fmla="*/ 9 h 317"/>
                <a:gd name="T6" fmla="*/ 221 w 259"/>
                <a:gd name="T7" fmla="*/ 0 h 317"/>
                <a:gd name="T8" fmla="*/ 5 w 259"/>
                <a:gd name="T9" fmla="*/ 281 h 317"/>
              </a:gdLst>
              <a:ahLst/>
              <a:cxnLst>
                <a:cxn ang="0">
                  <a:pos x="T0" y="T1"/>
                </a:cxn>
                <a:cxn ang="0">
                  <a:pos x="T2" y="T3"/>
                </a:cxn>
                <a:cxn ang="0">
                  <a:pos x="T4" y="T5"/>
                </a:cxn>
                <a:cxn ang="0">
                  <a:pos x="T6" y="T7"/>
                </a:cxn>
                <a:cxn ang="0">
                  <a:pos x="T8" y="T9"/>
                </a:cxn>
              </a:cxnLst>
              <a:rect l="0" t="0" r="r" b="b"/>
              <a:pathLst>
                <a:path w="259" h="317">
                  <a:moveTo>
                    <a:pt x="5" y="281"/>
                  </a:moveTo>
                  <a:cubicBezTo>
                    <a:pt x="25" y="296"/>
                    <a:pt x="48" y="308"/>
                    <a:pt x="72" y="317"/>
                  </a:cubicBezTo>
                  <a:cubicBezTo>
                    <a:pt x="180" y="279"/>
                    <a:pt x="259" y="170"/>
                    <a:pt x="259" y="9"/>
                  </a:cubicBezTo>
                  <a:cubicBezTo>
                    <a:pt x="248" y="5"/>
                    <a:pt x="235" y="2"/>
                    <a:pt x="221" y="0"/>
                  </a:cubicBezTo>
                  <a:cubicBezTo>
                    <a:pt x="53" y="29"/>
                    <a:pt x="0" y="170"/>
                    <a:pt x="5" y="281"/>
                  </a:cubicBezTo>
                  <a:close/>
                </a:path>
              </a:pathLst>
            </a:custGeom>
            <a:solidFill>
              <a:srgbClr val="7AC143"/>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2" name="Freeform 8"/>
            <p:cNvSpPr>
              <a:spLocks/>
            </p:cNvSpPr>
            <p:nvPr/>
          </p:nvSpPr>
          <p:spPr bwMode="auto">
            <a:xfrm>
              <a:off x="3560" y="3550"/>
              <a:ext cx="580" cy="584"/>
            </a:xfrm>
            <a:custGeom>
              <a:avLst/>
              <a:gdLst>
                <a:gd name="T0" fmla="*/ 72 w 288"/>
                <a:gd name="T1" fmla="*/ 286 h 286"/>
                <a:gd name="T2" fmla="*/ 0 w 288"/>
                <a:gd name="T3" fmla="*/ 205 h 286"/>
                <a:gd name="T4" fmla="*/ 0 w 288"/>
                <a:gd name="T5" fmla="*/ 205 h 286"/>
                <a:gd name="T6" fmla="*/ 252 w 288"/>
                <a:gd name="T7" fmla="*/ 0 h 286"/>
                <a:gd name="T8" fmla="*/ 252 w 288"/>
                <a:gd name="T9" fmla="*/ 0 h 286"/>
                <a:gd name="T10" fmla="*/ 288 w 288"/>
                <a:gd name="T11" fmla="*/ 5 h 286"/>
                <a:gd name="T12" fmla="*/ 72 w 288"/>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288" h="286">
                  <a:moveTo>
                    <a:pt x="72" y="286"/>
                  </a:moveTo>
                  <a:cubicBezTo>
                    <a:pt x="43" y="265"/>
                    <a:pt x="19" y="238"/>
                    <a:pt x="0" y="205"/>
                  </a:cubicBezTo>
                  <a:cubicBezTo>
                    <a:pt x="0" y="205"/>
                    <a:pt x="0" y="205"/>
                    <a:pt x="0" y="205"/>
                  </a:cubicBezTo>
                  <a:cubicBezTo>
                    <a:pt x="18" y="112"/>
                    <a:pt x="94" y="26"/>
                    <a:pt x="252" y="0"/>
                  </a:cubicBezTo>
                  <a:cubicBezTo>
                    <a:pt x="252" y="0"/>
                    <a:pt x="252" y="0"/>
                    <a:pt x="252" y="0"/>
                  </a:cubicBezTo>
                  <a:cubicBezTo>
                    <a:pt x="265" y="2"/>
                    <a:pt x="277" y="3"/>
                    <a:pt x="288" y="5"/>
                  </a:cubicBezTo>
                  <a:cubicBezTo>
                    <a:pt x="120" y="34"/>
                    <a:pt x="67" y="175"/>
                    <a:pt x="72" y="28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3" name="Freeform 9"/>
            <p:cNvSpPr>
              <a:spLocks/>
            </p:cNvSpPr>
            <p:nvPr/>
          </p:nvSpPr>
          <p:spPr bwMode="auto">
            <a:xfrm>
              <a:off x="3465" y="3529"/>
              <a:ext cx="603" cy="439"/>
            </a:xfrm>
            <a:custGeom>
              <a:avLst/>
              <a:gdLst>
                <a:gd name="T0" fmla="*/ 47 w 299"/>
                <a:gd name="T1" fmla="*/ 215 h 215"/>
                <a:gd name="T2" fmla="*/ 0 w 299"/>
                <a:gd name="T3" fmla="*/ 24 h 215"/>
                <a:gd name="T4" fmla="*/ 299 w 299"/>
                <a:gd name="T5" fmla="*/ 10 h 215"/>
                <a:gd name="T6" fmla="*/ 299 w 299"/>
                <a:gd name="T7" fmla="*/ 10 h 215"/>
                <a:gd name="T8" fmla="*/ 47 w 299"/>
                <a:gd name="T9" fmla="*/ 215 h 215"/>
              </a:gdLst>
              <a:ahLst/>
              <a:cxnLst>
                <a:cxn ang="0">
                  <a:pos x="T0" y="T1"/>
                </a:cxn>
                <a:cxn ang="0">
                  <a:pos x="T2" y="T3"/>
                </a:cxn>
                <a:cxn ang="0">
                  <a:pos x="T4" y="T5"/>
                </a:cxn>
                <a:cxn ang="0">
                  <a:pos x="T6" y="T7"/>
                </a:cxn>
                <a:cxn ang="0">
                  <a:pos x="T8" y="T9"/>
                </a:cxn>
              </a:cxnLst>
              <a:rect l="0" t="0" r="r" b="b"/>
              <a:pathLst>
                <a:path w="299" h="215">
                  <a:moveTo>
                    <a:pt x="47" y="215"/>
                  </a:moveTo>
                  <a:cubicBezTo>
                    <a:pt x="17" y="164"/>
                    <a:pt x="0" y="100"/>
                    <a:pt x="0" y="24"/>
                  </a:cubicBezTo>
                  <a:cubicBezTo>
                    <a:pt x="64" y="4"/>
                    <a:pt x="201" y="0"/>
                    <a:pt x="299" y="10"/>
                  </a:cubicBezTo>
                  <a:cubicBezTo>
                    <a:pt x="299" y="10"/>
                    <a:pt x="299" y="10"/>
                    <a:pt x="299" y="10"/>
                  </a:cubicBezTo>
                  <a:cubicBezTo>
                    <a:pt x="141" y="36"/>
                    <a:pt x="65" y="122"/>
                    <a:pt x="47" y="215"/>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4" name="Freeform 10"/>
            <p:cNvSpPr>
              <a:spLocks/>
            </p:cNvSpPr>
            <p:nvPr/>
          </p:nvSpPr>
          <p:spPr bwMode="auto">
            <a:xfrm>
              <a:off x="3396"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7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3" y="2"/>
                    <a:pt x="26" y="5"/>
                  </a:cubicBezTo>
                  <a:cubicBezTo>
                    <a:pt x="22" y="11"/>
                    <a:pt x="22" y="11"/>
                    <a:pt x="22" y="11"/>
                  </a:cubicBezTo>
                  <a:cubicBezTo>
                    <a:pt x="19" y="9"/>
                    <a:pt x="17" y="7"/>
                    <a:pt x="14" y="7"/>
                  </a:cubicBezTo>
                  <a:cubicBezTo>
                    <a:pt x="11" y="7"/>
                    <a:pt x="9" y="9"/>
                    <a:pt x="9" y="11"/>
                  </a:cubicBezTo>
                  <a:cubicBezTo>
                    <a:pt x="9" y="11"/>
                    <a:pt x="9" y="11"/>
                    <a:pt x="9" y="11"/>
                  </a:cubicBezTo>
                  <a:cubicBezTo>
                    <a:pt x="9" y="13"/>
                    <a:pt x="11" y="14"/>
                    <a:pt x="17"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5" name="Freeform 11"/>
            <p:cNvSpPr>
              <a:spLocks noEditPoints="1"/>
            </p:cNvSpPr>
            <p:nvPr/>
          </p:nvSpPr>
          <p:spPr bwMode="auto">
            <a:xfrm>
              <a:off x="3501" y="3384"/>
              <a:ext cx="67" cy="80"/>
            </a:xfrm>
            <a:custGeom>
              <a:avLst/>
              <a:gdLst>
                <a:gd name="T0" fmla="*/ 0 w 33"/>
                <a:gd name="T1" fmla="*/ 20 h 39"/>
                <a:gd name="T2" fmla="*/ 0 w 33"/>
                <a:gd name="T3" fmla="*/ 19 h 39"/>
                <a:gd name="T4" fmla="*/ 17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8 w 33"/>
                <a:gd name="T21" fmla="*/ 19 h 39"/>
                <a:gd name="T22" fmla="*/ 8 w 33"/>
                <a:gd name="T23" fmla="*/ 20 h 39"/>
                <a:gd name="T24" fmla="*/ 17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7" y="0"/>
                  </a:cubicBezTo>
                  <a:cubicBezTo>
                    <a:pt x="26" y="0"/>
                    <a:pt x="33" y="8"/>
                    <a:pt x="33" y="19"/>
                  </a:cubicBezTo>
                  <a:cubicBezTo>
                    <a:pt x="33" y="20"/>
                    <a:pt x="33" y="20"/>
                    <a:pt x="33" y="20"/>
                  </a:cubicBezTo>
                  <a:cubicBezTo>
                    <a:pt x="33" y="31"/>
                    <a:pt x="26" y="39"/>
                    <a:pt x="16" y="39"/>
                  </a:cubicBezTo>
                  <a:cubicBezTo>
                    <a:pt x="7" y="39"/>
                    <a:pt x="0" y="31"/>
                    <a:pt x="0" y="20"/>
                  </a:cubicBezTo>
                  <a:close/>
                  <a:moveTo>
                    <a:pt x="25" y="20"/>
                  </a:moveTo>
                  <a:cubicBezTo>
                    <a:pt x="25" y="19"/>
                    <a:pt x="25" y="19"/>
                    <a:pt x="25" y="19"/>
                  </a:cubicBezTo>
                  <a:cubicBezTo>
                    <a:pt x="25" y="12"/>
                    <a:pt x="22" y="7"/>
                    <a:pt x="16" y="7"/>
                  </a:cubicBezTo>
                  <a:cubicBezTo>
                    <a:pt x="11" y="7"/>
                    <a:pt x="8" y="12"/>
                    <a:pt x="8" y="19"/>
                  </a:cubicBezTo>
                  <a:cubicBezTo>
                    <a:pt x="8" y="20"/>
                    <a:pt x="8" y="20"/>
                    <a:pt x="8" y="20"/>
                  </a:cubicBezTo>
                  <a:cubicBezTo>
                    <a:pt x="8" y="27"/>
                    <a:pt x="11" y="31"/>
                    <a:pt x="17" y="31"/>
                  </a:cubicBezTo>
                  <a:cubicBezTo>
                    <a:pt x="22" y="31"/>
                    <a:pt x="25" y="27"/>
                    <a:pt x="25" y="2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6" name="Freeform 12"/>
            <p:cNvSpPr>
              <a:spLocks/>
            </p:cNvSpPr>
            <p:nvPr/>
          </p:nvSpPr>
          <p:spPr bwMode="auto">
            <a:xfrm>
              <a:off x="3620" y="3386"/>
              <a:ext cx="47" cy="76"/>
            </a:xfrm>
            <a:custGeom>
              <a:avLst/>
              <a:gdLst>
                <a:gd name="T0" fmla="*/ 0 w 47"/>
                <a:gd name="T1" fmla="*/ 0 h 76"/>
                <a:gd name="T2" fmla="*/ 16 w 47"/>
                <a:gd name="T3" fmla="*/ 0 h 76"/>
                <a:gd name="T4" fmla="*/ 16 w 47"/>
                <a:gd name="T5" fmla="*/ 61 h 76"/>
                <a:gd name="T6" fmla="*/ 47 w 47"/>
                <a:gd name="T7" fmla="*/ 61 h 76"/>
                <a:gd name="T8" fmla="*/ 47 w 47"/>
                <a:gd name="T9" fmla="*/ 76 h 76"/>
                <a:gd name="T10" fmla="*/ 0 w 47"/>
                <a:gd name="T11" fmla="*/ 76 h 76"/>
                <a:gd name="T12" fmla="*/ 0 w 47"/>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47" h="76">
                  <a:moveTo>
                    <a:pt x="0" y="0"/>
                  </a:moveTo>
                  <a:lnTo>
                    <a:pt x="16" y="0"/>
                  </a:lnTo>
                  <a:lnTo>
                    <a:pt x="16" y="61"/>
                  </a:lnTo>
                  <a:lnTo>
                    <a:pt x="47" y="61"/>
                  </a:lnTo>
                  <a:lnTo>
                    <a:pt x="47" y="76"/>
                  </a:lnTo>
                  <a:lnTo>
                    <a:pt x="0" y="76"/>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7" name="Freeform 13"/>
            <p:cNvSpPr>
              <a:spLocks/>
            </p:cNvSpPr>
            <p:nvPr/>
          </p:nvSpPr>
          <p:spPr bwMode="auto">
            <a:xfrm>
              <a:off x="3717" y="3386"/>
              <a:ext cx="56" cy="78"/>
            </a:xfrm>
            <a:custGeom>
              <a:avLst/>
              <a:gdLst>
                <a:gd name="T0" fmla="*/ 0 w 28"/>
                <a:gd name="T1" fmla="*/ 23 h 38"/>
                <a:gd name="T2" fmla="*/ 0 w 28"/>
                <a:gd name="T3" fmla="*/ 0 h 38"/>
                <a:gd name="T4" fmla="*/ 8 w 28"/>
                <a:gd name="T5" fmla="*/ 0 h 38"/>
                <a:gd name="T6" fmla="*/ 8 w 28"/>
                <a:gd name="T7" fmla="*/ 23 h 38"/>
                <a:gd name="T8" fmla="*/ 14 w 28"/>
                <a:gd name="T9" fmla="*/ 30 h 38"/>
                <a:gd name="T10" fmla="*/ 21 w 28"/>
                <a:gd name="T11" fmla="*/ 23 h 38"/>
                <a:gd name="T12" fmla="*/ 21 w 28"/>
                <a:gd name="T13" fmla="*/ 0 h 38"/>
                <a:gd name="T14" fmla="*/ 28 w 28"/>
                <a:gd name="T15" fmla="*/ 0 h 38"/>
                <a:gd name="T16" fmla="*/ 28 w 28"/>
                <a:gd name="T17" fmla="*/ 22 h 38"/>
                <a:gd name="T18" fmla="*/ 14 w 28"/>
                <a:gd name="T19" fmla="*/ 38 h 38"/>
                <a:gd name="T20" fmla="*/ 0 w 28"/>
                <a:gd name="T21"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0" y="23"/>
                  </a:moveTo>
                  <a:cubicBezTo>
                    <a:pt x="0" y="0"/>
                    <a:pt x="0" y="0"/>
                    <a:pt x="0" y="0"/>
                  </a:cubicBezTo>
                  <a:cubicBezTo>
                    <a:pt x="8" y="0"/>
                    <a:pt x="8" y="0"/>
                    <a:pt x="8" y="0"/>
                  </a:cubicBezTo>
                  <a:cubicBezTo>
                    <a:pt x="8" y="23"/>
                    <a:pt x="8" y="23"/>
                    <a:pt x="8" y="23"/>
                  </a:cubicBezTo>
                  <a:cubicBezTo>
                    <a:pt x="8" y="28"/>
                    <a:pt x="10" y="30"/>
                    <a:pt x="14" y="30"/>
                  </a:cubicBezTo>
                  <a:cubicBezTo>
                    <a:pt x="18" y="30"/>
                    <a:pt x="21" y="28"/>
                    <a:pt x="21" y="23"/>
                  </a:cubicBezTo>
                  <a:cubicBezTo>
                    <a:pt x="21" y="0"/>
                    <a:pt x="21" y="0"/>
                    <a:pt x="21" y="0"/>
                  </a:cubicBezTo>
                  <a:cubicBezTo>
                    <a:pt x="28" y="0"/>
                    <a:pt x="28" y="0"/>
                    <a:pt x="28" y="0"/>
                  </a:cubicBezTo>
                  <a:cubicBezTo>
                    <a:pt x="28" y="22"/>
                    <a:pt x="28" y="22"/>
                    <a:pt x="28" y="22"/>
                  </a:cubicBezTo>
                  <a:cubicBezTo>
                    <a:pt x="28" y="33"/>
                    <a:pt x="23" y="38"/>
                    <a:pt x="14" y="38"/>
                  </a:cubicBezTo>
                  <a:cubicBezTo>
                    <a:pt x="6" y="38"/>
                    <a:pt x="0" y="33"/>
                    <a:pt x="0" y="2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8" name="Freeform 14"/>
            <p:cNvSpPr>
              <a:spLocks/>
            </p:cNvSpPr>
            <p:nvPr/>
          </p:nvSpPr>
          <p:spPr bwMode="auto">
            <a:xfrm>
              <a:off x="3826" y="3386"/>
              <a:ext cx="52" cy="76"/>
            </a:xfrm>
            <a:custGeom>
              <a:avLst/>
              <a:gdLst>
                <a:gd name="T0" fmla="*/ 18 w 52"/>
                <a:gd name="T1" fmla="*/ 14 h 76"/>
                <a:gd name="T2" fmla="*/ 0 w 52"/>
                <a:gd name="T3" fmla="*/ 14 h 76"/>
                <a:gd name="T4" fmla="*/ 0 w 52"/>
                <a:gd name="T5" fmla="*/ 0 h 76"/>
                <a:gd name="T6" fmla="*/ 52 w 52"/>
                <a:gd name="T7" fmla="*/ 0 h 76"/>
                <a:gd name="T8" fmla="*/ 52 w 52"/>
                <a:gd name="T9" fmla="*/ 14 h 76"/>
                <a:gd name="T10" fmla="*/ 34 w 52"/>
                <a:gd name="T11" fmla="*/ 14 h 76"/>
                <a:gd name="T12" fmla="*/ 34 w 52"/>
                <a:gd name="T13" fmla="*/ 76 h 76"/>
                <a:gd name="T14" fmla="*/ 18 w 52"/>
                <a:gd name="T15" fmla="*/ 76 h 76"/>
                <a:gd name="T16" fmla="*/ 18 w 52"/>
                <a:gd name="T1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76">
                  <a:moveTo>
                    <a:pt x="18" y="14"/>
                  </a:moveTo>
                  <a:lnTo>
                    <a:pt x="0" y="14"/>
                  </a:lnTo>
                  <a:lnTo>
                    <a:pt x="0" y="0"/>
                  </a:lnTo>
                  <a:lnTo>
                    <a:pt x="52" y="0"/>
                  </a:lnTo>
                  <a:lnTo>
                    <a:pt x="52" y="14"/>
                  </a:lnTo>
                  <a:lnTo>
                    <a:pt x="34" y="14"/>
                  </a:lnTo>
                  <a:lnTo>
                    <a:pt x="34" y="76"/>
                  </a:lnTo>
                  <a:lnTo>
                    <a:pt x="18" y="76"/>
                  </a:lnTo>
                  <a:lnTo>
                    <a:pt x="18" y="1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9" name="Rectangle 15"/>
            <p:cNvSpPr>
              <a:spLocks noChangeArrowheads="1"/>
            </p:cNvSpPr>
            <p:nvPr/>
          </p:nvSpPr>
          <p:spPr bwMode="auto">
            <a:xfrm>
              <a:off x="3935" y="3386"/>
              <a:ext cx="16" cy="76"/>
            </a:xfrm>
            <a:prstGeom prst="rect">
              <a:avLst/>
            </a:pr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0" name="Freeform 16"/>
            <p:cNvSpPr>
              <a:spLocks noEditPoints="1"/>
            </p:cNvSpPr>
            <p:nvPr/>
          </p:nvSpPr>
          <p:spPr bwMode="auto">
            <a:xfrm>
              <a:off x="4003" y="3384"/>
              <a:ext cx="67" cy="80"/>
            </a:xfrm>
            <a:custGeom>
              <a:avLst/>
              <a:gdLst>
                <a:gd name="T0" fmla="*/ 0 w 33"/>
                <a:gd name="T1" fmla="*/ 20 h 39"/>
                <a:gd name="T2" fmla="*/ 0 w 33"/>
                <a:gd name="T3" fmla="*/ 19 h 39"/>
                <a:gd name="T4" fmla="*/ 16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7 w 33"/>
                <a:gd name="T21" fmla="*/ 19 h 39"/>
                <a:gd name="T22" fmla="*/ 7 w 33"/>
                <a:gd name="T23" fmla="*/ 20 h 39"/>
                <a:gd name="T24" fmla="*/ 16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6" y="0"/>
                  </a:cubicBezTo>
                  <a:cubicBezTo>
                    <a:pt x="26" y="0"/>
                    <a:pt x="33" y="8"/>
                    <a:pt x="33" y="19"/>
                  </a:cubicBezTo>
                  <a:cubicBezTo>
                    <a:pt x="33" y="20"/>
                    <a:pt x="33" y="20"/>
                    <a:pt x="33" y="20"/>
                  </a:cubicBezTo>
                  <a:cubicBezTo>
                    <a:pt x="33" y="31"/>
                    <a:pt x="26" y="39"/>
                    <a:pt x="16" y="39"/>
                  </a:cubicBezTo>
                  <a:cubicBezTo>
                    <a:pt x="6" y="39"/>
                    <a:pt x="0" y="31"/>
                    <a:pt x="0" y="20"/>
                  </a:cubicBezTo>
                  <a:close/>
                  <a:moveTo>
                    <a:pt x="25" y="20"/>
                  </a:moveTo>
                  <a:cubicBezTo>
                    <a:pt x="25" y="19"/>
                    <a:pt x="25" y="19"/>
                    <a:pt x="25" y="19"/>
                  </a:cubicBezTo>
                  <a:cubicBezTo>
                    <a:pt x="25" y="12"/>
                    <a:pt x="21" y="7"/>
                    <a:pt x="16" y="7"/>
                  </a:cubicBezTo>
                  <a:cubicBezTo>
                    <a:pt x="11" y="7"/>
                    <a:pt x="7" y="12"/>
                    <a:pt x="7" y="19"/>
                  </a:cubicBezTo>
                  <a:cubicBezTo>
                    <a:pt x="7" y="20"/>
                    <a:pt x="7" y="20"/>
                    <a:pt x="7" y="20"/>
                  </a:cubicBezTo>
                  <a:cubicBezTo>
                    <a:pt x="7" y="27"/>
                    <a:pt x="11" y="31"/>
                    <a:pt x="16" y="31"/>
                  </a:cubicBezTo>
                  <a:cubicBezTo>
                    <a:pt x="22" y="31"/>
                    <a:pt x="25" y="27"/>
                    <a:pt x="25" y="2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1" name="Freeform 17"/>
            <p:cNvSpPr>
              <a:spLocks/>
            </p:cNvSpPr>
            <p:nvPr/>
          </p:nvSpPr>
          <p:spPr bwMode="auto">
            <a:xfrm>
              <a:off x="4122" y="3386"/>
              <a:ext cx="59" cy="76"/>
            </a:xfrm>
            <a:custGeom>
              <a:avLst/>
              <a:gdLst>
                <a:gd name="T0" fmla="*/ 0 w 59"/>
                <a:gd name="T1" fmla="*/ 0 h 76"/>
                <a:gd name="T2" fmla="*/ 14 w 59"/>
                <a:gd name="T3" fmla="*/ 0 h 76"/>
                <a:gd name="T4" fmla="*/ 43 w 59"/>
                <a:gd name="T5" fmla="*/ 43 h 76"/>
                <a:gd name="T6" fmla="*/ 43 w 59"/>
                <a:gd name="T7" fmla="*/ 0 h 76"/>
                <a:gd name="T8" fmla="*/ 59 w 59"/>
                <a:gd name="T9" fmla="*/ 0 h 76"/>
                <a:gd name="T10" fmla="*/ 59 w 59"/>
                <a:gd name="T11" fmla="*/ 76 h 76"/>
                <a:gd name="T12" fmla="*/ 45 w 59"/>
                <a:gd name="T13" fmla="*/ 76 h 76"/>
                <a:gd name="T14" fmla="*/ 14 w 59"/>
                <a:gd name="T15" fmla="*/ 31 h 76"/>
                <a:gd name="T16" fmla="*/ 14 w 59"/>
                <a:gd name="T17" fmla="*/ 76 h 76"/>
                <a:gd name="T18" fmla="*/ 0 w 59"/>
                <a:gd name="T19" fmla="*/ 76 h 76"/>
                <a:gd name="T20" fmla="*/ 0 w 59"/>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76">
                  <a:moveTo>
                    <a:pt x="0" y="0"/>
                  </a:moveTo>
                  <a:lnTo>
                    <a:pt x="14" y="0"/>
                  </a:lnTo>
                  <a:lnTo>
                    <a:pt x="43" y="43"/>
                  </a:lnTo>
                  <a:lnTo>
                    <a:pt x="43" y="0"/>
                  </a:lnTo>
                  <a:lnTo>
                    <a:pt x="59" y="0"/>
                  </a:lnTo>
                  <a:lnTo>
                    <a:pt x="59" y="76"/>
                  </a:lnTo>
                  <a:lnTo>
                    <a:pt x="45" y="76"/>
                  </a:lnTo>
                  <a:lnTo>
                    <a:pt x="14" y="31"/>
                  </a:lnTo>
                  <a:lnTo>
                    <a:pt x="14" y="76"/>
                  </a:lnTo>
                  <a:lnTo>
                    <a:pt x="0" y="76"/>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2" name="Freeform 18"/>
            <p:cNvSpPr>
              <a:spLocks/>
            </p:cNvSpPr>
            <p:nvPr/>
          </p:nvSpPr>
          <p:spPr bwMode="auto">
            <a:xfrm>
              <a:off x="4231"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6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2" y="2"/>
                    <a:pt x="26" y="5"/>
                  </a:cubicBezTo>
                  <a:cubicBezTo>
                    <a:pt x="22" y="11"/>
                    <a:pt x="22" y="11"/>
                    <a:pt x="22" y="11"/>
                  </a:cubicBezTo>
                  <a:cubicBezTo>
                    <a:pt x="19" y="9"/>
                    <a:pt x="16" y="7"/>
                    <a:pt x="14" y="7"/>
                  </a:cubicBezTo>
                  <a:cubicBezTo>
                    <a:pt x="11" y="7"/>
                    <a:pt x="9" y="9"/>
                    <a:pt x="9" y="11"/>
                  </a:cubicBezTo>
                  <a:cubicBezTo>
                    <a:pt x="9" y="11"/>
                    <a:pt x="9" y="11"/>
                    <a:pt x="9" y="11"/>
                  </a:cubicBezTo>
                  <a:cubicBezTo>
                    <a:pt x="9" y="13"/>
                    <a:pt x="11" y="14"/>
                    <a:pt x="16"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3" name="Freeform 19"/>
            <p:cNvSpPr>
              <a:spLocks noEditPoints="1"/>
            </p:cNvSpPr>
            <p:nvPr/>
          </p:nvSpPr>
          <p:spPr bwMode="auto">
            <a:xfrm>
              <a:off x="3225" y="3188"/>
              <a:ext cx="129" cy="131"/>
            </a:xfrm>
            <a:custGeom>
              <a:avLst/>
              <a:gdLst>
                <a:gd name="T0" fmla="*/ 44 w 129"/>
                <a:gd name="T1" fmla="*/ 0 h 131"/>
                <a:gd name="T2" fmla="*/ 85 w 129"/>
                <a:gd name="T3" fmla="*/ 0 h 131"/>
                <a:gd name="T4" fmla="*/ 129 w 129"/>
                <a:gd name="T5" fmla="*/ 131 h 131"/>
                <a:gd name="T6" fmla="*/ 89 w 129"/>
                <a:gd name="T7" fmla="*/ 131 h 131"/>
                <a:gd name="T8" fmla="*/ 83 w 129"/>
                <a:gd name="T9" fmla="*/ 110 h 131"/>
                <a:gd name="T10" fmla="*/ 46 w 129"/>
                <a:gd name="T11" fmla="*/ 110 h 131"/>
                <a:gd name="T12" fmla="*/ 40 w 129"/>
                <a:gd name="T13" fmla="*/ 131 h 131"/>
                <a:gd name="T14" fmla="*/ 0 w 129"/>
                <a:gd name="T15" fmla="*/ 131 h 131"/>
                <a:gd name="T16" fmla="*/ 44 w 129"/>
                <a:gd name="T17" fmla="*/ 0 h 131"/>
                <a:gd name="T18" fmla="*/ 75 w 129"/>
                <a:gd name="T19" fmla="*/ 82 h 131"/>
                <a:gd name="T20" fmla="*/ 65 w 129"/>
                <a:gd name="T21" fmla="*/ 47 h 131"/>
                <a:gd name="T22" fmla="*/ 54 w 129"/>
                <a:gd name="T23" fmla="*/ 82 h 131"/>
                <a:gd name="T24" fmla="*/ 75 w 129"/>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31">
                  <a:moveTo>
                    <a:pt x="44" y="0"/>
                  </a:moveTo>
                  <a:lnTo>
                    <a:pt x="85" y="0"/>
                  </a:lnTo>
                  <a:lnTo>
                    <a:pt x="129" y="131"/>
                  </a:lnTo>
                  <a:lnTo>
                    <a:pt x="89" y="131"/>
                  </a:lnTo>
                  <a:lnTo>
                    <a:pt x="83" y="110"/>
                  </a:lnTo>
                  <a:lnTo>
                    <a:pt x="46" y="110"/>
                  </a:lnTo>
                  <a:lnTo>
                    <a:pt x="40" y="131"/>
                  </a:lnTo>
                  <a:lnTo>
                    <a:pt x="0" y="131"/>
                  </a:lnTo>
                  <a:lnTo>
                    <a:pt x="44" y="0"/>
                  </a:lnTo>
                  <a:close/>
                  <a:moveTo>
                    <a:pt x="75" y="82"/>
                  </a:moveTo>
                  <a:lnTo>
                    <a:pt x="65" y="47"/>
                  </a:lnTo>
                  <a:lnTo>
                    <a:pt x="54" y="82"/>
                  </a:lnTo>
                  <a:lnTo>
                    <a:pt x="75" y="8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4" name="Freeform 20"/>
            <p:cNvSpPr>
              <a:spLocks/>
            </p:cNvSpPr>
            <p:nvPr/>
          </p:nvSpPr>
          <p:spPr bwMode="auto">
            <a:xfrm>
              <a:off x="3376" y="3188"/>
              <a:ext cx="87" cy="131"/>
            </a:xfrm>
            <a:custGeom>
              <a:avLst/>
              <a:gdLst>
                <a:gd name="T0" fmla="*/ 0 w 87"/>
                <a:gd name="T1" fmla="*/ 0 h 131"/>
                <a:gd name="T2" fmla="*/ 39 w 87"/>
                <a:gd name="T3" fmla="*/ 0 h 131"/>
                <a:gd name="T4" fmla="*/ 39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9" y="0"/>
                  </a:lnTo>
                  <a:lnTo>
                    <a:pt x="39" y="94"/>
                  </a:lnTo>
                  <a:lnTo>
                    <a:pt x="87" y="94"/>
                  </a:lnTo>
                  <a:lnTo>
                    <a:pt x="87"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5" name="Freeform 21"/>
            <p:cNvSpPr>
              <a:spLocks/>
            </p:cNvSpPr>
            <p:nvPr/>
          </p:nvSpPr>
          <p:spPr bwMode="auto">
            <a:xfrm>
              <a:off x="3491" y="3188"/>
              <a:ext cx="87" cy="131"/>
            </a:xfrm>
            <a:custGeom>
              <a:avLst/>
              <a:gdLst>
                <a:gd name="T0" fmla="*/ 0 w 87"/>
                <a:gd name="T1" fmla="*/ 0 h 131"/>
                <a:gd name="T2" fmla="*/ 38 w 87"/>
                <a:gd name="T3" fmla="*/ 0 h 131"/>
                <a:gd name="T4" fmla="*/ 38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8" y="0"/>
                  </a:lnTo>
                  <a:lnTo>
                    <a:pt x="38" y="94"/>
                  </a:lnTo>
                  <a:lnTo>
                    <a:pt x="87" y="94"/>
                  </a:lnTo>
                  <a:lnTo>
                    <a:pt x="87"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6" name="Freeform 22"/>
            <p:cNvSpPr>
              <a:spLocks/>
            </p:cNvSpPr>
            <p:nvPr/>
          </p:nvSpPr>
          <p:spPr bwMode="auto">
            <a:xfrm>
              <a:off x="3628" y="3188"/>
              <a:ext cx="103" cy="131"/>
            </a:xfrm>
            <a:custGeom>
              <a:avLst/>
              <a:gdLst>
                <a:gd name="T0" fmla="*/ 33 w 103"/>
                <a:gd name="T1" fmla="*/ 35 h 131"/>
                <a:gd name="T2" fmla="*/ 0 w 103"/>
                <a:gd name="T3" fmla="*/ 35 h 131"/>
                <a:gd name="T4" fmla="*/ 0 w 103"/>
                <a:gd name="T5" fmla="*/ 0 h 131"/>
                <a:gd name="T6" fmla="*/ 103 w 103"/>
                <a:gd name="T7" fmla="*/ 0 h 131"/>
                <a:gd name="T8" fmla="*/ 103 w 103"/>
                <a:gd name="T9" fmla="*/ 35 h 131"/>
                <a:gd name="T10" fmla="*/ 71 w 103"/>
                <a:gd name="T11" fmla="*/ 35 h 131"/>
                <a:gd name="T12" fmla="*/ 71 w 103"/>
                <a:gd name="T13" fmla="*/ 131 h 131"/>
                <a:gd name="T14" fmla="*/ 33 w 103"/>
                <a:gd name="T15" fmla="*/ 131 h 131"/>
                <a:gd name="T16" fmla="*/ 33 w 103"/>
                <a:gd name="T17" fmla="*/ 3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1">
                  <a:moveTo>
                    <a:pt x="33" y="35"/>
                  </a:moveTo>
                  <a:lnTo>
                    <a:pt x="0" y="35"/>
                  </a:lnTo>
                  <a:lnTo>
                    <a:pt x="0" y="0"/>
                  </a:lnTo>
                  <a:lnTo>
                    <a:pt x="103" y="0"/>
                  </a:lnTo>
                  <a:lnTo>
                    <a:pt x="103" y="35"/>
                  </a:lnTo>
                  <a:lnTo>
                    <a:pt x="71" y="35"/>
                  </a:lnTo>
                  <a:lnTo>
                    <a:pt x="71" y="131"/>
                  </a:lnTo>
                  <a:lnTo>
                    <a:pt x="33" y="131"/>
                  </a:lnTo>
                  <a:lnTo>
                    <a:pt x="33" y="3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7" name="Freeform 23"/>
            <p:cNvSpPr>
              <a:spLocks noEditPoints="1"/>
            </p:cNvSpPr>
            <p:nvPr/>
          </p:nvSpPr>
          <p:spPr bwMode="auto">
            <a:xfrm>
              <a:off x="3757" y="3188"/>
              <a:ext cx="109" cy="131"/>
            </a:xfrm>
            <a:custGeom>
              <a:avLst/>
              <a:gdLst>
                <a:gd name="T0" fmla="*/ 0 w 54"/>
                <a:gd name="T1" fmla="*/ 0 h 64"/>
                <a:gd name="T2" fmla="*/ 26 w 54"/>
                <a:gd name="T3" fmla="*/ 0 h 64"/>
                <a:gd name="T4" fmla="*/ 47 w 54"/>
                <a:gd name="T5" fmla="*/ 7 h 64"/>
                <a:gd name="T6" fmla="*/ 53 w 54"/>
                <a:gd name="T7" fmla="*/ 22 h 64"/>
                <a:gd name="T8" fmla="*/ 53 w 54"/>
                <a:gd name="T9" fmla="*/ 22 h 64"/>
                <a:gd name="T10" fmla="*/ 42 w 54"/>
                <a:gd name="T11" fmla="*/ 41 h 64"/>
                <a:gd name="T12" fmla="*/ 54 w 54"/>
                <a:gd name="T13" fmla="*/ 64 h 64"/>
                <a:gd name="T14" fmla="*/ 32 w 54"/>
                <a:gd name="T15" fmla="*/ 64 h 64"/>
                <a:gd name="T16" fmla="*/ 22 w 54"/>
                <a:gd name="T17" fmla="*/ 45 h 64"/>
                <a:gd name="T18" fmla="*/ 19 w 54"/>
                <a:gd name="T19" fmla="*/ 45 h 64"/>
                <a:gd name="T20" fmla="*/ 19 w 54"/>
                <a:gd name="T21" fmla="*/ 64 h 64"/>
                <a:gd name="T22" fmla="*/ 0 w 54"/>
                <a:gd name="T23" fmla="*/ 64 h 64"/>
                <a:gd name="T24" fmla="*/ 0 w 54"/>
                <a:gd name="T25" fmla="*/ 0 h 64"/>
                <a:gd name="T26" fmla="*/ 26 w 54"/>
                <a:gd name="T27" fmla="*/ 31 h 64"/>
                <a:gd name="T28" fmla="*/ 33 w 54"/>
                <a:gd name="T29" fmla="*/ 24 h 64"/>
                <a:gd name="T30" fmla="*/ 33 w 54"/>
                <a:gd name="T31" fmla="*/ 23 h 64"/>
                <a:gd name="T32" fmla="*/ 26 w 54"/>
                <a:gd name="T33" fmla="*/ 16 h 64"/>
                <a:gd name="T34" fmla="*/ 19 w 54"/>
                <a:gd name="T35" fmla="*/ 16 h 64"/>
                <a:gd name="T36" fmla="*/ 19 w 54"/>
                <a:gd name="T37" fmla="*/ 31 h 64"/>
                <a:gd name="T38" fmla="*/ 26 w 54"/>
                <a:gd name="T39"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4">
                  <a:moveTo>
                    <a:pt x="0" y="0"/>
                  </a:moveTo>
                  <a:cubicBezTo>
                    <a:pt x="26" y="0"/>
                    <a:pt x="26" y="0"/>
                    <a:pt x="26" y="0"/>
                  </a:cubicBezTo>
                  <a:cubicBezTo>
                    <a:pt x="36" y="0"/>
                    <a:pt x="43" y="2"/>
                    <a:pt x="47" y="7"/>
                  </a:cubicBezTo>
                  <a:cubicBezTo>
                    <a:pt x="51" y="10"/>
                    <a:pt x="53" y="15"/>
                    <a:pt x="53" y="22"/>
                  </a:cubicBezTo>
                  <a:cubicBezTo>
                    <a:pt x="53" y="22"/>
                    <a:pt x="53" y="22"/>
                    <a:pt x="53" y="22"/>
                  </a:cubicBezTo>
                  <a:cubicBezTo>
                    <a:pt x="53" y="32"/>
                    <a:pt x="48" y="37"/>
                    <a:pt x="42" y="41"/>
                  </a:cubicBezTo>
                  <a:cubicBezTo>
                    <a:pt x="54" y="64"/>
                    <a:pt x="54" y="64"/>
                    <a:pt x="54" y="64"/>
                  </a:cubicBezTo>
                  <a:cubicBezTo>
                    <a:pt x="32" y="64"/>
                    <a:pt x="32" y="64"/>
                    <a:pt x="32" y="64"/>
                  </a:cubicBezTo>
                  <a:cubicBezTo>
                    <a:pt x="22" y="45"/>
                    <a:pt x="22" y="45"/>
                    <a:pt x="22" y="45"/>
                  </a:cubicBezTo>
                  <a:cubicBezTo>
                    <a:pt x="19" y="45"/>
                    <a:pt x="19" y="45"/>
                    <a:pt x="19" y="45"/>
                  </a:cubicBezTo>
                  <a:cubicBezTo>
                    <a:pt x="19" y="64"/>
                    <a:pt x="19" y="64"/>
                    <a:pt x="19" y="64"/>
                  </a:cubicBezTo>
                  <a:cubicBezTo>
                    <a:pt x="0" y="64"/>
                    <a:pt x="0" y="64"/>
                    <a:pt x="0" y="64"/>
                  </a:cubicBezTo>
                  <a:lnTo>
                    <a:pt x="0" y="0"/>
                  </a:lnTo>
                  <a:close/>
                  <a:moveTo>
                    <a:pt x="26" y="31"/>
                  </a:moveTo>
                  <a:cubicBezTo>
                    <a:pt x="30" y="31"/>
                    <a:pt x="33" y="28"/>
                    <a:pt x="33" y="24"/>
                  </a:cubicBezTo>
                  <a:cubicBezTo>
                    <a:pt x="33" y="23"/>
                    <a:pt x="33" y="23"/>
                    <a:pt x="33" y="23"/>
                  </a:cubicBezTo>
                  <a:cubicBezTo>
                    <a:pt x="33" y="19"/>
                    <a:pt x="30" y="16"/>
                    <a:pt x="26" y="16"/>
                  </a:cubicBezTo>
                  <a:cubicBezTo>
                    <a:pt x="19" y="16"/>
                    <a:pt x="19" y="16"/>
                    <a:pt x="19" y="16"/>
                  </a:cubicBezTo>
                  <a:cubicBezTo>
                    <a:pt x="19" y="31"/>
                    <a:pt x="19" y="31"/>
                    <a:pt x="19" y="31"/>
                  </a:cubicBezTo>
                  <a:lnTo>
                    <a:pt x="26" y="3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8" name="Freeform 24"/>
            <p:cNvSpPr>
              <a:spLocks noEditPoints="1"/>
            </p:cNvSpPr>
            <p:nvPr/>
          </p:nvSpPr>
          <p:spPr bwMode="auto">
            <a:xfrm>
              <a:off x="3880" y="3188"/>
              <a:ext cx="131" cy="131"/>
            </a:xfrm>
            <a:custGeom>
              <a:avLst/>
              <a:gdLst>
                <a:gd name="T0" fmla="*/ 45 w 131"/>
                <a:gd name="T1" fmla="*/ 0 h 131"/>
                <a:gd name="T2" fmla="*/ 87 w 131"/>
                <a:gd name="T3" fmla="*/ 0 h 131"/>
                <a:gd name="T4" fmla="*/ 131 w 131"/>
                <a:gd name="T5" fmla="*/ 131 h 131"/>
                <a:gd name="T6" fmla="*/ 89 w 131"/>
                <a:gd name="T7" fmla="*/ 131 h 131"/>
                <a:gd name="T8" fmla="*/ 83 w 131"/>
                <a:gd name="T9" fmla="*/ 110 h 131"/>
                <a:gd name="T10" fmla="*/ 47 w 131"/>
                <a:gd name="T11" fmla="*/ 110 h 131"/>
                <a:gd name="T12" fmla="*/ 43 w 131"/>
                <a:gd name="T13" fmla="*/ 131 h 131"/>
                <a:gd name="T14" fmla="*/ 0 w 131"/>
                <a:gd name="T15" fmla="*/ 131 h 131"/>
                <a:gd name="T16" fmla="*/ 45 w 131"/>
                <a:gd name="T17" fmla="*/ 0 h 131"/>
                <a:gd name="T18" fmla="*/ 75 w 131"/>
                <a:gd name="T19" fmla="*/ 82 h 131"/>
                <a:gd name="T20" fmla="*/ 65 w 131"/>
                <a:gd name="T21" fmla="*/ 47 h 131"/>
                <a:gd name="T22" fmla="*/ 55 w 131"/>
                <a:gd name="T23" fmla="*/ 82 h 131"/>
                <a:gd name="T24" fmla="*/ 75 w 131"/>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31">
                  <a:moveTo>
                    <a:pt x="45" y="0"/>
                  </a:moveTo>
                  <a:lnTo>
                    <a:pt x="87" y="0"/>
                  </a:lnTo>
                  <a:lnTo>
                    <a:pt x="131" y="131"/>
                  </a:lnTo>
                  <a:lnTo>
                    <a:pt x="89" y="131"/>
                  </a:lnTo>
                  <a:lnTo>
                    <a:pt x="83" y="110"/>
                  </a:lnTo>
                  <a:lnTo>
                    <a:pt x="47" y="110"/>
                  </a:lnTo>
                  <a:lnTo>
                    <a:pt x="43" y="131"/>
                  </a:lnTo>
                  <a:lnTo>
                    <a:pt x="0" y="131"/>
                  </a:lnTo>
                  <a:lnTo>
                    <a:pt x="45" y="0"/>
                  </a:lnTo>
                  <a:close/>
                  <a:moveTo>
                    <a:pt x="75" y="82"/>
                  </a:moveTo>
                  <a:lnTo>
                    <a:pt x="65" y="47"/>
                  </a:lnTo>
                  <a:lnTo>
                    <a:pt x="55" y="82"/>
                  </a:lnTo>
                  <a:lnTo>
                    <a:pt x="75" y="8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9" name="Freeform 25"/>
            <p:cNvSpPr>
              <a:spLocks/>
            </p:cNvSpPr>
            <p:nvPr/>
          </p:nvSpPr>
          <p:spPr bwMode="auto">
            <a:xfrm>
              <a:off x="4036" y="3188"/>
              <a:ext cx="92" cy="131"/>
            </a:xfrm>
            <a:custGeom>
              <a:avLst/>
              <a:gdLst>
                <a:gd name="T0" fmla="*/ 0 w 92"/>
                <a:gd name="T1" fmla="*/ 0 h 131"/>
                <a:gd name="T2" fmla="*/ 92 w 92"/>
                <a:gd name="T3" fmla="*/ 0 h 131"/>
                <a:gd name="T4" fmla="*/ 92 w 92"/>
                <a:gd name="T5" fmla="*/ 35 h 131"/>
                <a:gd name="T6" fmla="*/ 40 w 92"/>
                <a:gd name="T7" fmla="*/ 35 h 131"/>
                <a:gd name="T8" fmla="*/ 40 w 92"/>
                <a:gd name="T9" fmla="*/ 53 h 131"/>
                <a:gd name="T10" fmla="*/ 88 w 92"/>
                <a:gd name="T11" fmla="*/ 53 h 131"/>
                <a:gd name="T12" fmla="*/ 88 w 92"/>
                <a:gd name="T13" fmla="*/ 86 h 131"/>
                <a:gd name="T14" fmla="*/ 40 w 92"/>
                <a:gd name="T15" fmla="*/ 86 h 131"/>
                <a:gd name="T16" fmla="*/ 40 w 92"/>
                <a:gd name="T17" fmla="*/ 131 h 131"/>
                <a:gd name="T18" fmla="*/ 0 w 92"/>
                <a:gd name="T19" fmla="*/ 131 h 131"/>
                <a:gd name="T20" fmla="*/ 0 w 92"/>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31">
                  <a:moveTo>
                    <a:pt x="0" y="0"/>
                  </a:moveTo>
                  <a:lnTo>
                    <a:pt x="92" y="0"/>
                  </a:lnTo>
                  <a:lnTo>
                    <a:pt x="92" y="35"/>
                  </a:lnTo>
                  <a:lnTo>
                    <a:pt x="40" y="35"/>
                  </a:lnTo>
                  <a:lnTo>
                    <a:pt x="40" y="53"/>
                  </a:lnTo>
                  <a:lnTo>
                    <a:pt x="88" y="53"/>
                  </a:lnTo>
                  <a:lnTo>
                    <a:pt x="88" y="86"/>
                  </a:lnTo>
                  <a:lnTo>
                    <a:pt x="40" y="86"/>
                  </a:lnTo>
                  <a:lnTo>
                    <a:pt x="40"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0" name="Freeform 26"/>
            <p:cNvSpPr>
              <a:spLocks/>
            </p:cNvSpPr>
            <p:nvPr/>
          </p:nvSpPr>
          <p:spPr bwMode="auto">
            <a:xfrm>
              <a:off x="4159" y="3188"/>
              <a:ext cx="90" cy="131"/>
            </a:xfrm>
            <a:custGeom>
              <a:avLst/>
              <a:gdLst>
                <a:gd name="T0" fmla="*/ 0 w 90"/>
                <a:gd name="T1" fmla="*/ 0 h 131"/>
                <a:gd name="T2" fmla="*/ 90 w 90"/>
                <a:gd name="T3" fmla="*/ 0 h 131"/>
                <a:gd name="T4" fmla="*/ 90 w 90"/>
                <a:gd name="T5" fmla="*/ 35 h 131"/>
                <a:gd name="T6" fmla="*/ 38 w 90"/>
                <a:gd name="T7" fmla="*/ 35 h 131"/>
                <a:gd name="T8" fmla="*/ 38 w 90"/>
                <a:gd name="T9" fmla="*/ 53 h 131"/>
                <a:gd name="T10" fmla="*/ 86 w 90"/>
                <a:gd name="T11" fmla="*/ 53 h 131"/>
                <a:gd name="T12" fmla="*/ 86 w 90"/>
                <a:gd name="T13" fmla="*/ 86 h 131"/>
                <a:gd name="T14" fmla="*/ 38 w 90"/>
                <a:gd name="T15" fmla="*/ 86 h 131"/>
                <a:gd name="T16" fmla="*/ 38 w 90"/>
                <a:gd name="T17" fmla="*/ 131 h 131"/>
                <a:gd name="T18" fmla="*/ 0 w 90"/>
                <a:gd name="T19" fmla="*/ 131 h 131"/>
                <a:gd name="T20" fmla="*/ 0 w 90"/>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31">
                  <a:moveTo>
                    <a:pt x="0" y="0"/>
                  </a:moveTo>
                  <a:lnTo>
                    <a:pt x="90" y="0"/>
                  </a:lnTo>
                  <a:lnTo>
                    <a:pt x="90" y="35"/>
                  </a:lnTo>
                  <a:lnTo>
                    <a:pt x="38" y="35"/>
                  </a:lnTo>
                  <a:lnTo>
                    <a:pt x="38" y="53"/>
                  </a:lnTo>
                  <a:lnTo>
                    <a:pt x="86" y="53"/>
                  </a:lnTo>
                  <a:lnTo>
                    <a:pt x="86" y="86"/>
                  </a:lnTo>
                  <a:lnTo>
                    <a:pt x="38" y="86"/>
                  </a:lnTo>
                  <a:lnTo>
                    <a:pt x="38"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1" name="Rectangle 27"/>
            <p:cNvSpPr>
              <a:spLocks noChangeArrowheads="1"/>
            </p:cNvSpPr>
            <p:nvPr/>
          </p:nvSpPr>
          <p:spPr bwMode="auto">
            <a:xfrm>
              <a:off x="4282" y="3188"/>
              <a:ext cx="40" cy="131"/>
            </a:xfrm>
            <a:prstGeom prst="rect">
              <a:avLst/>
            </a:pr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2" name="Freeform 28"/>
            <p:cNvSpPr>
              <a:spLocks/>
            </p:cNvSpPr>
            <p:nvPr/>
          </p:nvSpPr>
          <p:spPr bwMode="auto">
            <a:xfrm>
              <a:off x="4348" y="3186"/>
              <a:ext cx="109" cy="135"/>
            </a:xfrm>
            <a:custGeom>
              <a:avLst/>
              <a:gdLst>
                <a:gd name="T0" fmla="*/ 0 w 54"/>
                <a:gd name="T1" fmla="*/ 34 h 66"/>
                <a:gd name="T2" fmla="*/ 0 w 54"/>
                <a:gd name="T3" fmla="*/ 32 h 66"/>
                <a:gd name="T4" fmla="*/ 30 w 54"/>
                <a:gd name="T5" fmla="*/ 0 h 66"/>
                <a:gd name="T6" fmla="*/ 54 w 54"/>
                <a:gd name="T7" fmla="*/ 12 h 66"/>
                <a:gd name="T8" fmla="*/ 40 w 54"/>
                <a:gd name="T9" fmla="*/ 24 h 66"/>
                <a:gd name="T10" fmla="*/ 31 w 54"/>
                <a:gd name="T11" fmla="*/ 18 h 66"/>
                <a:gd name="T12" fmla="*/ 20 w 54"/>
                <a:gd name="T13" fmla="*/ 32 h 66"/>
                <a:gd name="T14" fmla="*/ 20 w 54"/>
                <a:gd name="T15" fmla="*/ 33 h 66"/>
                <a:gd name="T16" fmla="*/ 31 w 54"/>
                <a:gd name="T17" fmla="*/ 48 h 66"/>
                <a:gd name="T18" fmla="*/ 41 w 54"/>
                <a:gd name="T19" fmla="*/ 41 h 66"/>
                <a:gd name="T20" fmla="*/ 54 w 54"/>
                <a:gd name="T21" fmla="*/ 53 h 66"/>
                <a:gd name="T22" fmla="*/ 29 w 54"/>
                <a:gd name="T23" fmla="*/ 66 h 66"/>
                <a:gd name="T24" fmla="*/ 0 w 54"/>
                <a:gd name="T2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66">
                  <a:moveTo>
                    <a:pt x="0" y="34"/>
                  </a:moveTo>
                  <a:cubicBezTo>
                    <a:pt x="0" y="32"/>
                    <a:pt x="0" y="32"/>
                    <a:pt x="0" y="32"/>
                  </a:cubicBezTo>
                  <a:cubicBezTo>
                    <a:pt x="0" y="12"/>
                    <a:pt x="14" y="0"/>
                    <a:pt x="30" y="0"/>
                  </a:cubicBezTo>
                  <a:cubicBezTo>
                    <a:pt x="41" y="0"/>
                    <a:pt x="48" y="4"/>
                    <a:pt x="54" y="12"/>
                  </a:cubicBezTo>
                  <a:cubicBezTo>
                    <a:pt x="40" y="24"/>
                    <a:pt x="40" y="24"/>
                    <a:pt x="40" y="24"/>
                  </a:cubicBezTo>
                  <a:cubicBezTo>
                    <a:pt x="38" y="21"/>
                    <a:pt x="35" y="18"/>
                    <a:pt x="31" y="18"/>
                  </a:cubicBezTo>
                  <a:cubicBezTo>
                    <a:pt x="24" y="18"/>
                    <a:pt x="20" y="23"/>
                    <a:pt x="20" y="32"/>
                  </a:cubicBezTo>
                  <a:cubicBezTo>
                    <a:pt x="20" y="33"/>
                    <a:pt x="20" y="33"/>
                    <a:pt x="20" y="33"/>
                  </a:cubicBezTo>
                  <a:cubicBezTo>
                    <a:pt x="20" y="43"/>
                    <a:pt x="25" y="48"/>
                    <a:pt x="31" y="48"/>
                  </a:cubicBezTo>
                  <a:cubicBezTo>
                    <a:pt x="36" y="48"/>
                    <a:pt x="39" y="45"/>
                    <a:pt x="41" y="41"/>
                  </a:cubicBezTo>
                  <a:cubicBezTo>
                    <a:pt x="54" y="53"/>
                    <a:pt x="54" y="53"/>
                    <a:pt x="54" y="53"/>
                  </a:cubicBezTo>
                  <a:cubicBezTo>
                    <a:pt x="49" y="60"/>
                    <a:pt x="42" y="66"/>
                    <a:pt x="29" y="66"/>
                  </a:cubicBezTo>
                  <a:cubicBezTo>
                    <a:pt x="14" y="66"/>
                    <a:pt x="0" y="54"/>
                    <a:pt x="0" y="34"/>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sp>
        <p:nvSpPr>
          <p:cNvPr id="33" name="Rectangle 32"/>
          <p:cNvSpPr/>
          <p:nvPr userDrawn="1"/>
        </p:nvSpPr>
        <p:spPr>
          <a:xfrm>
            <a:off x="0" y="-6445"/>
            <a:ext cx="9144000" cy="108045"/>
          </a:xfrm>
          <a:prstGeom prst="rect">
            <a:avLst/>
          </a:prstGeom>
          <a:gradFill>
            <a:gsLst>
              <a:gs pos="0">
                <a:schemeClr val="accent1"/>
              </a:gs>
              <a:gs pos="72000">
                <a:schemeClr val="accent2"/>
              </a:gs>
            </a:gsLst>
            <a:lin ang="108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562231794"/>
      </p:ext>
    </p:extLst>
  </p:cSld>
  <p:clrMap bg1="lt1" tx1="dk1" bg2="lt2" tx2="dk2" accent1="accent1" accent2="accent2" accent3="accent3" accent4="accent4" accent5="accent5" accent6="accent6" hlink="hlink" folHlink="folHlink"/>
  <p:sldLayoutIdLst>
    <p:sldLayoutId id="2147483700" r:id="rId1"/>
    <p:sldLayoutId id="2147483703" r:id="rId2"/>
    <p:sldLayoutId id="2147483725" r:id="rId3"/>
    <p:sldLayoutId id="2147483726" r:id="rId4"/>
    <p:sldLayoutId id="2147483714" r:id="rId5"/>
    <p:sldLayoutId id="2147483730" r:id="rId6"/>
    <p:sldLayoutId id="2147483732" r:id="rId7"/>
  </p:sldLayoutIdLst>
  <p:txStyles>
    <p:titleStyle>
      <a:lvl1pPr algn="l" defTabSz="685800" rtl="0" eaLnBrk="1" latinLnBrk="0" hangingPunct="1">
        <a:lnSpc>
          <a:spcPct val="90000"/>
        </a:lnSpc>
        <a:spcBef>
          <a:spcPct val="0"/>
        </a:spcBef>
        <a:buNone/>
        <a:defRPr sz="2700" kern="1200">
          <a:solidFill>
            <a:schemeClr val="accent2"/>
          </a:solidFill>
          <a:latin typeface="Montserrat" panose="00000500000000000000" pitchFamily="2" charset="0"/>
          <a:ea typeface="Open Sans" panose="020B0606030504020204" pitchFamily="34" charset="0"/>
          <a:cs typeface="Arial" panose="020B0604020202020204" pitchFamily="34" charset="0"/>
        </a:defRPr>
      </a:lvl1pPr>
    </p:titleStyle>
    <p:bodyStyle>
      <a:lvl1pPr marL="0" indent="0" algn="l" defTabSz="685800" rtl="0" eaLnBrk="1" latinLnBrk="0" hangingPunct="1">
        <a:lnSpc>
          <a:spcPct val="90000"/>
        </a:lnSpc>
        <a:spcBef>
          <a:spcPts val="750"/>
        </a:spcBef>
        <a:spcAft>
          <a:spcPts val="225"/>
        </a:spcAft>
        <a:buFont typeface="Arial" panose="020B0604020202020204" pitchFamily="34" charset="0"/>
        <a:buNone/>
        <a:defRPr sz="18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1pPr>
      <a:lvl2pPr marL="261938" indent="-171450" algn="l" defTabSz="685800" rtl="0" eaLnBrk="1" latinLnBrk="0" hangingPunct="1">
        <a:lnSpc>
          <a:spcPct val="90000"/>
        </a:lnSpc>
        <a:spcBef>
          <a:spcPts val="375"/>
        </a:spcBef>
        <a:spcAft>
          <a:spcPts val="225"/>
        </a:spcAft>
        <a:buFont typeface="Arial" panose="020B0604020202020204" pitchFamily="34" charset="0"/>
        <a:buChar char="•"/>
        <a:defRPr sz="15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2pPr>
      <a:lvl3pPr marL="433388" indent="-171450" algn="l" defTabSz="685800" rtl="0" eaLnBrk="1" latinLnBrk="0" hangingPunct="1">
        <a:lnSpc>
          <a:spcPct val="90000"/>
        </a:lnSpc>
        <a:spcBef>
          <a:spcPts val="375"/>
        </a:spcBef>
        <a:spcAft>
          <a:spcPts val="225"/>
        </a:spcAft>
        <a:buFont typeface="Arial" panose="020B0604020202020204" pitchFamily="34" charset="0"/>
        <a:buChar char="•"/>
        <a:defRPr sz="135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3pPr>
      <a:lvl4pPr marL="604838" indent="-171450" algn="l" defTabSz="685800" rtl="0" eaLnBrk="1" latinLnBrk="0" hangingPunct="1">
        <a:lnSpc>
          <a:spcPct val="90000"/>
        </a:lnSpc>
        <a:spcBef>
          <a:spcPts val="375"/>
        </a:spcBef>
        <a:spcAft>
          <a:spcPts val="225"/>
        </a:spcAft>
        <a:buFont typeface="Arial" panose="020B0604020202020204" pitchFamily="34" charset="0"/>
        <a:buChar char="•"/>
        <a:defRPr sz="12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4pPr>
      <a:lvl5pPr marL="776288" indent="-171450" algn="l" defTabSz="685800" rtl="0" eaLnBrk="1" latinLnBrk="0" hangingPunct="1">
        <a:lnSpc>
          <a:spcPct val="90000"/>
        </a:lnSpc>
        <a:spcBef>
          <a:spcPts val="375"/>
        </a:spcBef>
        <a:spcAft>
          <a:spcPts val="225"/>
        </a:spcAft>
        <a:buFont typeface="Arial" panose="020B0604020202020204" pitchFamily="34" charset="0"/>
        <a:buChar char="•"/>
        <a:defRPr sz="12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3840">
          <p15:clr>
            <a:srgbClr val="F26B43"/>
          </p15:clr>
        </p15:guide>
        <p15:guide id="3" pos="312">
          <p15:clr>
            <a:srgbClr val="F26B43"/>
          </p15:clr>
        </p15:guide>
        <p15:guide id="4" pos="7368">
          <p15:clr>
            <a:srgbClr val="F26B43"/>
          </p15:clr>
        </p15:guide>
        <p15:guide id="5" orient="horz" pos="288">
          <p15:clr>
            <a:srgbClr val="F26B43"/>
          </p15:clr>
        </p15:guide>
        <p15:guide id="6" orient="horz" pos="4032">
          <p15:clr>
            <a:srgbClr val="F26B43"/>
          </p15:clr>
        </p15:guide>
        <p15:guide id="7" orient="horz" pos="3792">
          <p15:clr>
            <a:srgbClr val="F26B43"/>
          </p15:clr>
        </p15:guide>
        <p15:guide id="8" orient="horz" pos="1032">
          <p15:clr>
            <a:srgbClr val="F26B43"/>
          </p15:clr>
        </p15:guide>
        <p15:guide id="9" orient="horz" pos="864">
          <p15:clr>
            <a:srgbClr val="F26B43"/>
          </p15:clr>
        </p15:guide>
        <p15:guide id="10" orient="horz" pos="2328">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image" Target="../media/image20.jpg"/><Relationship Id="rId4" Type="http://schemas.openxmlformats.org/officeDocument/2006/relationships/image" Target="../media/image19.jpg"/></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6.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All Traffic Solutions</a:t>
            </a:r>
          </a:p>
        </p:txBody>
      </p:sp>
      <p:sp>
        <p:nvSpPr>
          <p:cNvPr id="3" name="Subtitle 2"/>
          <p:cNvSpPr>
            <a:spLocks noGrp="1"/>
          </p:cNvSpPr>
          <p:nvPr>
            <p:ph type="subTitle" idx="1"/>
          </p:nvPr>
        </p:nvSpPr>
        <p:spPr/>
        <p:txBody>
          <a:bodyPr/>
          <a:lstStyle/>
          <a:p>
            <a:r>
              <a:rPr lang="en-US" dirty="0"/>
              <a:t>Intelligent Transportation Solutions for a Connected World </a:t>
            </a:r>
          </a:p>
        </p:txBody>
      </p:sp>
    </p:spTree>
    <p:extLst>
      <p:ext uri="{BB962C8B-B14F-4D97-AF65-F5344CB8AC3E}">
        <p14:creationId xmlns:p14="http://schemas.microsoft.com/office/powerpoint/2010/main" val="362123569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512"/>
        <p:cNvGrpSpPr/>
        <p:nvPr/>
      </p:nvGrpSpPr>
      <p:grpSpPr>
        <a:xfrm>
          <a:off x="0" y="0"/>
          <a:ext cx="0" cy="0"/>
          <a:chOff x="0" y="0"/>
          <a:chExt cx="0" cy="0"/>
        </a:xfrm>
      </p:grpSpPr>
      <p:sp>
        <p:nvSpPr>
          <p:cNvPr id="513" name="Shape 513"/>
          <p:cNvSpPr txBox="1">
            <a:spLocks noGrp="1"/>
          </p:cNvSpPr>
          <p:nvPr>
            <p:ph type="title"/>
          </p:nvPr>
        </p:nvSpPr>
        <p:spPr>
          <a:xfrm>
            <a:off x="371475" y="342900"/>
            <a:ext cx="8538000" cy="685800"/>
          </a:xfrm>
          <a:prstGeom prst="rect">
            <a:avLst/>
          </a:prstGeom>
          <a:noFill/>
          <a:ln>
            <a:noFill/>
          </a:ln>
        </p:spPr>
        <p:txBody>
          <a:bodyPr wrap="square" lIns="0" tIns="0" rIns="0" bIns="0" anchor="b" anchorCtr="0">
            <a:noAutofit/>
          </a:bodyPr>
          <a:lstStyle/>
          <a:p>
            <a:pPr marL="0" marR="0" lvl="0" indent="0" algn="l" rtl="0">
              <a:lnSpc>
                <a:spcPct val="90000"/>
              </a:lnSpc>
              <a:spcBef>
                <a:spcPts val="0"/>
              </a:spcBef>
              <a:buClr>
                <a:schemeClr val="accent2"/>
              </a:buClr>
              <a:buSzPct val="25000"/>
              <a:buFont typeface="Montserrat"/>
              <a:buNone/>
            </a:pPr>
            <a:r>
              <a:rPr lang="en-US" sz="2600" dirty="0"/>
              <a:t>Adaptive Traffic Flow with Conditional Messaging</a:t>
            </a:r>
          </a:p>
        </p:txBody>
      </p:sp>
      <p:sp>
        <p:nvSpPr>
          <p:cNvPr id="514" name="Shape 514"/>
          <p:cNvSpPr txBox="1">
            <a:spLocks noGrp="1"/>
          </p:cNvSpPr>
          <p:nvPr>
            <p:ph type="body" idx="1"/>
          </p:nvPr>
        </p:nvSpPr>
        <p:spPr>
          <a:xfrm>
            <a:off x="888614" y="1341234"/>
            <a:ext cx="3360300" cy="2238000"/>
          </a:xfrm>
          <a:prstGeom prst="rect">
            <a:avLst/>
          </a:prstGeom>
          <a:noFill/>
          <a:ln>
            <a:noFill/>
          </a:ln>
        </p:spPr>
        <p:txBody>
          <a:bodyPr wrap="square" lIns="0" tIns="0" rIns="0" bIns="0" anchor="t" anchorCtr="0">
            <a:noAutofit/>
          </a:bodyPr>
          <a:lstStyle/>
          <a:p>
            <a:pPr marL="171450" indent="-171450" defTabSz="914378">
              <a:lnSpc>
                <a:spcPct val="100000"/>
              </a:lnSpc>
              <a:spcBef>
                <a:spcPts val="0"/>
              </a:spcBef>
              <a:spcAft>
                <a:spcPts val="0"/>
              </a:spcAft>
              <a:buClr>
                <a:srgbClr val="222A35"/>
              </a:buClr>
              <a:buSzPct val="100000"/>
              <a:buFont typeface="Arial" panose="020B0604020202020204" pitchFamily="34" charset="0"/>
              <a:buChar char="•"/>
              <a:defRPr/>
            </a:pPr>
            <a:r>
              <a:rPr lang="en-US" sz="900" dirty="0">
                <a:latin typeface="Montserrat" panose="020B0604020202020204" charset="0"/>
                <a:ea typeface="+mn-ea"/>
                <a:cs typeface="Calibri" panose="020F0502020204030204" pitchFamily="34" charset="0"/>
              </a:rPr>
              <a:t>Informing drivers in real time of fastest time to destination </a:t>
            </a:r>
          </a:p>
          <a:p>
            <a:pPr marL="171450" indent="-171450" defTabSz="914378">
              <a:lnSpc>
                <a:spcPct val="100000"/>
              </a:lnSpc>
              <a:spcBef>
                <a:spcPts val="0"/>
              </a:spcBef>
              <a:spcAft>
                <a:spcPts val="0"/>
              </a:spcAft>
              <a:buClr>
                <a:srgbClr val="222A35"/>
              </a:buClr>
              <a:buSzPct val="100000"/>
              <a:buFont typeface="Arial" panose="020B0604020202020204" pitchFamily="34" charset="0"/>
              <a:buChar char="•"/>
              <a:defRPr/>
            </a:pPr>
            <a:r>
              <a:rPr lang="en-US" sz="900" dirty="0">
                <a:latin typeface="Montserrat" panose="020B0604020202020204" charset="0"/>
                <a:ea typeface="+mn-ea"/>
                <a:cs typeface="Calibri" panose="020F0502020204030204" pitchFamily="34" charset="0"/>
              </a:rPr>
              <a:t>Based on live GPS data and roadside traffic sensors to alleviate congestion  </a:t>
            </a:r>
          </a:p>
          <a:p>
            <a:pPr lvl="0" rtl="0">
              <a:lnSpc>
                <a:spcPct val="120000"/>
              </a:lnSpc>
              <a:spcBef>
                <a:spcPts val="0"/>
              </a:spcBef>
              <a:spcAft>
                <a:spcPts val="0"/>
              </a:spcAft>
              <a:buNone/>
            </a:pPr>
            <a:endParaRPr sz="1400" dirty="0"/>
          </a:p>
        </p:txBody>
      </p:sp>
      <p:grpSp>
        <p:nvGrpSpPr>
          <p:cNvPr id="515" name="Shape 515"/>
          <p:cNvGrpSpPr/>
          <p:nvPr/>
        </p:nvGrpSpPr>
        <p:grpSpPr>
          <a:xfrm>
            <a:off x="5267608" y="1411548"/>
            <a:ext cx="3167028" cy="2477549"/>
            <a:chOff x="3545525" y="502927"/>
            <a:chExt cx="4649100" cy="3993298"/>
          </a:xfrm>
        </p:grpSpPr>
        <p:pic>
          <p:nvPicPr>
            <p:cNvPr id="516" name="Shape 516"/>
            <p:cNvPicPr preferRelativeResize="0"/>
            <p:nvPr/>
          </p:nvPicPr>
          <p:blipFill rotWithShape="1">
            <a:blip r:embed="rId3">
              <a:alphaModFix/>
            </a:blip>
            <a:srcRect/>
            <a:stretch/>
          </p:blipFill>
          <p:spPr>
            <a:xfrm>
              <a:off x="4189029" y="2551225"/>
              <a:ext cx="4005596" cy="1945000"/>
            </a:xfrm>
            <a:prstGeom prst="rect">
              <a:avLst/>
            </a:prstGeom>
            <a:noFill/>
            <a:ln>
              <a:noFill/>
            </a:ln>
          </p:spPr>
        </p:pic>
        <p:pic>
          <p:nvPicPr>
            <p:cNvPr id="517" name="Shape 517"/>
            <p:cNvPicPr preferRelativeResize="0"/>
            <p:nvPr/>
          </p:nvPicPr>
          <p:blipFill rotWithShape="1">
            <a:blip r:embed="rId4">
              <a:alphaModFix/>
            </a:blip>
            <a:srcRect/>
            <a:stretch/>
          </p:blipFill>
          <p:spPr>
            <a:xfrm>
              <a:off x="3545525" y="502927"/>
              <a:ext cx="4013251" cy="1944254"/>
            </a:xfrm>
            <a:prstGeom prst="rect">
              <a:avLst/>
            </a:prstGeom>
            <a:noFill/>
            <a:ln>
              <a:noFill/>
            </a:ln>
          </p:spPr>
        </p:pic>
      </p:grpSp>
      <p:sp>
        <p:nvSpPr>
          <p:cNvPr id="518" name="Shape 518"/>
          <p:cNvSpPr txBox="1"/>
          <p:nvPr/>
        </p:nvSpPr>
        <p:spPr>
          <a:xfrm>
            <a:off x="4303975" y="1272200"/>
            <a:ext cx="4435800" cy="7761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endParaRPr sz="1200">
              <a:solidFill>
                <a:schemeClr val="accent2"/>
              </a:solidFill>
              <a:latin typeface="Montserrat Light"/>
              <a:ea typeface="Montserrat Light"/>
              <a:cs typeface="Montserrat Light"/>
              <a:sym typeface="Montserrat Light"/>
            </a:endParaRPr>
          </a:p>
          <a:p>
            <a:pPr lvl="0" rtl="0">
              <a:lnSpc>
                <a:spcPct val="120000"/>
              </a:lnSpc>
              <a:spcBef>
                <a:spcPts val="0"/>
              </a:spcBef>
              <a:buNone/>
            </a:pPr>
            <a:endParaRPr/>
          </a:p>
        </p:txBody>
      </p:sp>
      <p:pic>
        <p:nvPicPr>
          <p:cNvPr id="8" name="Shape 573">
            <a:extLst>
              <a:ext uri="{FF2B5EF4-FFF2-40B4-BE49-F238E27FC236}">
                <a16:creationId xmlns:a16="http://schemas.microsoft.com/office/drawing/2014/main" xmlns="" id="{FFBA85DC-58CC-4BDE-9846-C7C9BB418E50}"/>
              </a:ext>
            </a:extLst>
          </p:cNvPr>
          <p:cNvPicPr preferRelativeResize="0"/>
          <p:nvPr/>
        </p:nvPicPr>
        <p:blipFill>
          <a:blip r:embed="rId5">
            <a:alphaModFix/>
          </a:blip>
          <a:stretch>
            <a:fillRect/>
          </a:stretch>
        </p:blipFill>
        <p:spPr>
          <a:xfrm>
            <a:off x="709364" y="2245176"/>
            <a:ext cx="1434308" cy="2555426"/>
          </a:xfrm>
          <a:prstGeom prst="rect">
            <a:avLst/>
          </a:prstGeom>
          <a:noFill/>
          <a:ln>
            <a:noFill/>
          </a:ln>
        </p:spPr>
      </p:pic>
      <p:pic>
        <p:nvPicPr>
          <p:cNvPr id="9" name="Shape 572">
            <a:extLst>
              <a:ext uri="{FF2B5EF4-FFF2-40B4-BE49-F238E27FC236}">
                <a16:creationId xmlns:a16="http://schemas.microsoft.com/office/drawing/2014/main" xmlns="" id="{62DF57B6-E2C2-4C1C-98E1-791DC275FA7C}"/>
              </a:ext>
            </a:extLst>
          </p:cNvPr>
          <p:cNvPicPr preferRelativeResize="0"/>
          <p:nvPr/>
        </p:nvPicPr>
        <p:blipFill>
          <a:blip r:embed="rId6">
            <a:alphaModFix/>
          </a:blip>
          <a:stretch>
            <a:fillRect/>
          </a:stretch>
        </p:blipFill>
        <p:spPr>
          <a:xfrm>
            <a:off x="2580694" y="2245175"/>
            <a:ext cx="1434308" cy="2555426"/>
          </a:xfrm>
          <a:prstGeom prst="rect">
            <a:avLst/>
          </a:prstGeom>
          <a:noFill/>
          <a:ln>
            <a:noFill/>
          </a:ln>
        </p:spPr>
      </p:pic>
      <p:cxnSp>
        <p:nvCxnSpPr>
          <p:cNvPr id="10" name="Straight Connector 9">
            <a:extLst>
              <a:ext uri="{FF2B5EF4-FFF2-40B4-BE49-F238E27FC236}">
                <a16:creationId xmlns:a16="http://schemas.microsoft.com/office/drawing/2014/main" xmlns="" id="{EB7000D7-7EE2-44EB-BEAD-0CFF65166FE8}"/>
              </a:ext>
            </a:extLst>
          </p:cNvPr>
          <p:cNvCxnSpPr>
            <a:cxnSpLocks/>
          </p:cNvCxnSpPr>
          <p:nvPr/>
        </p:nvCxnSpPr>
        <p:spPr>
          <a:xfrm>
            <a:off x="736022" y="1028700"/>
            <a:ext cx="0" cy="101960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76BE61A6-5E20-41E5-BE08-88293B5368CC}"/>
              </a:ext>
            </a:extLst>
          </p:cNvPr>
          <p:cNvCxnSpPr>
            <a:cxnSpLocks/>
          </p:cNvCxnSpPr>
          <p:nvPr/>
        </p:nvCxnSpPr>
        <p:spPr>
          <a:xfrm>
            <a:off x="728934" y="2048300"/>
            <a:ext cx="351998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3BB1D635-A88A-46DF-8106-BB7B7E2E6156}"/>
              </a:ext>
            </a:extLst>
          </p:cNvPr>
          <p:cNvCxnSpPr>
            <a:cxnSpLocks/>
          </p:cNvCxnSpPr>
          <p:nvPr/>
        </p:nvCxnSpPr>
        <p:spPr>
          <a:xfrm>
            <a:off x="4256002" y="1162493"/>
            <a:ext cx="0" cy="8858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594189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22"/>
        <p:cNvGrpSpPr/>
        <p:nvPr/>
      </p:nvGrpSpPr>
      <p:grpSpPr>
        <a:xfrm>
          <a:off x="0" y="0"/>
          <a:ext cx="0" cy="0"/>
          <a:chOff x="0" y="0"/>
          <a:chExt cx="0" cy="0"/>
        </a:xfrm>
      </p:grpSpPr>
      <p:sp>
        <p:nvSpPr>
          <p:cNvPr id="523" name="Shape 523"/>
          <p:cNvSpPr txBox="1">
            <a:spLocks noGrp="1"/>
          </p:cNvSpPr>
          <p:nvPr>
            <p:ph type="title"/>
          </p:nvPr>
        </p:nvSpPr>
        <p:spPr>
          <a:xfrm>
            <a:off x="371475" y="342900"/>
            <a:ext cx="8400900" cy="685800"/>
          </a:xfrm>
          <a:prstGeom prst="rect">
            <a:avLst/>
          </a:prstGeom>
          <a:noFill/>
          <a:ln>
            <a:noFill/>
          </a:ln>
        </p:spPr>
        <p:txBody>
          <a:bodyPr wrap="square" lIns="0" tIns="0" rIns="0" bIns="0" anchor="b" anchorCtr="0">
            <a:noAutofit/>
          </a:bodyPr>
          <a:lstStyle/>
          <a:p>
            <a:pPr marL="0" marR="0" lvl="0" indent="0" algn="l" rtl="0">
              <a:lnSpc>
                <a:spcPct val="90000"/>
              </a:lnSpc>
              <a:spcBef>
                <a:spcPts val="0"/>
              </a:spcBef>
              <a:buClr>
                <a:schemeClr val="accent2"/>
              </a:buClr>
              <a:buSzPct val="25000"/>
              <a:buFont typeface="Montserrat"/>
              <a:buNone/>
            </a:pPr>
            <a:r>
              <a:rPr lang="en-US" dirty="0"/>
              <a:t>Virtual Drive Times &amp; Flow Analysis </a:t>
            </a:r>
          </a:p>
        </p:txBody>
      </p:sp>
      <p:sp>
        <p:nvSpPr>
          <p:cNvPr id="524" name="Shape 524"/>
          <p:cNvSpPr txBox="1">
            <a:spLocks noGrp="1"/>
          </p:cNvSpPr>
          <p:nvPr>
            <p:ph type="body" idx="1"/>
          </p:nvPr>
        </p:nvSpPr>
        <p:spPr>
          <a:xfrm>
            <a:off x="5408427" y="1288200"/>
            <a:ext cx="3364097" cy="3066600"/>
          </a:xfrm>
          <a:prstGeom prst="rect">
            <a:avLst/>
          </a:prstGeom>
          <a:noFill/>
          <a:ln>
            <a:noFill/>
          </a:ln>
        </p:spPr>
        <p:txBody>
          <a:bodyPr wrap="square" lIns="0" tIns="0" rIns="0" bIns="0" anchor="ctr" anchorCtr="0">
            <a:noAutofit/>
          </a:bodyPr>
          <a:lstStyle/>
          <a:p>
            <a:pPr marR="0" lvl="0" defTabSz="914378">
              <a:lnSpc>
                <a:spcPct val="100000"/>
              </a:lnSpc>
              <a:spcBef>
                <a:spcPts val="0"/>
              </a:spcBef>
              <a:spcAft>
                <a:spcPts val="0"/>
              </a:spcAft>
              <a:buClr>
                <a:srgbClr val="222A35"/>
              </a:buClr>
              <a:buSzPct val="100000"/>
              <a:defRPr/>
            </a:pPr>
            <a:r>
              <a:rPr lang="en-US" sz="900" dirty="0">
                <a:latin typeface="Montserrat" panose="020B0604020202020204" charset="0"/>
                <a:ea typeface="+mn-ea"/>
                <a:cs typeface="Calibri" panose="020F0502020204030204" pitchFamily="34" charset="0"/>
              </a:rPr>
              <a:t>Leverage Traffic and Queue counting technology to notify travelers of the T</a:t>
            </a:r>
            <a:r>
              <a:rPr lang="en-US" sz="900" dirty="0">
                <a:latin typeface="Montserrat" panose="020B0604020202020204" charset="0"/>
                <a:ea typeface="+mn-ea"/>
                <a:cs typeface="Calibri" panose="020F0502020204030204" pitchFamily="34" charset="0"/>
                <a:sym typeface="Montserrat Light"/>
              </a:rPr>
              <a:t>ime to</a:t>
            </a:r>
            <a:r>
              <a:rPr lang="en-US" sz="900" dirty="0">
                <a:latin typeface="Montserrat" panose="020B0604020202020204" charset="0"/>
                <a:ea typeface="+mn-ea"/>
                <a:cs typeface="Calibri" panose="020F0502020204030204" pitchFamily="34" charset="0"/>
              </a:rPr>
              <a:t> D</a:t>
            </a:r>
            <a:r>
              <a:rPr lang="en-US" sz="900" dirty="0">
                <a:latin typeface="Montserrat" panose="020B0604020202020204" charset="0"/>
                <a:ea typeface="+mn-ea"/>
                <a:cs typeface="Calibri" panose="020F0502020204030204" pitchFamily="34" charset="0"/>
                <a:sym typeface="Montserrat Light"/>
              </a:rPr>
              <a:t>estination i</a:t>
            </a:r>
            <a:r>
              <a:rPr lang="en-US" sz="900" dirty="0">
                <a:latin typeface="Montserrat" panose="020B0604020202020204" charset="0"/>
                <a:ea typeface="+mn-ea"/>
                <a:cs typeface="Calibri" panose="020F0502020204030204" pitchFamily="34" charset="0"/>
              </a:rPr>
              <a:t>n real time</a:t>
            </a:r>
          </a:p>
          <a:p>
            <a:pPr marR="0" lvl="0" defTabSz="914378">
              <a:lnSpc>
                <a:spcPct val="100000"/>
              </a:lnSpc>
              <a:spcBef>
                <a:spcPts val="0"/>
              </a:spcBef>
              <a:spcAft>
                <a:spcPts val="0"/>
              </a:spcAft>
              <a:buClr>
                <a:srgbClr val="222A35"/>
              </a:buClr>
              <a:buSzPct val="100000"/>
              <a:defRPr/>
            </a:pPr>
            <a:endParaRPr lang="en-US" sz="900" dirty="0">
              <a:latin typeface="Montserrat" panose="020B0604020202020204" charset="0"/>
              <a:ea typeface="+mn-ea"/>
              <a:cs typeface="Calibri" panose="020F0502020204030204" pitchFamily="34" charset="0"/>
            </a:endParaRPr>
          </a:p>
          <a:p>
            <a:pPr marR="0" lvl="0" defTabSz="914378">
              <a:lnSpc>
                <a:spcPct val="100000"/>
              </a:lnSpc>
              <a:spcBef>
                <a:spcPts val="0"/>
              </a:spcBef>
              <a:spcAft>
                <a:spcPts val="0"/>
              </a:spcAft>
              <a:buClr>
                <a:srgbClr val="222A35"/>
              </a:buClr>
              <a:buSzPct val="100000"/>
              <a:defRPr/>
            </a:pPr>
            <a:endParaRPr lang="en-US" sz="900" dirty="0">
              <a:latin typeface="Montserrat" panose="020B0604020202020204" charset="0"/>
              <a:ea typeface="+mn-ea"/>
              <a:cs typeface="Calibri" panose="020F0502020204030204" pitchFamily="34" charset="0"/>
            </a:endParaRPr>
          </a:p>
          <a:p>
            <a:pPr marR="0" lvl="0" defTabSz="914378">
              <a:lnSpc>
                <a:spcPct val="100000"/>
              </a:lnSpc>
              <a:spcBef>
                <a:spcPts val="0"/>
              </a:spcBef>
              <a:spcAft>
                <a:spcPts val="0"/>
              </a:spcAft>
              <a:buClr>
                <a:srgbClr val="222A35"/>
              </a:buClr>
              <a:buSzPct val="100000"/>
              <a:defRPr/>
            </a:pPr>
            <a:endParaRPr lang="en-US" sz="900" dirty="0">
              <a:latin typeface="Montserrat" panose="020B0604020202020204" charset="0"/>
              <a:ea typeface="+mn-ea"/>
              <a:cs typeface="Calibri" panose="020F0502020204030204" pitchFamily="34" charset="0"/>
            </a:endParaRPr>
          </a:p>
          <a:p>
            <a:pPr marR="0" lvl="0" defTabSz="914378">
              <a:lnSpc>
                <a:spcPct val="100000"/>
              </a:lnSpc>
              <a:spcBef>
                <a:spcPts val="0"/>
              </a:spcBef>
              <a:spcAft>
                <a:spcPts val="0"/>
              </a:spcAft>
              <a:buClr>
                <a:srgbClr val="222A35"/>
              </a:buClr>
              <a:buSzPct val="100000"/>
              <a:defRPr/>
            </a:pPr>
            <a:r>
              <a:rPr lang="en-US" sz="900" dirty="0">
                <a:latin typeface="Montserrat" panose="020B0604020202020204" charset="0"/>
                <a:ea typeface="+mn-ea"/>
                <a:cs typeface="Calibri" panose="020F0502020204030204" pitchFamily="34" charset="0"/>
              </a:rPr>
              <a:t>Use fixed and portable variable message signs to dynamically route traffic through identified choke points based on optimal time to destination</a:t>
            </a:r>
          </a:p>
        </p:txBody>
      </p:sp>
      <p:pic>
        <p:nvPicPr>
          <p:cNvPr id="525" name="Shape 525"/>
          <p:cNvPicPr preferRelativeResize="0"/>
          <p:nvPr/>
        </p:nvPicPr>
        <p:blipFill>
          <a:blip r:embed="rId3">
            <a:alphaModFix/>
          </a:blip>
          <a:stretch>
            <a:fillRect/>
          </a:stretch>
        </p:blipFill>
        <p:spPr>
          <a:xfrm>
            <a:off x="602512" y="1368056"/>
            <a:ext cx="4146512" cy="3076426"/>
          </a:xfrm>
          <a:prstGeom prst="rect">
            <a:avLst/>
          </a:prstGeom>
          <a:noFill/>
          <a:ln>
            <a:noFill/>
          </a:ln>
        </p:spPr>
      </p:pic>
      <p:cxnSp>
        <p:nvCxnSpPr>
          <p:cNvPr id="5" name="Straight Connector 4">
            <a:extLst>
              <a:ext uri="{FF2B5EF4-FFF2-40B4-BE49-F238E27FC236}">
                <a16:creationId xmlns:a16="http://schemas.microsoft.com/office/drawing/2014/main" xmlns="" id="{26D43CD9-8765-42F0-9019-B9D4428EC970}"/>
              </a:ext>
            </a:extLst>
          </p:cNvPr>
          <p:cNvCxnSpPr>
            <a:cxnSpLocks/>
          </p:cNvCxnSpPr>
          <p:nvPr/>
        </p:nvCxnSpPr>
        <p:spPr>
          <a:xfrm>
            <a:off x="5252544" y="1644502"/>
            <a:ext cx="0" cy="2573079"/>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xmlns="" id="{693D1C61-2EF8-433D-A53C-04268143C199}"/>
              </a:ext>
            </a:extLst>
          </p:cNvPr>
          <p:cNvCxnSpPr>
            <a:cxnSpLocks/>
            <a:endCxn id="524" idx="3"/>
          </p:cNvCxnSpPr>
          <p:nvPr/>
        </p:nvCxnSpPr>
        <p:spPr>
          <a:xfrm>
            <a:off x="5252544" y="2821500"/>
            <a:ext cx="351998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xmlns="" id="{0CABB46C-43FF-4F07-A3E4-CBD7D215D5FC}"/>
              </a:ext>
            </a:extLst>
          </p:cNvPr>
          <p:cNvCxnSpPr>
            <a:cxnSpLocks/>
          </p:cNvCxnSpPr>
          <p:nvPr/>
        </p:nvCxnSpPr>
        <p:spPr>
          <a:xfrm>
            <a:off x="8772375" y="1679944"/>
            <a:ext cx="0" cy="253763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49850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58"/>
        <p:cNvGrpSpPr/>
        <p:nvPr/>
      </p:nvGrpSpPr>
      <p:grpSpPr>
        <a:xfrm>
          <a:off x="0" y="0"/>
          <a:ext cx="0" cy="0"/>
          <a:chOff x="0" y="0"/>
          <a:chExt cx="0" cy="0"/>
        </a:xfrm>
      </p:grpSpPr>
      <p:sp>
        <p:nvSpPr>
          <p:cNvPr id="559" name="Shape 559"/>
          <p:cNvSpPr txBox="1">
            <a:spLocks noGrp="1"/>
          </p:cNvSpPr>
          <p:nvPr>
            <p:ph type="title"/>
          </p:nvPr>
        </p:nvSpPr>
        <p:spPr>
          <a:xfrm>
            <a:off x="493921" y="318816"/>
            <a:ext cx="8084803" cy="685800"/>
          </a:xfrm>
          <a:prstGeom prst="rect">
            <a:avLst/>
          </a:prstGeom>
          <a:noFill/>
          <a:ln>
            <a:noFill/>
          </a:ln>
        </p:spPr>
        <p:txBody>
          <a:bodyPr wrap="square" lIns="0" tIns="0" rIns="0" bIns="0" anchor="b" anchorCtr="0">
            <a:noAutofit/>
          </a:bodyPr>
          <a:lstStyle/>
          <a:p>
            <a:pPr marL="0" marR="0" lvl="0" indent="0" algn="l" rtl="0">
              <a:lnSpc>
                <a:spcPct val="90000"/>
              </a:lnSpc>
              <a:spcBef>
                <a:spcPts val="0"/>
              </a:spcBef>
              <a:buClr>
                <a:schemeClr val="accent2"/>
              </a:buClr>
              <a:buSzPct val="25000"/>
              <a:buFont typeface="Montserrat"/>
              <a:buNone/>
            </a:pPr>
            <a:r>
              <a:rPr lang="en-US" dirty="0"/>
              <a:t>Real Time Data &amp; Analytics </a:t>
            </a:r>
          </a:p>
        </p:txBody>
      </p:sp>
      <p:sp>
        <p:nvSpPr>
          <p:cNvPr id="560" name="Shape 560"/>
          <p:cNvSpPr txBox="1">
            <a:spLocks noGrp="1"/>
          </p:cNvSpPr>
          <p:nvPr>
            <p:ph type="body" idx="1"/>
          </p:nvPr>
        </p:nvSpPr>
        <p:spPr>
          <a:xfrm>
            <a:off x="687571" y="1354686"/>
            <a:ext cx="7289829" cy="998400"/>
          </a:xfrm>
          <a:prstGeom prst="rect">
            <a:avLst/>
          </a:prstGeom>
          <a:noFill/>
          <a:ln>
            <a:noFill/>
          </a:ln>
        </p:spPr>
        <p:txBody>
          <a:bodyPr wrap="square" lIns="0" tIns="0" rIns="0" bIns="0" anchor="t" anchorCtr="0">
            <a:noAutofit/>
          </a:bodyPr>
          <a:lstStyle/>
          <a:p>
            <a:pPr marL="171446" marR="0" lvl="0" indent="-171446" defTabSz="914378">
              <a:lnSpc>
                <a:spcPct val="100000"/>
              </a:lnSpc>
              <a:spcBef>
                <a:spcPts val="0"/>
              </a:spcBef>
              <a:spcAft>
                <a:spcPts val="200"/>
              </a:spcAft>
              <a:buClr>
                <a:srgbClr val="222A35"/>
              </a:buClr>
              <a:buSzPct val="100000"/>
              <a:buFont typeface="Arial" panose="020B0604020202020204" pitchFamily="34" charset="0"/>
              <a:buChar char="•"/>
              <a:defRPr/>
            </a:pPr>
            <a:r>
              <a:rPr lang="en-US" sz="900" dirty="0">
                <a:latin typeface="Montserrat" panose="020B0604020202020204" charset="0"/>
                <a:ea typeface="+mn-ea"/>
                <a:cs typeface="Calibri" panose="020F0502020204030204" pitchFamily="34" charset="0"/>
              </a:rPr>
              <a:t>The data you need to make informed decisions</a:t>
            </a:r>
          </a:p>
          <a:p>
            <a:pPr marL="171446" marR="0" lvl="0" indent="-171446" defTabSz="914378">
              <a:lnSpc>
                <a:spcPct val="100000"/>
              </a:lnSpc>
              <a:spcBef>
                <a:spcPts val="0"/>
              </a:spcBef>
              <a:spcAft>
                <a:spcPts val="200"/>
              </a:spcAft>
              <a:buClr>
                <a:srgbClr val="222A35"/>
              </a:buClr>
              <a:buSzPct val="100000"/>
              <a:buFont typeface="Arial" panose="020B0604020202020204" pitchFamily="34" charset="0"/>
              <a:buChar char="•"/>
              <a:defRPr/>
            </a:pPr>
            <a:r>
              <a:rPr lang="en-US" sz="900" dirty="0">
                <a:latin typeface="Montserrat" panose="020B0604020202020204" charset="0"/>
                <a:ea typeface="+mn-ea"/>
                <a:cs typeface="Calibri" panose="020F0502020204030204" pitchFamily="34" charset="0"/>
              </a:rPr>
              <a:t>Counts and classification from each specific entrance and exit</a:t>
            </a:r>
          </a:p>
          <a:p>
            <a:pPr marL="171446" marR="0" lvl="0" indent="-171446" defTabSz="914378">
              <a:lnSpc>
                <a:spcPct val="100000"/>
              </a:lnSpc>
              <a:spcBef>
                <a:spcPts val="0"/>
              </a:spcBef>
              <a:spcAft>
                <a:spcPts val="200"/>
              </a:spcAft>
              <a:buClr>
                <a:srgbClr val="222A35"/>
              </a:buClr>
              <a:buSzPct val="100000"/>
              <a:buFont typeface="Arial" panose="020B0604020202020204" pitchFamily="34" charset="0"/>
              <a:buChar char="•"/>
              <a:defRPr/>
            </a:pPr>
            <a:r>
              <a:rPr lang="en-US" sz="900" dirty="0">
                <a:latin typeface="Montserrat" panose="020B0604020202020204" charset="0"/>
                <a:ea typeface="+mn-ea"/>
                <a:cs typeface="Calibri" panose="020F0502020204030204" pitchFamily="34" charset="0"/>
              </a:rPr>
              <a:t>Ready made reports at your disposal </a:t>
            </a:r>
          </a:p>
        </p:txBody>
      </p:sp>
      <p:grpSp>
        <p:nvGrpSpPr>
          <p:cNvPr id="561" name="Shape 561"/>
          <p:cNvGrpSpPr/>
          <p:nvPr/>
        </p:nvGrpSpPr>
        <p:grpSpPr>
          <a:xfrm>
            <a:off x="588335" y="2660189"/>
            <a:ext cx="7495949" cy="1943924"/>
            <a:chOff x="378800" y="779500"/>
            <a:chExt cx="9634226" cy="2588550"/>
          </a:xfrm>
        </p:grpSpPr>
        <p:pic>
          <p:nvPicPr>
            <p:cNvPr id="562" name="Shape 562"/>
            <p:cNvPicPr preferRelativeResize="0"/>
            <p:nvPr/>
          </p:nvPicPr>
          <p:blipFill>
            <a:blip r:embed="rId3">
              <a:alphaModFix/>
            </a:blip>
            <a:stretch>
              <a:fillRect/>
            </a:stretch>
          </p:blipFill>
          <p:spPr>
            <a:xfrm>
              <a:off x="2604550" y="779500"/>
              <a:ext cx="3596090" cy="2588550"/>
            </a:xfrm>
            <a:prstGeom prst="rect">
              <a:avLst/>
            </a:prstGeom>
            <a:noFill/>
            <a:ln>
              <a:noFill/>
            </a:ln>
          </p:spPr>
        </p:pic>
        <p:pic>
          <p:nvPicPr>
            <p:cNvPr id="563" name="Shape 563"/>
            <p:cNvPicPr preferRelativeResize="0"/>
            <p:nvPr/>
          </p:nvPicPr>
          <p:blipFill>
            <a:blip r:embed="rId4">
              <a:alphaModFix/>
            </a:blip>
            <a:stretch>
              <a:fillRect/>
            </a:stretch>
          </p:blipFill>
          <p:spPr>
            <a:xfrm>
              <a:off x="378800" y="2311825"/>
              <a:ext cx="2159524" cy="1056217"/>
            </a:xfrm>
            <a:prstGeom prst="rect">
              <a:avLst/>
            </a:prstGeom>
            <a:noFill/>
            <a:ln>
              <a:noFill/>
            </a:ln>
          </p:spPr>
        </p:pic>
        <p:pic>
          <p:nvPicPr>
            <p:cNvPr id="564" name="Shape 564"/>
            <p:cNvPicPr preferRelativeResize="0"/>
            <p:nvPr/>
          </p:nvPicPr>
          <p:blipFill rotWithShape="1">
            <a:blip r:embed="rId5">
              <a:alphaModFix/>
            </a:blip>
            <a:srcRect l="1717" r="1242"/>
            <a:stretch/>
          </p:blipFill>
          <p:spPr>
            <a:xfrm>
              <a:off x="6261275" y="779500"/>
              <a:ext cx="3751751" cy="2588549"/>
            </a:xfrm>
            <a:prstGeom prst="rect">
              <a:avLst/>
            </a:prstGeom>
            <a:noFill/>
            <a:ln>
              <a:noFill/>
            </a:ln>
          </p:spPr>
        </p:pic>
        <p:pic>
          <p:nvPicPr>
            <p:cNvPr id="565" name="Shape 565"/>
            <p:cNvPicPr preferRelativeResize="0"/>
            <p:nvPr/>
          </p:nvPicPr>
          <p:blipFill rotWithShape="1">
            <a:blip r:embed="rId6">
              <a:alphaModFix/>
            </a:blip>
            <a:srcRect l="3500" r="3649"/>
            <a:stretch/>
          </p:blipFill>
          <p:spPr>
            <a:xfrm>
              <a:off x="378800" y="779500"/>
              <a:ext cx="2159525" cy="1400275"/>
            </a:xfrm>
            <a:prstGeom prst="rect">
              <a:avLst/>
            </a:prstGeom>
            <a:noFill/>
            <a:ln>
              <a:noFill/>
            </a:ln>
          </p:spPr>
        </p:pic>
      </p:grpSp>
      <p:pic>
        <p:nvPicPr>
          <p:cNvPr id="9" name="Shape 5551" descr="Screen Shot 2017-06-05 at 9.24.43 AM.png">
            <a:extLst>
              <a:ext uri="{FF2B5EF4-FFF2-40B4-BE49-F238E27FC236}">
                <a16:creationId xmlns:a16="http://schemas.microsoft.com/office/drawing/2014/main" xmlns="" id="{1E1D84A9-D1B4-442C-AE85-80753A0F234C}"/>
              </a:ext>
            </a:extLst>
          </p:cNvPr>
          <p:cNvPicPr preferRelativeResize="0"/>
          <p:nvPr/>
        </p:nvPicPr>
        <p:blipFill rotWithShape="1">
          <a:blip r:embed="rId7">
            <a:alphaModFix/>
          </a:blip>
          <a:srcRect/>
          <a:stretch/>
        </p:blipFill>
        <p:spPr>
          <a:xfrm>
            <a:off x="5302543" y="732100"/>
            <a:ext cx="2781741" cy="1560363"/>
          </a:xfrm>
          <a:prstGeom prst="rect">
            <a:avLst/>
          </a:prstGeom>
          <a:solidFill>
            <a:srgbClr val="ECECEC"/>
          </a:solidFill>
          <a:ln w="88900" cap="sq" cmpd="sng">
            <a:solidFill>
              <a:srgbClr val="FFFFFF"/>
            </a:solidFill>
            <a:prstDash val="solid"/>
            <a:miter/>
            <a:headEnd type="none" w="med" len="med"/>
            <a:tailEnd type="none" w="med" len="med"/>
          </a:ln>
          <a:effectLst>
            <a:outerShdw blurRad="54999" dist="18000" dir="5400000" algn="tl" rotWithShape="0">
              <a:srgbClr val="000000">
                <a:alpha val="40000"/>
              </a:srgbClr>
            </a:outerShdw>
          </a:effectLst>
        </p:spPr>
      </p:pic>
      <p:cxnSp>
        <p:nvCxnSpPr>
          <p:cNvPr id="10" name="Straight Connector 9">
            <a:extLst>
              <a:ext uri="{FF2B5EF4-FFF2-40B4-BE49-F238E27FC236}">
                <a16:creationId xmlns:a16="http://schemas.microsoft.com/office/drawing/2014/main" xmlns="" id="{4E7E5DF0-83C5-4903-9840-5A510AA4883E}"/>
              </a:ext>
            </a:extLst>
          </p:cNvPr>
          <p:cNvCxnSpPr>
            <a:cxnSpLocks/>
          </p:cNvCxnSpPr>
          <p:nvPr/>
        </p:nvCxnSpPr>
        <p:spPr>
          <a:xfrm>
            <a:off x="572363" y="1156282"/>
            <a:ext cx="0" cy="101960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xmlns="" id="{448FC3BD-5980-4616-B962-0F4123E40702}"/>
              </a:ext>
            </a:extLst>
          </p:cNvPr>
          <p:cNvCxnSpPr>
            <a:cxnSpLocks/>
          </p:cNvCxnSpPr>
          <p:nvPr/>
        </p:nvCxnSpPr>
        <p:spPr>
          <a:xfrm>
            <a:off x="588335" y="2161465"/>
            <a:ext cx="3519980"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xmlns="" id="{1ECF410D-2628-49B3-8797-847DE9B99D70}"/>
              </a:ext>
            </a:extLst>
          </p:cNvPr>
          <p:cNvCxnSpPr>
            <a:cxnSpLocks/>
          </p:cNvCxnSpPr>
          <p:nvPr/>
        </p:nvCxnSpPr>
        <p:spPr>
          <a:xfrm>
            <a:off x="4092343" y="1290075"/>
            <a:ext cx="0" cy="885807"/>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87950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527"/>
        <p:cNvGrpSpPr/>
        <p:nvPr/>
      </p:nvGrpSpPr>
      <p:grpSpPr>
        <a:xfrm>
          <a:off x="0" y="0"/>
          <a:ext cx="0" cy="0"/>
          <a:chOff x="0" y="0"/>
          <a:chExt cx="0" cy="0"/>
        </a:xfrm>
      </p:grpSpPr>
      <p:sp>
        <p:nvSpPr>
          <p:cNvPr id="5528" name="Shape 5528"/>
          <p:cNvSpPr txBox="1">
            <a:spLocks noGrp="1"/>
          </p:cNvSpPr>
          <p:nvPr>
            <p:ph type="body" idx="1"/>
          </p:nvPr>
        </p:nvSpPr>
        <p:spPr>
          <a:xfrm>
            <a:off x="0" y="433024"/>
            <a:ext cx="9144000" cy="567848"/>
          </a:xfrm>
          <a:prstGeom prst="rect">
            <a:avLst/>
          </a:prstGeom>
          <a:noFill/>
          <a:ln>
            <a:noFill/>
          </a:ln>
        </p:spPr>
        <p:txBody>
          <a:bodyPr lIns="68550" tIns="34275" rIns="68550" bIns="34275" anchor="ctr" anchorCtr="0">
            <a:noAutofit/>
          </a:bodyPr>
          <a:lstStyle/>
          <a:p>
            <a:pPr marL="0" marR="0" lvl="0" indent="0" rtl="0">
              <a:lnSpc>
                <a:spcPct val="90000"/>
              </a:lnSpc>
              <a:spcBef>
                <a:spcPts val="0"/>
              </a:spcBef>
              <a:buClr>
                <a:srgbClr val="262626"/>
              </a:buClr>
              <a:buSzPct val="25000"/>
              <a:buFont typeface="Arial"/>
              <a:buNone/>
            </a:pPr>
            <a:r>
              <a:rPr lang="en-US" dirty="0"/>
              <a:t>Parking</a:t>
            </a:r>
            <a:endParaRPr lang="en-US" sz="3600" b="0" i="0" u="none" strike="noStrike" cap="none" dirty="0">
              <a:solidFill>
                <a:srgbClr val="262626"/>
              </a:solidFill>
              <a:latin typeface="Montserrat"/>
              <a:ea typeface="Montserrat"/>
              <a:cs typeface="Montserrat"/>
              <a:sym typeface="Montserrat"/>
            </a:endParaRPr>
          </a:p>
        </p:txBody>
      </p:sp>
      <p:pic>
        <p:nvPicPr>
          <p:cNvPr id="5529" name="Shape 5529"/>
          <p:cNvPicPr preferRelativeResize="0"/>
          <p:nvPr/>
        </p:nvPicPr>
        <p:blipFill rotWithShape="1">
          <a:blip r:embed="rId3">
            <a:alphaModFix/>
          </a:blip>
          <a:srcRect/>
          <a:stretch/>
        </p:blipFill>
        <p:spPr>
          <a:xfrm>
            <a:off x="468275" y="1183741"/>
            <a:ext cx="5546032" cy="3154306"/>
          </a:xfrm>
          <a:prstGeom prst="rect">
            <a:avLst/>
          </a:prstGeom>
          <a:noFill/>
          <a:ln>
            <a:noFill/>
          </a:ln>
        </p:spPr>
      </p:pic>
      <p:pic>
        <p:nvPicPr>
          <p:cNvPr id="5531" name="Shape 5531"/>
          <p:cNvPicPr preferRelativeResize="0"/>
          <p:nvPr/>
        </p:nvPicPr>
        <p:blipFill rotWithShape="1">
          <a:blip r:embed="rId4">
            <a:alphaModFix/>
          </a:blip>
          <a:srcRect/>
          <a:stretch/>
        </p:blipFill>
        <p:spPr>
          <a:xfrm>
            <a:off x="6296395" y="1000872"/>
            <a:ext cx="2382326" cy="1423126"/>
          </a:xfrm>
          <a:prstGeom prst="rect">
            <a:avLst/>
          </a:prstGeom>
          <a:noFill/>
          <a:ln>
            <a:noFill/>
          </a:ln>
        </p:spPr>
      </p:pic>
      <p:pic>
        <p:nvPicPr>
          <p:cNvPr id="5533" name="Shape 5533" descr="http://www.alltrafficsolutions.com/wp-content/uploads/2015/05/GreenBollard5503-wpcf_1024x1024.jpg"/>
          <p:cNvPicPr preferRelativeResize="0"/>
          <p:nvPr/>
        </p:nvPicPr>
        <p:blipFill rotWithShape="1">
          <a:blip r:embed="rId5">
            <a:alphaModFix/>
          </a:blip>
          <a:srcRect/>
          <a:stretch/>
        </p:blipFill>
        <p:spPr>
          <a:xfrm>
            <a:off x="6348418" y="2760894"/>
            <a:ext cx="1657350" cy="1657350"/>
          </a:xfrm>
          <a:prstGeom prst="rect">
            <a:avLst/>
          </a:prstGeom>
          <a:noFill/>
          <a:ln>
            <a:noFill/>
          </a:ln>
        </p:spPr>
      </p:pic>
    </p:spTree>
    <p:extLst>
      <p:ext uri="{BB962C8B-B14F-4D97-AF65-F5344CB8AC3E}">
        <p14:creationId xmlns:p14="http://schemas.microsoft.com/office/powerpoint/2010/main" val="39200884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FD85607-C2BF-4A34-89D2-1962FF899C1F}"/>
              </a:ext>
            </a:extLst>
          </p:cNvPr>
          <p:cNvSpPr>
            <a:spLocks noGrp="1"/>
          </p:cNvSpPr>
          <p:nvPr>
            <p:ph type="title"/>
          </p:nvPr>
        </p:nvSpPr>
        <p:spPr>
          <a:xfrm>
            <a:off x="5491491" y="342900"/>
            <a:ext cx="3281033" cy="685800"/>
          </a:xfrm>
        </p:spPr>
        <p:txBody>
          <a:bodyPr>
            <a:normAutofit/>
          </a:bodyPr>
          <a:lstStyle/>
          <a:p>
            <a:r>
              <a:rPr lang="en-US" dirty="0"/>
              <a:t>Trucking &amp; Logistics</a:t>
            </a:r>
          </a:p>
        </p:txBody>
      </p:sp>
      <p:sp>
        <p:nvSpPr>
          <p:cNvPr id="3" name="Content Placeholder 2">
            <a:extLst>
              <a:ext uri="{FF2B5EF4-FFF2-40B4-BE49-F238E27FC236}">
                <a16:creationId xmlns:a16="http://schemas.microsoft.com/office/drawing/2014/main" xmlns="" id="{8DA0AC98-6C34-4A05-BF4E-1F34F8531B89}"/>
              </a:ext>
            </a:extLst>
          </p:cNvPr>
          <p:cNvSpPr>
            <a:spLocks noGrp="1"/>
          </p:cNvSpPr>
          <p:nvPr>
            <p:ph idx="1"/>
          </p:nvPr>
        </p:nvSpPr>
        <p:spPr>
          <a:xfrm>
            <a:off x="5498819" y="1228725"/>
            <a:ext cx="3281033" cy="3290207"/>
          </a:xfrm>
        </p:spPr>
        <p:txBody>
          <a:bodyPr>
            <a:normAutofit/>
          </a:bodyPr>
          <a:lstStyle/>
          <a:p>
            <a:pPr marL="171446" indent="-171446" defTabSz="914378">
              <a:lnSpc>
                <a:spcPct val="120000"/>
              </a:lnSpc>
              <a:spcBef>
                <a:spcPts val="0"/>
              </a:spcBef>
              <a:spcAft>
                <a:spcPts val="200"/>
              </a:spcAft>
              <a:buClr>
                <a:srgbClr val="222A35"/>
              </a:buClr>
              <a:buSzPct val="100000"/>
              <a:buFont typeface="Arial" panose="020B0604020202020204" pitchFamily="34" charset="0"/>
              <a:buChar char="•"/>
              <a:defRPr/>
            </a:pPr>
            <a:r>
              <a:rPr lang="en-US" sz="1000" dirty="0">
                <a:latin typeface="Montserrat" panose="020B0604020202020204" charset="0"/>
                <a:ea typeface="+mn-ea"/>
                <a:cs typeface="Calibri" panose="020F0502020204030204" pitchFamily="34" charset="0"/>
              </a:rPr>
              <a:t>Carriers/Drivers spend less time sitting idle – with ELD, drive-time will be even more critical</a:t>
            </a:r>
          </a:p>
          <a:p>
            <a:pPr marL="171446" indent="-171446" defTabSz="914378">
              <a:lnSpc>
                <a:spcPct val="120000"/>
              </a:lnSpc>
              <a:spcBef>
                <a:spcPts val="0"/>
              </a:spcBef>
              <a:spcAft>
                <a:spcPts val="200"/>
              </a:spcAft>
              <a:buClr>
                <a:srgbClr val="222A35"/>
              </a:buClr>
              <a:buSzPct val="100000"/>
              <a:buFont typeface="Arial" panose="020B0604020202020204" pitchFamily="34" charset="0"/>
              <a:buChar char="•"/>
              <a:defRPr/>
            </a:pPr>
            <a:r>
              <a:rPr lang="en-US" sz="1000" dirty="0">
                <a:latin typeface="Montserrat" panose="020B0604020202020204" charset="0"/>
                <a:ea typeface="+mn-ea"/>
                <a:cs typeface="Calibri" panose="020F0502020204030204" pitchFamily="34" charset="0"/>
              </a:rPr>
              <a:t>Lower base rates; lower demurrage/detention costs</a:t>
            </a:r>
          </a:p>
          <a:p>
            <a:pPr marL="171446" indent="-171446" defTabSz="914378">
              <a:lnSpc>
                <a:spcPct val="120000"/>
              </a:lnSpc>
              <a:spcBef>
                <a:spcPts val="0"/>
              </a:spcBef>
              <a:spcAft>
                <a:spcPts val="200"/>
              </a:spcAft>
              <a:buClr>
                <a:srgbClr val="222A35"/>
              </a:buClr>
              <a:buSzPct val="100000"/>
              <a:buFont typeface="Arial" panose="020B0604020202020204" pitchFamily="34" charset="0"/>
              <a:buChar char="•"/>
              <a:defRPr/>
            </a:pPr>
            <a:r>
              <a:rPr lang="en-US" sz="1000" dirty="0">
                <a:latin typeface="Montserrat" panose="020B0604020202020204" charset="0"/>
                <a:ea typeface="+mn-ea"/>
                <a:cs typeface="Calibri" panose="020F0502020204030204" pitchFamily="34" charset="0"/>
              </a:rPr>
              <a:t>Smaller footprint (fewer dock doors, smaller </a:t>
            </a:r>
            <a:r>
              <a:rPr lang="en-US" sz="1000" dirty="0" err="1">
                <a:latin typeface="Montserrat" panose="020B0604020202020204" charset="0"/>
                <a:ea typeface="+mn-ea"/>
                <a:cs typeface="Calibri" panose="020F0502020204030204" pitchFamily="34" charset="0"/>
              </a:rPr>
              <a:t>marshall</a:t>
            </a:r>
            <a:r>
              <a:rPr lang="en-US" sz="1000" dirty="0">
                <a:latin typeface="Montserrat" panose="020B0604020202020204" charset="0"/>
                <a:ea typeface="+mn-ea"/>
                <a:cs typeface="Calibri" panose="020F0502020204030204" pitchFamily="34" charset="0"/>
              </a:rPr>
              <a:t> yard, smaller acreage, </a:t>
            </a:r>
            <a:r>
              <a:rPr lang="en-US" sz="1000" dirty="0" err="1">
                <a:latin typeface="Montserrat" panose="020B0604020202020204" charset="0"/>
                <a:ea typeface="+mn-ea"/>
                <a:cs typeface="Calibri" panose="020F0502020204030204" pitchFamily="34" charset="0"/>
              </a:rPr>
              <a:t>etc</a:t>
            </a:r>
            <a:r>
              <a:rPr lang="en-US" sz="1000" dirty="0">
                <a:latin typeface="Montserrat" panose="020B0604020202020204" charset="0"/>
                <a:ea typeface="+mn-ea"/>
                <a:cs typeface="Calibri" panose="020F0502020204030204" pitchFamily="34" charset="0"/>
              </a:rPr>
              <a:t>)</a:t>
            </a:r>
          </a:p>
          <a:p>
            <a:pPr marL="171446" indent="-171446" defTabSz="914378">
              <a:lnSpc>
                <a:spcPct val="120000"/>
              </a:lnSpc>
              <a:spcBef>
                <a:spcPts val="0"/>
              </a:spcBef>
              <a:spcAft>
                <a:spcPts val="200"/>
              </a:spcAft>
              <a:buClr>
                <a:srgbClr val="222A35"/>
              </a:buClr>
              <a:buSzPct val="100000"/>
              <a:buFont typeface="Arial" panose="020B0604020202020204" pitchFamily="34" charset="0"/>
              <a:buChar char="•"/>
              <a:defRPr/>
            </a:pPr>
            <a:r>
              <a:rPr lang="en-US" sz="1000" dirty="0">
                <a:latin typeface="Montserrat" panose="020B0604020202020204" charset="0"/>
                <a:ea typeface="+mn-ea"/>
                <a:cs typeface="Calibri" panose="020F0502020204030204" pitchFamily="34" charset="0"/>
              </a:rPr>
              <a:t>Redirecting truckers to Truck-Stops when load isn’t ready </a:t>
            </a:r>
          </a:p>
          <a:p>
            <a:pPr marL="171446" indent="-171446" defTabSz="914378">
              <a:lnSpc>
                <a:spcPct val="120000"/>
              </a:lnSpc>
              <a:spcBef>
                <a:spcPts val="0"/>
              </a:spcBef>
              <a:spcAft>
                <a:spcPts val="200"/>
              </a:spcAft>
              <a:buClr>
                <a:srgbClr val="222A35"/>
              </a:buClr>
              <a:buSzPct val="100000"/>
              <a:buFont typeface="Arial" panose="020B0604020202020204" pitchFamily="34" charset="0"/>
              <a:buChar char="•"/>
              <a:defRPr/>
            </a:pPr>
            <a:r>
              <a:rPr lang="en-US" sz="1000" dirty="0">
                <a:latin typeface="Montserrat" panose="020B0604020202020204" charset="0"/>
                <a:ea typeface="+mn-ea"/>
                <a:cs typeface="Calibri" panose="020F0502020204030204" pitchFamily="34" charset="0"/>
              </a:rPr>
              <a:t>Paid reservations </a:t>
            </a:r>
          </a:p>
          <a:p>
            <a:pPr marL="171446" indent="-171446" defTabSz="914378">
              <a:lnSpc>
                <a:spcPct val="120000"/>
              </a:lnSpc>
              <a:spcBef>
                <a:spcPts val="0"/>
              </a:spcBef>
              <a:spcAft>
                <a:spcPts val="200"/>
              </a:spcAft>
              <a:buClr>
                <a:srgbClr val="222A35"/>
              </a:buClr>
              <a:buSzPct val="100000"/>
              <a:buFont typeface="Arial" panose="020B0604020202020204" pitchFamily="34" charset="0"/>
              <a:buChar char="•"/>
              <a:defRPr/>
            </a:pPr>
            <a:r>
              <a:rPr lang="en-US" sz="1000" dirty="0" err="1">
                <a:latin typeface="Montserrat" panose="020B0604020202020204" charset="0"/>
                <a:ea typeface="+mn-ea"/>
                <a:cs typeface="Calibri" panose="020F0502020204030204" pitchFamily="34" charset="0"/>
              </a:rPr>
              <a:t>FastPass</a:t>
            </a:r>
            <a:r>
              <a:rPr lang="en-US" sz="1000" dirty="0">
                <a:latin typeface="Montserrat" panose="020B0604020202020204" charset="0"/>
                <a:ea typeface="+mn-ea"/>
                <a:cs typeface="Calibri" panose="020F0502020204030204" pitchFamily="34" charset="0"/>
              </a:rPr>
              <a:t> for truckers with hot-shipments</a:t>
            </a:r>
          </a:p>
          <a:p>
            <a:pPr marL="171446" indent="-171446" defTabSz="914378">
              <a:lnSpc>
                <a:spcPct val="120000"/>
              </a:lnSpc>
              <a:spcBef>
                <a:spcPts val="0"/>
              </a:spcBef>
              <a:spcAft>
                <a:spcPts val="200"/>
              </a:spcAft>
              <a:buClr>
                <a:srgbClr val="222A35"/>
              </a:buClr>
              <a:buSzPct val="100000"/>
              <a:buFont typeface="Arial" panose="020B0604020202020204" pitchFamily="34" charset="0"/>
              <a:buChar char="•"/>
              <a:defRPr/>
            </a:pPr>
            <a:r>
              <a:rPr lang="en-US" sz="1000" dirty="0">
                <a:latin typeface="Montserrat" panose="020B0604020202020204" charset="0"/>
                <a:ea typeface="+mn-ea"/>
                <a:cs typeface="Calibri" panose="020F0502020204030204" pitchFamily="34" charset="0"/>
              </a:rPr>
              <a:t>Smarter pre-staging of cargo; Smarter scheduling and execution of Delivery Windows</a:t>
            </a:r>
          </a:p>
          <a:p>
            <a:pPr marL="171446" indent="-171446" defTabSz="914378">
              <a:lnSpc>
                <a:spcPct val="120000"/>
              </a:lnSpc>
              <a:spcBef>
                <a:spcPts val="0"/>
              </a:spcBef>
              <a:spcAft>
                <a:spcPts val="200"/>
              </a:spcAft>
              <a:buClr>
                <a:srgbClr val="222A35"/>
              </a:buClr>
              <a:buSzPct val="100000"/>
              <a:buFont typeface="Arial" panose="020B0604020202020204" pitchFamily="34" charset="0"/>
              <a:buChar char="•"/>
              <a:defRPr/>
            </a:pPr>
            <a:r>
              <a:rPr lang="en-US" sz="1000" dirty="0">
                <a:latin typeface="Montserrat" panose="020B0604020202020204" charset="0"/>
                <a:ea typeface="+mn-ea"/>
                <a:cs typeface="Calibri" panose="020F0502020204030204" pitchFamily="34" charset="0"/>
              </a:rPr>
              <a:t>Shippers become preferred users and higher-ranked by future Uber-based truckers</a:t>
            </a:r>
          </a:p>
          <a:p>
            <a:pPr marL="171446" indent="-171446" defTabSz="914378">
              <a:lnSpc>
                <a:spcPct val="120000"/>
              </a:lnSpc>
              <a:spcBef>
                <a:spcPts val="0"/>
              </a:spcBef>
              <a:spcAft>
                <a:spcPts val="200"/>
              </a:spcAft>
              <a:buClr>
                <a:srgbClr val="222A35"/>
              </a:buClr>
              <a:buSzPct val="100000"/>
              <a:buFont typeface="Arial" panose="020B0604020202020204" pitchFamily="34" charset="0"/>
              <a:buChar char="•"/>
              <a:defRPr/>
            </a:pPr>
            <a:r>
              <a:rPr lang="en-US" sz="1000" dirty="0">
                <a:latin typeface="Montserrat" panose="020B0604020202020204" charset="0"/>
                <a:ea typeface="+mn-ea"/>
                <a:cs typeface="Calibri" panose="020F0502020204030204" pitchFamily="34" charset="0"/>
              </a:rPr>
              <a:t>Reduce traffic congestion outside of your shipping facility</a:t>
            </a:r>
          </a:p>
          <a:p>
            <a:pPr marL="171446" indent="-171446" defTabSz="914378">
              <a:lnSpc>
                <a:spcPct val="120000"/>
              </a:lnSpc>
              <a:spcBef>
                <a:spcPts val="0"/>
              </a:spcBef>
              <a:spcAft>
                <a:spcPts val="200"/>
              </a:spcAft>
              <a:buClr>
                <a:srgbClr val="222A35"/>
              </a:buClr>
              <a:buSzPct val="100000"/>
              <a:buFont typeface="Arial" panose="020B0604020202020204" pitchFamily="34" charset="0"/>
              <a:buChar char="•"/>
              <a:defRPr/>
            </a:pPr>
            <a:r>
              <a:rPr lang="en-US" sz="1000" dirty="0">
                <a:latin typeface="Montserrat" panose="020B0604020202020204" charset="0"/>
                <a:ea typeface="+mn-ea"/>
                <a:cs typeface="Calibri" panose="020F0502020204030204" pitchFamily="34" charset="0"/>
              </a:rPr>
              <a:t>Reduce air pollution and improve safety</a:t>
            </a:r>
          </a:p>
          <a:p>
            <a:endParaRPr lang="en-US" dirty="0"/>
          </a:p>
        </p:txBody>
      </p:sp>
      <p:pic>
        <p:nvPicPr>
          <p:cNvPr id="4" name="Picture 3">
            <a:extLst>
              <a:ext uri="{FF2B5EF4-FFF2-40B4-BE49-F238E27FC236}">
                <a16:creationId xmlns:a16="http://schemas.microsoft.com/office/drawing/2014/main" xmlns="" id="{45584B70-9413-4A04-AE91-1B30955DB1A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5117805" cy="5143500"/>
          </a:xfrm>
          <a:prstGeom prst="rect">
            <a:avLst/>
          </a:prstGeom>
        </p:spPr>
      </p:pic>
      <p:grpSp>
        <p:nvGrpSpPr>
          <p:cNvPr id="5" name="Group 4">
            <a:extLst>
              <a:ext uri="{FF2B5EF4-FFF2-40B4-BE49-F238E27FC236}">
                <a16:creationId xmlns:a16="http://schemas.microsoft.com/office/drawing/2014/main" xmlns="" id="{51CF5E50-4468-4E45-A49D-21DA2FE0EEE6}"/>
              </a:ext>
            </a:extLst>
          </p:cNvPr>
          <p:cNvGrpSpPr/>
          <p:nvPr/>
        </p:nvGrpSpPr>
        <p:grpSpPr>
          <a:xfrm>
            <a:off x="2340264" y="455120"/>
            <a:ext cx="544112" cy="4736489"/>
            <a:chOff x="2234951" y="1546175"/>
            <a:chExt cx="541928" cy="3354224"/>
          </a:xfrm>
        </p:grpSpPr>
        <p:sp>
          <p:nvSpPr>
            <p:cNvPr id="6" name="Rounded Rectangle 32">
              <a:extLst>
                <a:ext uri="{FF2B5EF4-FFF2-40B4-BE49-F238E27FC236}">
                  <a16:creationId xmlns:a16="http://schemas.microsoft.com/office/drawing/2014/main" xmlns="" id="{AE293BAF-1787-4DDB-8ED8-3D366D8FF839}"/>
                </a:ext>
              </a:extLst>
            </p:cNvPr>
            <p:cNvSpPr/>
            <p:nvPr/>
          </p:nvSpPr>
          <p:spPr>
            <a:xfrm rot="6300000">
              <a:off x="828803" y="2952323"/>
              <a:ext cx="3354224" cy="541928"/>
            </a:xfrm>
            <a:prstGeom prst="roundRect">
              <a:avLst/>
            </a:prstGeom>
            <a:solidFill>
              <a:srgbClr val="FF0000">
                <a:alpha val="4588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xmlns="" id="{23D9B068-8778-4BF7-9BF9-23914F0566AD}"/>
                </a:ext>
              </a:extLst>
            </p:cNvPr>
            <p:cNvSpPr txBox="1"/>
            <p:nvPr/>
          </p:nvSpPr>
          <p:spPr>
            <a:xfrm>
              <a:off x="2374308" y="3223287"/>
              <a:ext cx="263214" cy="261610"/>
            </a:xfrm>
            <a:prstGeom prst="rect">
              <a:avLst/>
            </a:prstGeom>
            <a:noFill/>
          </p:spPr>
          <p:txBody>
            <a:bodyPr wrap="none" rtlCol="0">
              <a:spAutoFit/>
            </a:bodyPr>
            <a:lstStyle/>
            <a:p>
              <a:r>
                <a:rPr lang="en-US" sz="1100" b="1" dirty="0">
                  <a:solidFill>
                    <a:schemeClr val="bg1"/>
                  </a:solidFill>
                </a:rPr>
                <a:t>9</a:t>
              </a:r>
            </a:p>
          </p:txBody>
        </p:sp>
      </p:grpSp>
      <p:grpSp>
        <p:nvGrpSpPr>
          <p:cNvPr id="8" name="Group 7">
            <a:extLst>
              <a:ext uri="{FF2B5EF4-FFF2-40B4-BE49-F238E27FC236}">
                <a16:creationId xmlns:a16="http://schemas.microsoft.com/office/drawing/2014/main" xmlns="" id="{46C45EC2-AC39-4B79-88AF-645B7F8EF7EB}"/>
              </a:ext>
            </a:extLst>
          </p:cNvPr>
          <p:cNvGrpSpPr/>
          <p:nvPr/>
        </p:nvGrpSpPr>
        <p:grpSpPr>
          <a:xfrm>
            <a:off x="4125044" y="1606977"/>
            <a:ext cx="409883" cy="373582"/>
            <a:chOff x="4105425" y="1691991"/>
            <a:chExt cx="408238" cy="264559"/>
          </a:xfrm>
        </p:grpSpPr>
        <p:sp>
          <p:nvSpPr>
            <p:cNvPr id="9" name="Rounded Rectangle 35">
              <a:extLst>
                <a:ext uri="{FF2B5EF4-FFF2-40B4-BE49-F238E27FC236}">
                  <a16:creationId xmlns:a16="http://schemas.microsoft.com/office/drawing/2014/main" xmlns="" id="{0F1ADE08-2644-4BB1-9CBC-6F8328BE0518}"/>
                </a:ext>
              </a:extLst>
            </p:cNvPr>
            <p:cNvSpPr/>
            <p:nvPr/>
          </p:nvSpPr>
          <p:spPr>
            <a:xfrm rot="6300000">
              <a:off x="4177264" y="1620152"/>
              <a:ext cx="264559" cy="408238"/>
            </a:xfrm>
            <a:prstGeom prst="roundRect">
              <a:avLst/>
            </a:prstGeom>
            <a:solidFill>
              <a:srgbClr val="FF0000">
                <a:alpha val="4588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xmlns="" id="{D894DCAD-9C7F-4C92-A910-EB7D2FF4F4EA}"/>
                </a:ext>
              </a:extLst>
            </p:cNvPr>
            <p:cNvSpPr txBox="1"/>
            <p:nvPr/>
          </p:nvSpPr>
          <p:spPr>
            <a:xfrm>
              <a:off x="4138663" y="1693466"/>
              <a:ext cx="341760" cy="261610"/>
            </a:xfrm>
            <a:prstGeom prst="rect">
              <a:avLst/>
            </a:prstGeom>
            <a:noFill/>
          </p:spPr>
          <p:txBody>
            <a:bodyPr wrap="none" rtlCol="0">
              <a:spAutoFit/>
            </a:bodyPr>
            <a:lstStyle/>
            <a:p>
              <a:r>
                <a:rPr lang="en-US" sz="1100" b="1" dirty="0">
                  <a:solidFill>
                    <a:schemeClr val="bg1"/>
                  </a:solidFill>
                </a:rPr>
                <a:t>10</a:t>
              </a:r>
            </a:p>
          </p:txBody>
        </p:sp>
      </p:grpSp>
      <p:grpSp>
        <p:nvGrpSpPr>
          <p:cNvPr id="11" name="Group 10">
            <a:extLst>
              <a:ext uri="{FF2B5EF4-FFF2-40B4-BE49-F238E27FC236}">
                <a16:creationId xmlns:a16="http://schemas.microsoft.com/office/drawing/2014/main" xmlns="" id="{57C18272-61F1-41E6-BE14-41B926EB5707}"/>
              </a:ext>
            </a:extLst>
          </p:cNvPr>
          <p:cNvGrpSpPr/>
          <p:nvPr/>
        </p:nvGrpSpPr>
        <p:grpSpPr>
          <a:xfrm>
            <a:off x="892282" y="1343115"/>
            <a:ext cx="890489" cy="778816"/>
            <a:chOff x="874592" y="1520347"/>
            <a:chExt cx="886915" cy="551531"/>
          </a:xfrm>
        </p:grpSpPr>
        <p:sp>
          <p:nvSpPr>
            <p:cNvPr id="12" name="Rounded Rectangle 54">
              <a:extLst>
                <a:ext uri="{FF2B5EF4-FFF2-40B4-BE49-F238E27FC236}">
                  <a16:creationId xmlns:a16="http://schemas.microsoft.com/office/drawing/2014/main" xmlns="" id="{5516F25C-1130-40BA-AE0E-3C8C269DE302}"/>
                </a:ext>
              </a:extLst>
            </p:cNvPr>
            <p:cNvSpPr/>
            <p:nvPr/>
          </p:nvSpPr>
          <p:spPr>
            <a:xfrm rot="6359272">
              <a:off x="1042284" y="1352655"/>
              <a:ext cx="551531" cy="886915"/>
            </a:xfrm>
            <a:prstGeom prst="roundRect">
              <a:avLst/>
            </a:prstGeom>
            <a:solidFill>
              <a:srgbClr val="FF0000">
                <a:alpha val="4588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xmlns="" id="{E2FC4E1E-6DC0-4BC6-93F0-4DEFDBD8D8A6}"/>
                </a:ext>
              </a:extLst>
            </p:cNvPr>
            <p:cNvSpPr txBox="1"/>
            <p:nvPr/>
          </p:nvSpPr>
          <p:spPr>
            <a:xfrm>
              <a:off x="1142072" y="1665307"/>
              <a:ext cx="341760" cy="261610"/>
            </a:xfrm>
            <a:prstGeom prst="rect">
              <a:avLst/>
            </a:prstGeom>
            <a:noFill/>
          </p:spPr>
          <p:txBody>
            <a:bodyPr wrap="none" rtlCol="0">
              <a:spAutoFit/>
            </a:bodyPr>
            <a:lstStyle/>
            <a:p>
              <a:r>
                <a:rPr lang="en-US" sz="1100" b="1" dirty="0">
                  <a:solidFill>
                    <a:schemeClr val="bg1"/>
                  </a:solidFill>
                </a:rPr>
                <a:t>11</a:t>
              </a:r>
            </a:p>
          </p:txBody>
        </p:sp>
      </p:grpSp>
      <p:grpSp>
        <p:nvGrpSpPr>
          <p:cNvPr id="14" name="Group 13">
            <a:extLst>
              <a:ext uri="{FF2B5EF4-FFF2-40B4-BE49-F238E27FC236}">
                <a16:creationId xmlns:a16="http://schemas.microsoft.com/office/drawing/2014/main" xmlns="" id="{1B6BE000-D48A-461D-B6C8-F28A5A868014}"/>
              </a:ext>
            </a:extLst>
          </p:cNvPr>
          <p:cNvGrpSpPr/>
          <p:nvPr/>
        </p:nvGrpSpPr>
        <p:grpSpPr>
          <a:xfrm>
            <a:off x="1587960" y="1104251"/>
            <a:ext cx="890489" cy="458523"/>
            <a:chOff x="1570270" y="1208595"/>
            <a:chExt cx="886915" cy="324711"/>
          </a:xfrm>
        </p:grpSpPr>
        <p:sp>
          <p:nvSpPr>
            <p:cNvPr id="15" name="Rounded Rectangle 57">
              <a:extLst>
                <a:ext uri="{FF2B5EF4-FFF2-40B4-BE49-F238E27FC236}">
                  <a16:creationId xmlns:a16="http://schemas.microsoft.com/office/drawing/2014/main" xmlns="" id="{8FBB56A0-EA3B-45CA-A3D8-41145DF10345}"/>
                </a:ext>
              </a:extLst>
            </p:cNvPr>
            <p:cNvSpPr/>
            <p:nvPr/>
          </p:nvSpPr>
          <p:spPr>
            <a:xfrm rot="5736605">
              <a:off x="1851372" y="927493"/>
              <a:ext cx="324711" cy="886915"/>
            </a:xfrm>
            <a:prstGeom prst="roundRect">
              <a:avLst/>
            </a:prstGeom>
            <a:solidFill>
              <a:srgbClr val="FF0000">
                <a:alpha val="4588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xmlns="" id="{6AC4951D-D822-46C3-A401-3D92A82366E7}"/>
                </a:ext>
              </a:extLst>
            </p:cNvPr>
            <p:cNvSpPr txBox="1"/>
            <p:nvPr/>
          </p:nvSpPr>
          <p:spPr>
            <a:xfrm>
              <a:off x="1831883" y="1224149"/>
              <a:ext cx="341760" cy="261610"/>
            </a:xfrm>
            <a:prstGeom prst="rect">
              <a:avLst/>
            </a:prstGeom>
            <a:noFill/>
          </p:spPr>
          <p:txBody>
            <a:bodyPr wrap="none" rtlCol="0">
              <a:spAutoFit/>
            </a:bodyPr>
            <a:lstStyle/>
            <a:p>
              <a:r>
                <a:rPr lang="en-US" sz="1100" b="1" dirty="0">
                  <a:solidFill>
                    <a:schemeClr val="bg1"/>
                  </a:solidFill>
                </a:rPr>
                <a:t>12</a:t>
              </a:r>
            </a:p>
          </p:txBody>
        </p:sp>
      </p:grpSp>
      <p:grpSp>
        <p:nvGrpSpPr>
          <p:cNvPr id="17" name="Group 16">
            <a:extLst>
              <a:ext uri="{FF2B5EF4-FFF2-40B4-BE49-F238E27FC236}">
                <a16:creationId xmlns:a16="http://schemas.microsoft.com/office/drawing/2014/main" xmlns="" id="{D0E0AED0-C954-4B1A-B4D7-B2D4A3A6726E}"/>
              </a:ext>
            </a:extLst>
          </p:cNvPr>
          <p:cNvGrpSpPr/>
          <p:nvPr/>
        </p:nvGrpSpPr>
        <p:grpSpPr>
          <a:xfrm>
            <a:off x="3533223" y="3364476"/>
            <a:ext cx="409883" cy="713851"/>
            <a:chOff x="3534402" y="3526924"/>
            <a:chExt cx="408238" cy="505525"/>
          </a:xfrm>
        </p:grpSpPr>
        <p:sp>
          <p:nvSpPr>
            <p:cNvPr id="18" name="Rounded Rectangle 60">
              <a:extLst>
                <a:ext uri="{FF2B5EF4-FFF2-40B4-BE49-F238E27FC236}">
                  <a16:creationId xmlns:a16="http://schemas.microsoft.com/office/drawing/2014/main" xmlns="" id="{DA54397B-3B90-4163-8B61-08BDBDD11A04}"/>
                </a:ext>
              </a:extLst>
            </p:cNvPr>
            <p:cNvSpPr/>
            <p:nvPr/>
          </p:nvSpPr>
          <p:spPr>
            <a:xfrm rot="6300000">
              <a:off x="3485758" y="3575568"/>
              <a:ext cx="505525" cy="408238"/>
            </a:xfrm>
            <a:prstGeom prst="roundRect">
              <a:avLst/>
            </a:prstGeom>
            <a:solidFill>
              <a:srgbClr val="FF0000">
                <a:alpha val="4588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xmlns="" id="{70906D11-9F91-4B3E-AAAD-DB19EEB26608}"/>
                </a:ext>
              </a:extLst>
            </p:cNvPr>
            <p:cNvSpPr txBox="1"/>
            <p:nvPr/>
          </p:nvSpPr>
          <p:spPr>
            <a:xfrm>
              <a:off x="3602906" y="3635470"/>
              <a:ext cx="271228" cy="261610"/>
            </a:xfrm>
            <a:prstGeom prst="rect">
              <a:avLst/>
            </a:prstGeom>
            <a:noFill/>
          </p:spPr>
          <p:txBody>
            <a:bodyPr wrap="none" rtlCol="0">
              <a:spAutoFit/>
            </a:bodyPr>
            <a:lstStyle/>
            <a:p>
              <a:r>
                <a:rPr lang="en-US" sz="1100" b="1" dirty="0">
                  <a:solidFill>
                    <a:schemeClr val="bg1"/>
                  </a:solidFill>
                </a:rPr>
                <a:t>?</a:t>
              </a:r>
            </a:p>
          </p:txBody>
        </p:sp>
      </p:grpSp>
      <p:grpSp>
        <p:nvGrpSpPr>
          <p:cNvPr id="20" name="Group 19">
            <a:extLst>
              <a:ext uri="{FF2B5EF4-FFF2-40B4-BE49-F238E27FC236}">
                <a16:creationId xmlns:a16="http://schemas.microsoft.com/office/drawing/2014/main" xmlns="" id="{3AF9B7E7-CB66-4452-BD70-72E3EB054EBF}"/>
              </a:ext>
            </a:extLst>
          </p:cNvPr>
          <p:cNvGrpSpPr/>
          <p:nvPr/>
        </p:nvGrpSpPr>
        <p:grpSpPr>
          <a:xfrm>
            <a:off x="4189085" y="4170337"/>
            <a:ext cx="409883" cy="394154"/>
            <a:chOff x="4190264" y="4260033"/>
            <a:chExt cx="408238" cy="279127"/>
          </a:xfrm>
        </p:grpSpPr>
        <p:sp>
          <p:nvSpPr>
            <p:cNvPr id="21" name="Rounded Rectangle 63">
              <a:extLst>
                <a:ext uri="{FF2B5EF4-FFF2-40B4-BE49-F238E27FC236}">
                  <a16:creationId xmlns:a16="http://schemas.microsoft.com/office/drawing/2014/main" xmlns="" id="{3B404102-B1E3-4AE5-AC29-41809CE0FCBA}"/>
                </a:ext>
              </a:extLst>
            </p:cNvPr>
            <p:cNvSpPr/>
            <p:nvPr/>
          </p:nvSpPr>
          <p:spPr>
            <a:xfrm rot="6300000">
              <a:off x="4262103" y="4202762"/>
              <a:ext cx="264559" cy="408238"/>
            </a:xfrm>
            <a:prstGeom prst="roundRect">
              <a:avLst/>
            </a:prstGeom>
            <a:solidFill>
              <a:srgbClr val="FF0000">
                <a:alpha val="4588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C1C3B74F-F3E1-40F5-9DE8-DBFE775108C1}"/>
                </a:ext>
              </a:extLst>
            </p:cNvPr>
            <p:cNvSpPr txBox="1"/>
            <p:nvPr/>
          </p:nvSpPr>
          <p:spPr>
            <a:xfrm>
              <a:off x="4247565" y="4260033"/>
              <a:ext cx="271228" cy="261610"/>
            </a:xfrm>
            <a:prstGeom prst="rect">
              <a:avLst/>
            </a:prstGeom>
            <a:noFill/>
          </p:spPr>
          <p:txBody>
            <a:bodyPr wrap="none" rtlCol="0">
              <a:spAutoFit/>
            </a:bodyPr>
            <a:lstStyle/>
            <a:p>
              <a:r>
                <a:rPr lang="en-US" sz="1100" b="1" dirty="0">
                  <a:solidFill>
                    <a:schemeClr val="bg1"/>
                  </a:solidFill>
                </a:rPr>
                <a:t>?</a:t>
              </a:r>
            </a:p>
          </p:txBody>
        </p:sp>
      </p:grpSp>
      <p:grpSp>
        <p:nvGrpSpPr>
          <p:cNvPr id="23" name="Group 22">
            <a:extLst>
              <a:ext uri="{FF2B5EF4-FFF2-40B4-BE49-F238E27FC236}">
                <a16:creationId xmlns:a16="http://schemas.microsoft.com/office/drawing/2014/main" xmlns="" id="{AD10AE83-4AE4-4AF1-9F1A-9E6F2F89F4AE}"/>
              </a:ext>
            </a:extLst>
          </p:cNvPr>
          <p:cNvGrpSpPr/>
          <p:nvPr/>
        </p:nvGrpSpPr>
        <p:grpSpPr>
          <a:xfrm>
            <a:off x="640332" y="3044785"/>
            <a:ext cx="630477" cy="581661"/>
            <a:chOff x="642396" y="3177151"/>
            <a:chExt cx="627947" cy="411913"/>
          </a:xfrm>
        </p:grpSpPr>
        <p:sp>
          <p:nvSpPr>
            <p:cNvPr id="24" name="Rounded Rectangle 66">
              <a:extLst>
                <a:ext uri="{FF2B5EF4-FFF2-40B4-BE49-F238E27FC236}">
                  <a16:creationId xmlns:a16="http://schemas.microsoft.com/office/drawing/2014/main" xmlns="" id="{B799684C-6361-41BF-98C7-2E3F932AA907}"/>
                </a:ext>
              </a:extLst>
            </p:cNvPr>
            <p:cNvSpPr/>
            <p:nvPr/>
          </p:nvSpPr>
          <p:spPr>
            <a:xfrm rot="5937829">
              <a:off x="750413" y="3069134"/>
              <a:ext cx="411913" cy="627947"/>
            </a:xfrm>
            <a:prstGeom prst="roundRect">
              <a:avLst/>
            </a:prstGeom>
            <a:solidFill>
              <a:srgbClr val="FF0000">
                <a:alpha val="4588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xmlns="" id="{8311ECC1-FE0D-4E8B-984C-13A36243AFD1}"/>
                </a:ext>
              </a:extLst>
            </p:cNvPr>
            <p:cNvSpPr txBox="1"/>
            <p:nvPr/>
          </p:nvSpPr>
          <p:spPr>
            <a:xfrm>
              <a:off x="820755" y="3236536"/>
              <a:ext cx="271228" cy="261610"/>
            </a:xfrm>
            <a:prstGeom prst="rect">
              <a:avLst/>
            </a:prstGeom>
            <a:noFill/>
          </p:spPr>
          <p:txBody>
            <a:bodyPr wrap="none" rtlCol="0">
              <a:spAutoFit/>
            </a:bodyPr>
            <a:lstStyle/>
            <a:p>
              <a:r>
                <a:rPr lang="en-US" sz="1100" b="1" dirty="0">
                  <a:solidFill>
                    <a:schemeClr val="bg1"/>
                  </a:solidFill>
                </a:rPr>
                <a:t>?</a:t>
              </a:r>
            </a:p>
          </p:txBody>
        </p:sp>
      </p:grpSp>
      <p:grpSp>
        <p:nvGrpSpPr>
          <p:cNvPr id="26" name="Group 25">
            <a:extLst>
              <a:ext uri="{FF2B5EF4-FFF2-40B4-BE49-F238E27FC236}">
                <a16:creationId xmlns:a16="http://schemas.microsoft.com/office/drawing/2014/main" xmlns="" id="{8F502224-3B5E-4E51-8CCA-E55FB6B4AF0D}"/>
              </a:ext>
            </a:extLst>
          </p:cNvPr>
          <p:cNvGrpSpPr/>
          <p:nvPr/>
        </p:nvGrpSpPr>
        <p:grpSpPr>
          <a:xfrm>
            <a:off x="4174008" y="2263714"/>
            <a:ext cx="409883" cy="394154"/>
            <a:chOff x="4175187" y="2353410"/>
            <a:chExt cx="408238" cy="279127"/>
          </a:xfrm>
        </p:grpSpPr>
        <p:sp>
          <p:nvSpPr>
            <p:cNvPr id="27" name="Rounded Rectangle 69">
              <a:extLst>
                <a:ext uri="{FF2B5EF4-FFF2-40B4-BE49-F238E27FC236}">
                  <a16:creationId xmlns:a16="http://schemas.microsoft.com/office/drawing/2014/main" xmlns="" id="{3FF4EF3F-370C-4924-8E5B-3E09F2AA8D9E}"/>
                </a:ext>
              </a:extLst>
            </p:cNvPr>
            <p:cNvSpPr/>
            <p:nvPr/>
          </p:nvSpPr>
          <p:spPr>
            <a:xfrm rot="6300000">
              <a:off x="4247026" y="2296139"/>
              <a:ext cx="264559" cy="408238"/>
            </a:xfrm>
            <a:prstGeom prst="roundRect">
              <a:avLst/>
            </a:prstGeom>
            <a:solidFill>
              <a:srgbClr val="FF0000">
                <a:alpha val="4588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xmlns="" id="{3918FC5F-4D55-44B3-8657-A214312E71FF}"/>
                </a:ext>
              </a:extLst>
            </p:cNvPr>
            <p:cNvSpPr txBox="1"/>
            <p:nvPr/>
          </p:nvSpPr>
          <p:spPr>
            <a:xfrm>
              <a:off x="4232488" y="2353410"/>
              <a:ext cx="271228" cy="261610"/>
            </a:xfrm>
            <a:prstGeom prst="rect">
              <a:avLst/>
            </a:prstGeom>
            <a:noFill/>
          </p:spPr>
          <p:txBody>
            <a:bodyPr wrap="none" rtlCol="0">
              <a:spAutoFit/>
            </a:bodyPr>
            <a:lstStyle/>
            <a:p>
              <a:r>
                <a:rPr lang="en-US" sz="1100" b="1" dirty="0">
                  <a:solidFill>
                    <a:schemeClr val="bg1"/>
                  </a:solidFill>
                </a:rPr>
                <a:t>?</a:t>
              </a:r>
            </a:p>
          </p:txBody>
        </p:sp>
      </p:grpSp>
      <p:grpSp>
        <p:nvGrpSpPr>
          <p:cNvPr id="29" name="Group 28">
            <a:extLst>
              <a:ext uri="{FF2B5EF4-FFF2-40B4-BE49-F238E27FC236}">
                <a16:creationId xmlns:a16="http://schemas.microsoft.com/office/drawing/2014/main" xmlns="" id="{B1E9112F-4BE2-4861-87D5-D89C7DB3E314}"/>
              </a:ext>
            </a:extLst>
          </p:cNvPr>
          <p:cNvGrpSpPr/>
          <p:nvPr/>
        </p:nvGrpSpPr>
        <p:grpSpPr>
          <a:xfrm>
            <a:off x="1009874" y="2380781"/>
            <a:ext cx="668006" cy="408433"/>
            <a:chOff x="1012088" y="2473726"/>
            <a:chExt cx="665325" cy="289239"/>
          </a:xfrm>
        </p:grpSpPr>
        <p:sp>
          <p:nvSpPr>
            <p:cNvPr id="30" name="Rounded Rectangle 72">
              <a:extLst>
                <a:ext uri="{FF2B5EF4-FFF2-40B4-BE49-F238E27FC236}">
                  <a16:creationId xmlns:a16="http://schemas.microsoft.com/office/drawing/2014/main" xmlns="" id="{A3DBCB2A-5665-4CF6-91FD-CC4E1228F47F}"/>
                </a:ext>
              </a:extLst>
            </p:cNvPr>
            <p:cNvSpPr/>
            <p:nvPr/>
          </p:nvSpPr>
          <p:spPr>
            <a:xfrm rot="5762872">
              <a:off x="1212471" y="2298023"/>
              <a:ext cx="264559" cy="665325"/>
            </a:xfrm>
            <a:prstGeom prst="roundRect">
              <a:avLst/>
            </a:prstGeom>
            <a:solidFill>
              <a:srgbClr val="FF0000">
                <a:alpha val="45882"/>
              </a:srgbClr>
            </a:solidFill>
            <a:ln w="190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xmlns="" id="{625511BC-380D-468E-A32E-D814BAB02BBF}"/>
                </a:ext>
              </a:extLst>
            </p:cNvPr>
            <p:cNvSpPr txBox="1"/>
            <p:nvPr/>
          </p:nvSpPr>
          <p:spPr>
            <a:xfrm>
              <a:off x="1216572" y="2473726"/>
              <a:ext cx="271228" cy="261610"/>
            </a:xfrm>
            <a:prstGeom prst="rect">
              <a:avLst/>
            </a:prstGeom>
            <a:noFill/>
          </p:spPr>
          <p:txBody>
            <a:bodyPr wrap="none" rtlCol="0">
              <a:spAutoFit/>
            </a:bodyPr>
            <a:lstStyle/>
            <a:p>
              <a:r>
                <a:rPr lang="en-US" sz="1100" b="1" dirty="0">
                  <a:solidFill>
                    <a:schemeClr val="bg1"/>
                  </a:solidFill>
                </a:rPr>
                <a:t>?</a:t>
              </a:r>
            </a:p>
          </p:txBody>
        </p:sp>
      </p:grpSp>
    </p:spTree>
    <p:extLst>
      <p:ext uri="{BB962C8B-B14F-4D97-AF65-F5344CB8AC3E}">
        <p14:creationId xmlns:p14="http://schemas.microsoft.com/office/powerpoint/2010/main" val="2283314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7D31DE3-04D7-447D-BE20-576276B5FF09}"/>
              </a:ext>
            </a:extLst>
          </p:cNvPr>
          <p:cNvSpPr>
            <a:spLocks noGrp="1"/>
          </p:cNvSpPr>
          <p:nvPr>
            <p:ph type="title"/>
          </p:nvPr>
        </p:nvSpPr>
        <p:spPr>
          <a:xfrm>
            <a:off x="371475" y="342900"/>
            <a:ext cx="8401050" cy="373026"/>
          </a:xfrm>
        </p:spPr>
        <p:txBody>
          <a:bodyPr/>
          <a:lstStyle/>
          <a:p>
            <a:r>
              <a:rPr lang="en-US" dirty="0"/>
              <a:t>Freight Transport Optimization</a:t>
            </a:r>
          </a:p>
        </p:txBody>
      </p:sp>
      <p:sp>
        <p:nvSpPr>
          <p:cNvPr id="3" name="Content Placeholder 2">
            <a:extLst>
              <a:ext uri="{FF2B5EF4-FFF2-40B4-BE49-F238E27FC236}">
                <a16:creationId xmlns:a16="http://schemas.microsoft.com/office/drawing/2014/main" xmlns="" id="{DAE6B23D-C190-48BA-A8E2-E197E9EF472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xmlns="" id="{5E13797C-D1E2-4E33-BCF5-3D7CFF4F4576}"/>
              </a:ext>
            </a:extLst>
          </p:cNvPr>
          <p:cNvPicPr>
            <a:picLocks noChangeAspect="1"/>
          </p:cNvPicPr>
          <p:nvPr/>
        </p:nvPicPr>
        <p:blipFill>
          <a:blip r:embed="rId2"/>
          <a:stretch>
            <a:fillRect/>
          </a:stretch>
        </p:blipFill>
        <p:spPr>
          <a:xfrm>
            <a:off x="0" y="841592"/>
            <a:ext cx="9144000" cy="4301908"/>
          </a:xfrm>
          <a:prstGeom prst="rect">
            <a:avLst/>
          </a:prstGeom>
        </p:spPr>
      </p:pic>
    </p:spTree>
    <p:extLst>
      <p:ext uri="{BB962C8B-B14F-4D97-AF65-F5344CB8AC3E}">
        <p14:creationId xmlns:p14="http://schemas.microsoft.com/office/powerpoint/2010/main" val="13162878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69"/>
        <p:cNvGrpSpPr/>
        <p:nvPr/>
      </p:nvGrpSpPr>
      <p:grpSpPr>
        <a:xfrm>
          <a:off x="0" y="0"/>
          <a:ext cx="0" cy="0"/>
          <a:chOff x="0" y="0"/>
          <a:chExt cx="0" cy="0"/>
        </a:xfrm>
      </p:grpSpPr>
      <p:cxnSp>
        <p:nvCxnSpPr>
          <p:cNvPr id="83" name="Straight Arrow Connector 82"/>
          <p:cNvCxnSpPr>
            <a:cxnSpLocks/>
          </p:cNvCxnSpPr>
          <p:nvPr/>
        </p:nvCxnSpPr>
        <p:spPr>
          <a:xfrm>
            <a:off x="3074260" y="2968219"/>
            <a:ext cx="887315" cy="6180"/>
          </a:xfrm>
          <a:prstGeom prst="straightConnector1">
            <a:avLst/>
          </a:prstGeom>
          <a:ln w="19050" cmpd="sng">
            <a:tailEnd type="arrow"/>
          </a:ln>
          <a:effectLst/>
        </p:spPr>
        <p:style>
          <a:lnRef idx="2">
            <a:schemeClr val="accent1"/>
          </a:lnRef>
          <a:fillRef idx="0">
            <a:schemeClr val="accent1"/>
          </a:fillRef>
          <a:effectRef idx="1">
            <a:schemeClr val="accent1"/>
          </a:effectRef>
          <a:fontRef idx="minor">
            <a:schemeClr val="tx1"/>
          </a:fontRef>
        </p:style>
      </p:cxnSp>
      <p:sp>
        <p:nvSpPr>
          <p:cNvPr id="1170" name="Shape 1170"/>
          <p:cNvSpPr txBox="1"/>
          <p:nvPr/>
        </p:nvSpPr>
        <p:spPr>
          <a:xfrm>
            <a:off x="361950" y="233250"/>
            <a:ext cx="8287747" cy="427120"/>
          </a:xfrm>
          <a:prstGeom prst="rect">
            <a:avLst/>
          </a:prstGeom>
          <a:noFill/>
          <a:ln>
            <a:noFill/>
          </a:ln>
        </p:spPr>
        <p:txBody>
          <a:bodyPr wrap="square" lIns="0" tIns="0" rIns="0" bIns="0" anchor="b" anchorCtr="0">
            <a:noAutofit/>
          </a:bodyPr>
          <a:lstStyle/>
          <a:p>
            <a:pPr lvl="0">
              <a:lnSpc>
                <a:spcPct val="90000"/>
              </a:lnSpc>
              <a:buClr>
                <a:schemeClr val="accent2"/>
              </a:buClr>
              <a:buSzPct val="25000"/>
            </a:pPr>
            <a:r>
              <a:rPr lang="en-US" sz="2400" dirty="0">
                <a:solidFill>
                  <a:srgbClr val="44546A"/>
                </a:solidFill>
                <a:latin typeface="Montserrat"/>
                <a:ea typeface="Montserrat"/>
                <a:cs typeface="Montserrat"/>
                <a:sym typeface="Montserrat"/>
              </a:rPr>
              <a:t>Wrong Way Solutions </a:t>
            </a:r>
            <a:r>
              <a:rPr lang="mr-IN" sz="2400" dirty="0">
                <a:solidFill>
                  <a:srgbClr val="44546A"/>
                </a:solidFill>
                <a:latin typeface="Montserrat"/>
                <a:ea typeface="Montserrat"/>
                <a:cs typeface="Montserrat"/>
                <a:sym typeface="Montserrat"/>
              </a:rPr>
              <a:t>–</a:t>
            </a:r>
            <a:r>
              <a:rPr lang="en-US" sz="2400" dirty="0">
                <a:solidFill>
                  <a:srgbClr val="44546A"/>
                </a:solidFill>
                <a:latin typeface="Montserrat"/>
                <a:ea typeface="Montserrat"/>
                <a:cs typeface="Montserrat"/>
                <a:sym typeface="Montserrat"/>
              </a:rPr>
              <a:t> </a:t>
            </a:r>
            <a:r>
              <a:rPr lang="en-US" sz="2400" dirty="0">
                <a:solidFill>
                  <a:srgbClr val="44546A"/>
                </a:solidFill>
                <a:latin typeface="Montserrat Light"/>
                <a:ea typeface="Montserrat Light"/>
                <a:cs typeface="Montserrat Light"/>
                <a:sym typeface="Montserrat Light"/>
              </a:rPr>
              <a:t>no “one size, fits all” solution </a:t>
            </a:r>
            <a:endParaRPr lang="en-US" sz="2200" dirty="0">
              <a:solidFill>
                <a:srgbClr val="44546A"/>
              </a:solidFill>
              <a:latin typeface="Montserrat"/>
              <a:ea typeface="Montserrat"/>
              <a:cs typeface="Montserrat"/>
              <a:sym typeface="Montserrat"/>
            </a:endParaRPr>
          </a:p>
        </p:txBody>
      </p:sp>
      <p:pic>
        <p:nvPicPr>
          <p:cNvPr id="3" name="Picture 2" descr="email-sms.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28160" y="3281704"/>
            <a:ext cx="625612" cy="576222"/>
          </a:xfrm>
          <a:prstGeom prst="rect">
            <a:avLst/>
          </a:prstGeom>
        </p:spPr>
      </p:pic>
      <p:pic>
        <p:nvPicPr>
          <p:cNvPr id="4" name="Picture 3" descr="Screen Shot 2017-10-18 at 8.28.21 AM.pn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2535265" y="815000"/>
            <a:ext cx="920317" cy="4176873"/>
          </a:xfrm>
          <a:prstGeom prst="rect">
            <a:avLst/>
          </a:prstGeom>
          <a:ln w="6350" cmpd="sng">
            <a:solidFill>
              <a:schemeClr val="tx1"/>
            </a:solidFill>
          </a:ln>
        </p:spPr>
      </p:pic>
      <p:sp>
        <p:nvSpPr>
          <p:cNvPr id="56" name="Rectangle 55">
            <a:extLst>
              <a:ext uri="{FF2B5EF4-FFF2-40B4-BE49-F238E27FC236}">
                <a16:creationId xmlns:a16="http://schemas.microsoft.com/office/drawing/2014/main" xmlns="" id="{2BCE251E-E078-440F-A9A5-396A31EE466F}"/>
              </a:ext>
            </a:extLst>
          </p:cNvPr>
          <p:cNvSpPr/>
          <p:nvPr/>
        </p:nvSpPr>
        <p:spPr>
          <a:xfrm>
            <a:off x="871206" y="1056542"/>
            <a:ext cx="845103" cy="286232"/>
          </a:xfrm>
          <a:prstGeom prst="rect">
            <a:avLst/>
          </a:prstGeom>
        </p:spPr>
        <p:txBody>
          <a:bodyPr wrap="none">
            <a:spAutoFit/>
          </a:bodyPr>
          <a:lstStyle/>
          <a:p>
            <a:pPr algn="ctr">
              <a:lnSpc>
                <a:spcPct val="90000"/>
              </a:lnSpc>
              <a:buClr>
                <a:srgbClr val="262626"/>
              </a:buClr>
              <a:buSzPct val="100000"/>
            </a:pPr>
            <a:r>
              <a:rPr lang="en-US" sz="1400" dirty="0">
                <a:solidFill>
                  <a:schemeClr val="accent2"/>
                </a:solidFill>
                <a:latin typeface="Montserrat" panose="020B0604020202020204" charset="0"/>
                <a:cs typeface="Calibri" panose="020F0502020204030204" pitchFamily="34" charset="0"/>
              </a:rPr>
              <a:t>SENSE </a:t>
            </a:r>
          </a:p>
        </p:txBody>
      </p:sp>
      <p:sp>
        <p:nvSpPr>
          <p:cNvPr id="60" name="Rectangle 59">
            <a:extLst>
              <a:ext uri="{FF2B5EF4-FFF2-40B4-BE49-F238E27FC236}">
                <a16:creationId xmlns:a16="http://schemas.microsoft.com/office/drawing/2014/main" xmlns="" id="{2BCE251E-E078-440F-A9A5-396A31EE466F}"/>
              </a:ext>
            </a:extLst>
          </p:cNvPr>
          <p:cNvSpPr/>
          <p:nvPr/>
        </p:nvSpPr>
        <p:spPr>
          <a:xfrm>
            <a:off x="871206" y="2737256"/>
            <a:ext cx="1034257" cy="286232"/>
          </a:xfrm>
          <a:prstGeom prst="rect">
            <a:avLst/>
          </a:prstGeom>
        </p:spPr>
        <p:txBody>
          <a:bodyPr wrap="none">
            <a:spAutoFit/>
          </a:bodyPr>
          <a:lstStyle/>
          <a:p>
            <a:pPr lvl="0" algn="ctr">
              <a:lnSpc>
                <a:spcPct val="90000"/>
              </a:lnSpc>
              <a:buClr>
                <a:srgbClr val="262626"/>
              </a:buClr>
              <a:buSzPct val="100000"/>
            </a:pPr>
            <a:r>
              <a:rPr lang="en-US" sz="1400" dirty="0">
                <a:solidFill>
                  <a:schemeClr val="accent2"/>
                </a:solidFill>
                <a:latin typeface="Montserrat" panose="020B0604020202020204" charset="0"/>
                <a:cs typeface="Calibri" panose="020F0502020204030204" pitchFamily="34" charset="0"/>
              </a:rPr>
              <a:t>PREVENT</a:t>
            </a:r>
          </a:p>
        </p:txBody>
      </p:sp>
      <p:sp>
        <p:nvSpPr>
          <p:cNvPr id="61" name="Rectangle 60">
            <a:extLst>
              <a:ext uri="{FF2B5EF4-FFF2-40B4-BE49-F238E27FC236}">
                <a16:creationId xmlns:a16="http://schemas.microsoft.com/office/drawing/2014/main" xmlns="" id="{2BCE251E-E078-440F-A9A5-396A31EE466F}"/>
              </a:ext>
            </a:extLst>
          </p:cNvPr>
          <p:cNvSpPr/>
          <p:nvPr/>
        </p:nvSpPr>
        <p:spPr>
          <a:xfrm>
            <a:off x="871206" y="4386980"/>
            <a:ext cx="1070742" cy="286232"/>
          </a:xfrm>
          <a:prstGeom prst="rect">
            <a:avLst/>
          </a:prstGeom>
        </p:spPr>
        <p:txBody>
          <a:bodyPr wrap="none">
            <a:spAutoFit/>
          </a:bodyPr>
          <a:lstStyle/>
          <a:p>
            <a:pPr algn="ctr">
              <a:lnSpc>
                <a:spcPct val="90000"/>
              </a:lnSpc>
              <a:buClr>
                <a:srgbClr val="262626"/>
              </a:buClr>
              <a:buSzPct val="100000"/>
            </a:pPr>
            <a:r>
              <a:rPr lang="en-US" sz="1400" dirty="0">
                <a:solidFill>
                  <a:schemeClr val="accent2"/>
                </a:solidFill>
                <a:latin typeface="Montserrat" panose="020B0604020202020204" charset="0"/>
                <a:cs typeface="Calibri" panose="020F0502020204030204" pitchFamily="34" charset="0"/>
              </a:rPr>
              <a:t>RESPOND</a:t>
            </a:r>
          </a:p>
        </p:txBody>
      </p:sp>
      <p:sp>
        <p:nvSpPr>
          <p:cNvPr id="7" name="Rounded Rectangle 6"/>
          <p:cNvSpPr/>
          <p:nvPr/>
        </p:nvSpPr>
        <p:spPr>
          <a:xfrm rot="16200000">
            <a:off x="2241947" y="2664935"/>
            <a:ext cx="3944513" cy="500313"/>
          </a:xfrm>
          <a:prstGeom prst="roundRect">
            <a:avLst/>
          </a:prstGeom>
          <a:solidFill>
            <a:srgbClr val="44546A"/>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TraffiCloud Gateway (TCG)</a:t>
            </a:r>
          </a:p>
        </p:txBody>
      </p:sp>
      <p:sp>
        <p:nvSpPr>
          <p:cNvPr id="8" name="TextBox 7"/>
          <p:cNvSpPr txBox="1"/>
          <p:nvPr/>
        </p:nvSpPr>
        <p:spPr>
          <a:xfrm>
            <a:off x="6648443" y="3983001"/>
            <a:ext cx="1828078" cy="507831"/>
          </a:xfrm>
          <a:prstGeom prst="rect">
            <a:avLst/>
          </a:prstGeom>
          <a:noFill/>
        </p:spPr>
        <p:txBody>
          <a:bodyPr wrap="square" rtlCol="0">
            <a:spAutoFit/>
          </a:bodyPr>
          <a:lstStyle/>
          <a:p>
            <a:pPr marL="285750" indent="-285750">
              <a:buFont typeface="Arial"/>
              <a:buChar char="•"/>
            </a:pPr>
            <a:r>
              <a:rPr lang="en-US" sz="900" dirty="0">
                <a:solidFill>
                  <a:schemeClr val="accent2"/>
                </a:solidFill>
                <a:latin typeface="Montserrat" panose="020B0604020202020204" charset="0"/>
                <a:cs typeface="Calibri" panose="020F0502020204030204" pitchFamily="34" charset="0"/>
              </a:rPr>
              <a:t>Remote Management</a:t>
            </a:r>
          </a:p>
          <a:p>
            <a:pPr marL="285750" indent="-285750">
              <a:buFont typeface="Arial"/>
              <a:buChar char="•"/>
            </a:pPr>
            <a:r>
              <a:rPr lang="en-US" sz="900" dirty="0">
                <a:solidFill>
                  <a:schemeClr val="accent2"/>
                </a:solidFill>
                <a:latin typeface="Montserrat" panose="020B0604020202020204" charset="0"/>
                <a:cs typeface="Calibri" panose="020F0502020204030204" pitchFamily="34" charset="0"/>
              </a:rPr>
              <a:t>Reporting</a:t>
            </a:r>
          </a:p>
          <a:p>
            <a:pPr marL="285750" indent="-285750">
              <a:buFont typeface="Arial"/>
              <a:buChar char="•"/>
            </a:pPr>
            <a:r>
              <a:rPr lang="en-US" sz="900" dirty="0">
                <a:solidFill>
                  <a:schemeClr val="accent2"/>
                </a:solidFill>
                <a:latin typeface="Montserrat" panose="020B0604020202020204" charset="0"/>
                <a:cs typeface="Calibri" panose="020F0502020204030204" pitchFamily="34" charset="0"/>
              </a:rPr>
              <a:t>Analytics</a:t>
            </a:r>
          </a:p>
        </p:txBody>
      </p:sp>
      <p:pic>
        <p:nvPicPr>
          <p:cNvPr id="9" name="Picture 8" descr="Screen Shot 2017-10-18 at 8.56.23 AM.pn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5361296" y="875488"/>
            <a:ext cx="2531914" cy="1320785"/>
          </a:xfrm>
          <a:prstGeom prst="rect">
            <a:avLst/>
          </a:prstGeom>
        </p:spPr>
      </p:pic>
      <p:cxnSp>
        <p:nvCxnSpPr>
          <p:cNvPr id="11" name="Straight Arrow Connector 10"/>
          <p:cNvCxnSpPr>
            <a:endCxn id="9" idx="1"/>
          </p:cNvCxnSpPr>
          <p:nvPr/>
        </p:nvCxnSpPr>
        <p:spPr>
          <a:xfrm>
            <a:off x="4473981" y="1529701"/>
            <a:ext cx="887315" cy="6180"/>
          </a:xfrm>
          <a:prstGeom prst="straightConnector1">
            <a:avLst/>
          </a:prstGeom>
          <a:ln w="6350" cmpd="sng">
            <a:tailEnd type="arrow"/>
          </a:ln>
          <a:effectLst/>
        </p:spPr>
        <p:style>
          <a:lnRef idx="2">
            <a:schemeClr val="accent1"/>
          </a:lnRef>
          <a:fillRef idx="0">
            <a:schemeClr val="accent1"/>
          </a:fillRef>
          <a:effectRef idx="1">
            <a:schemeClr val="accent1"/>
          </a:effectRef>
          <a:fontRef idx="minor">
            <a:schemeClr val="tx1"/>
          </a:fontRef>
        </p:style>
      </p:cxnSp>
      <p:sp>
        <p:nvSpPr>
          <p:cNvPr id="71" name="TextBox 70"/>
          <p:cNvSpPr txBox="1"/>
          <p:nvPr/>
        </p:nvSpPr>
        <p:spPr>
          <a:xfrm>
            <a:off x="4528873" y="1546741"/>
            <a:ext cx="714859" cy="215444"/>
          </a:xfrm>
          <a:prstGeom prst="rect">
            <a:avLst/>
          </a:prstGeom>
          <a:noFill/>
        </p:spPr>
        <p:txBody>
          <a:bodyPr wrap="none" rtlCol="0">
            <a:spAutoFit/>
          </a:bodyPr>
          <a:lstStyle/>
          <a:p>
            <a:pPr algn="ctr"/>
            <a:r>
              <a:rPr lang="en-US" sz="800" dirty="0"/>
              <a:t>HTTP Push</a:t>
            </a:r>
          </a:p>
        </p:txBody>
      </p:sp>
      <p:pic>
        <p:nvPicPr>
          <p:cNvPr id="72" name="Shape 1164"/>
          <p:cNvPicPr preferRelativeResize="0"/>
          <p:nvPr/>
        </p:nvPicPr>
        <p:blipFill rotWithShape="1">
          <a:blip r:embed="rId6" cstate="email">
            <a:alphaModFix/>
            <a:extLst>
              <a:ext uri="{28A0092B-C50C-407E-A947-70E740481C1C}">
                <a14:useLocalDpi xmlns:a14="http://schemas.microsoft.com/office/drawing/2010/main"/>
              </a:ext>
            </a:extLst>
          </a:blip>
          <a:srcRect/>
          <a:stretch/>
        </p:blipFill>
        <p:spPr>
          <a:xfrm>
            <a:off x="5359157" y="2308983"/>
            <a:ext cx="2531400" cy="856248"/>
          </a:xfrm>
          <a:prstGeom prst="rect">
            <a:avLst/>
          </a:prstGeom>
          <a:noFill/>
          <a:ln>
            <a:noFill/>
          </a:ln>
        </p:spPr>
      </p:pic>
      <p:cxnSp>
        <p:nvCxnSpPr>
          <p:cNvPr id="73" name="Straight Arrow Connector 72"/>
          <p:cNvCxnSpPr>
            <a:cxnSpLocks/>
          </p:cNvCxnSpPr>
          <p:nvPr/>
        </p:nvCxnSpPr>
        <p:spPr>
          <a:xfrm>
            <a:off x="4482059" y="2721143"/>
            <a:ext cx="887315" cy="6180"/>
          </a:xfrm>
          <a:prstGeom prst="straightConnector1">
            <a:avLst/>
          </a:prstGeom>
          <a:ln w="6350" cmpd="sng">
            <a:tailEnd type="arrow"/>
          </a:ln>
          <a:effectLst/>
        </p:spPr>
        <p:style>
          <a:lnRef idx="2">
            <a:schemeClr val="accent1"/>
          </a:lnRef>
          <a:fillRef idx="0">
            <a:schemeClr val="accent1"/>
          </a:fillRef>
          <a:effectRef idx="1">
            <a:schemeClr val="accent1"/>
          </a:effectRef>
          <a:fontRef idx="minor">
            <a:schemeClr val="tx1"/>
          </a:fontRef>
        </p:style>
      </p:cxnSp>
      <p:sp>
        <p:nvSpPr>
          <p:cNvPr id="74" name="TextBox 73"/>
          <p:cNvSpPr txBox="1"/>
          <p:nvPr/>
        </p:nvSpPr>
        <p:spPr>
          <a:xfrm>
            <a:off x="4648159" y="2738183"/>
            <a:ext cx="492443" cy="215444"/>
          </a:xfrm>
          <a:prstGeom prst="rect">
            <a:avLst/>
          </a:prstGeom>
          <a:noFill/>
        </p:spPr>
        <p:txBody>
          <a:bodyPr wrap="none" rtlCol="0">
            <a:spAutoFit/>
          </a:bodyPr>
          <a:lstStyle/>
          <a:p>
            <a:pPr algn="ctr"/>
            <a:r>
              <a:rPr lang="en-US" sz="800" dirty="0"/>
              <a:t>NTCIP</a:t>
            </a:r>
          </a:p>
        </p:txBody>
      </p:sp>
      <p:pic>
        <p:nvPicPr>
          <p:cNvPr id="76" name="Shape 767" descr="ATS-024_TraffiCloudLogo.png"/>
          <p:cNvPicPr preferRelativeResize="0">
            <a:picLocks noChangeAspect="1"/>
          </p:cNvPicPr>
          <p:nvPr/>
        </p:nvPicPr>
        <p:blipFill rotWithShape="1">
          <a:blip r:embed="rId7" cstate="email">
            <a:alphaModFix/>
            <a:extLst>
              <a:ext uri="{28A0092B-C50C-407E-A947-70E740481C1C}">
                <a14:useLocalDpi xmlns:a14="http://schemas.microsoft.com/office/drawing/2010/main"/>
              </a:ext>
            </a:extLst>
          </a:blip>
          <a:srcRect/>
          <a:stretch/>
        </p:blipFill>
        <p:spPr>
          <a:xfrm>
            <a:off x="5442157" y="4054038"/>
            <a:ext cx="933288" cy="507492"/>
          </a:xfrm>
          <a:prstGeom prst="rect">
            <a:avLst/>
          </a:prstGeom>
          <a:noFill/>
          <a:ln>
            <a:noFill/>
          </a:ln>
        </p:spPr>
      </p:pic>
      <p:cxnSp>
        <p:nvCxnSpPr>
          <p:cNvPr id="77" name="Straight Arrow Connector 76"/>
          <p:cNvCxnSpPr>
            <a:cxnSpLocks/>
          </p:cNvCxnSpPr>
          <p:nvPr/>
        </p:nvCxnSpPr>
        <p:spPr>
          <a:xfrm>
            <a:off x="4461273" y="4326278"/>
            <a:ext cx="887315" cy="6180"/>
          </a:xfrm>
          <a:prstGeom prst="straightConnector1">
            <a:avLst/>
          </a:prstGeom>
          <a:ln w="6350" cmpd="sng">
            <a:tailEnd type="arrow"/>
          </a:ln>
          <a:effectLst/>
        </p:spPr>
        <p:style>
          <a:lnRef idx="2">
            <a:schemeClr val="accent1"/>
          </a:lnRef>
          <a:fillRef idx="0">
            <a:schemeClr val="accent1"/>
          </a:fillRef>
          <a:effectRef idx="1">
            <a:schemeClr val="accent1"/>
          </a:effectRef>
          <a:fontRef idx="minor">
            <a:schemeClr val="tx1"/>
          </a:fontRef>
        </p:style>
      </p:cxnSp>
      <p:sp>
        <p:nvSpPr>
          <p:cNvPr id="78" name="TextBox 77"/>
          <p:cNvSpPr txBox="1"/>
          <p:nvPr/>
        </p:nvSpPr>
        <p:spPr>
          <a:xfrm>
            <a:off x="4613121" y="4343318"/>
            <a:ext cx="520946" cy="215444"/>
          </a:xfrm>
          <a:prstGeom prst="rect">
            <a:avLst/>
          </a:prstGeom>
          <a:noFill/>
        </p:spPr>
        <p:txBody>
          <a:bodyPr wrap="none" rtlCol="0">
            <a:spAutoFit/>
          </a:bodyPr>
          <a:lstStyle/>
          <a:p>
            <a:pPr algn="ctr"/>
            <a:r>
              <a:rPr lang="en-US" sz="800" dirty="0"/>
              <a:t>HTTPS</a:t>
            </a:r>
          </a:p>
        </p:txBody>
      </p:sp>
      <p:pic>
        <p:nvPicPr>
          <p:cNvPr id="14" name="Picture 13" descr="waze.pn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368777" y="3365338"/>
            <a:ext cx="512064" cy="512064"/>
          </a:xfrm>
          <a:prstGeom prst="rect">
            <a:avLst/>
          </a:prstGeom>
        </p:spPr>
      </p:pic>
      <p:cxnSp>
        <p:nvCxnSpPr>
          <p:cNvPr id="81" name="Straight Arrow Connector 80"/>
          <p:cNvCxnSpPr>
            <a:cxnSpLocks/>
          </p:cNvCxnSpPr>
          <p:nvPr/>
        </p:nvCxnSpPr>
        <p:spPr>
          <a:xfrm>
            <a:off x="4480515" y="3604721"/>
            <a:ext cx="887315" cy="6180"/>
          </a:xfrm>
          <a:prstGeom prst="straightConnector1">
            <a:avLst/>
          </a:prstGeom>
          <a:ln w="6350" cmpd="sng">
            <a:tailEnd type="arrow"/>
          </a:ln>
          <a:effectLst/>
        </p:spPr>
        <p:style>
          <a:lnRef idx="2">
            <a:schemeClr val="accent1"/>
          </a:lnRef>
          <a:fillRef idx="0">
            <a:schemeClr val="accent1"/>
          </a:fillRef>
          <a:effectRef idx="1">
            <a:schemeClr val="accent1"/>
          </a:effectRef>
          <a:fontRef idx="minor">
            <a:schemeClr val="tx1"/>
          </a:fontRef>
        </p:style>
      </p:cxnSp>
      <p:sp>
        <p:nvSpPr>
          <p:cNvPr id="82" name="TextBox 81"/>
          <p:cNvSpPr txBox="1"/>
          <p:nvPr/>
        </p:nvSpPr>
        <p:spPr>
          <a:xfrm>
            <a:off x="4717147" y="3621761"/>
            <a:ext cx="351378" cy="215444"/>
          </a:xfrm>
          <a:prstGeom prst="rect">
            <a:avLst/>
          </a:prstGeom>
          <a:noFill/>
        </p:spPr>
        <p:txBody>
          <a:bodyPr wrap="none" rtlCol="0">
            <a:spAutoFit/>
          </a:bodyPr>
          <a:lstStyle/>
          <a:p>
            <a:pPr algn="ctr"/>
            <a:r>
              <a:rPr lang="en-US" sz="800" dirty="0"/>
              <a:t>API</a:t>
            </a:r>
          </a:p>
        </p:txBody>
      </p:sp>
      <p:sp>
        <p:nvSpPr>
          <p:cNvPr id="84" name="TextBox 83"/>
          <p:cNvSpPr txBox="1"/>
          <p:nvPr/>
        </p:nvSpPr>
        <p:spPr>
          <a:xfrm>
            <a:off x="3476254" y="2975638"/>
            <a:ext cx="520946" cy="215444"/>
          </a:xfrm>
          <a:prstGeom prst="rect">
            <a:avLst/>
          </a:prstGeom>
          <a:noFill/>
        </p:spPr>
        <p:txBody>
          <a:bodyPr wrap="none" rtlCol="0">
            <a:spAutoFit/>
          </a:bodyPr>
          <a:lstStyle/>
          <a:p>
            <a:pPr algn="ctr"/>
            <a:r>
              <a:rPr lang="en-US" sz="800" dirty="0"/>
              <a:t>HTTPS</a:t>
            </a:r>
          </a:p>
        </p:txBody>
      </p:sp>
      <p:sp>
        <p:nvSpPr>
          <p:cNvPr id="86" name="TextBox 85"/>
          <p:cNvSpPr txBox="1"/>
          <p:nvPr/>
        </p:nvSpPr>
        <p:spPr>
          <a:xfrm>
            <a:off x="6648442" y="3279153"/>
            <a:ext cx="2087847" cy="507831"/>
          </a:xfrm>
          <a:prstGeom prst="rect">
            <a:avLst/>
          </a:prstGeom>
          <a:noFill/>
        </p:spPr>
        <p:txBody>
          <a:bodyPr wrap="square" rtlCol="0">
            <a:spAutoFit/>
          </a:bodyPr>
          <a:lstStyle/>
          <a:p>
            <a:pPr marL="228600" indent="-228600">
              <a:buClr>
                <a:srgbClr val="222A35"/>
              </a:buClr>
              <a:buSzPct val="100000"/>
              <a:buFont typeface="Arial" panose="020B0604020202020204" pitchFamily="34" charset="0"/>
              <a:buChar char="•"/>
              <a:defRPr/>
            </a:pPr>
            <a:r>
              <a:rPr lang="en-US" sz="900" dirty="0">
                <a:solidFill>
                  <a:schemeClr val="accent2"/>
                </a:solidFill>
                <a:latin typeface="Montserrat" panose="020B0604020202020204" charset="0"/>
                <a:cs typeface="Calibri" panose="020F0502020204030204" pitchFamily="34" charset="0"/>
              </a:rPr>
              <a:t>Warn drivers via Waze CCP, SMS, EBS</a:t>
            </a:r>
          </a:p>
          <a:p>
            <a:pPr marL="228600" indent="-228600">
              <a:buClr>
                <a:srgbClr val="222A35"/>
              </a:buClr>
              <a:buSzPct val="100000"/>
              <a:buFont typeface="Arial" panose="020B0604020202020204" pitchFamily="34" charset="0"/>
              <a:buChar char="•"/>
              <a:defRPr/>
            </a:pPr>
            <a:r>
              <a:rPr lang="en-US" sz="900" dirty="0">
                <a:solidFill>
                  <a:schemeClr val="accent2"/>
                </a:solidFill>
                <a:latin typeface="Montserrat" panose="020B0604020202020204" charset="0"/>
                <a:cs typeface="Calibri" panose="020F0502020204030204" pitchFamily="34" charset="0"/>
              </a:rPr>
              <a:t>Define protocol standards</a:t>
            </a:r>
          </a:p>
        </p:txBody>
      </p:sp>
    </p:spTree>
    <p:extLst>
      <p:ext uri="{BB962C8B-B14F-4D97-AF65-F5344CB8AC3E}">
        <p14:creationId xmlns:p14="http://schemas.microsoft.com/office/powerpoint/2010/main" val="29720737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7" name="Rectangle 6"/>
          <p:cNvSpPr/>
          <p:nvPr/>
        </p:nvSpPr>
        <p:spPr>
          <a:xfrm>
            <a:off x="2743200" y="0"/>
            <a:ext cx="6400800" cy="5143500"/>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1"/>
          <p:cNvSpPr txBox="1">
            <a:spLocks/>
          </p:cNvSpPr>
          <p:nvPr/>
        </p:nvSpPr>
        <p:spPr>
          <a:xfrm>
            <a:off x="3377680" y="543827"/>
            <a:ext cx="4282239" cy="427121"/>
          </a:xfrm>
          <a:prstGeom prst="rect">
            <a:avLst/>
          </a:prstGeom>
        </p:spPr>
        <p:txBody>
          <a:bodyPr vert="horz" lIns="0" tIns="0" rIns="0" bIns="0" rtlCol="0" anchor="b" anchorCtr="0">
            <a:normAutofit/>
          </a:bodyPr>
          <a:lstStyle>
            <a:lvl1pPr algn="l" defTabSz="685800" rtl="0" eaLnBrk="1" latinLnBrk="0" hangingPunct="1">
              <a:lnSpc>
                <a:spcPct val="90000"/>
              </a:lnSpc>
              <a:spcBef>
                <a:spcPct val="0"/>
              </a:spcBef>
              <a:buNone/>
              <a:defRPr sz="2700" kern="1200">
                <a:solidFill>
                  <a:schemeClr val="accent2"/>
                </a:solidFill>
                <a:latin typeface="Montserrat" panose="00000500000000000000" pitchFamily="2" charset="0"/>
                <a:ea typeface="Open Sans" panose="020B0606030504020204" pitchFamily="34" charset="0"/>
                <a:cs typeface="Arial" panose="020B0604020202020204" pitchFamily="34" charset="0"/>
              </a:defRPr>
            </a:lvl1pPr>
          </a:lstStyle>
          <a:p>
            <a:r>
              <a:rPr lang="en-US" sz="2400" dirty="0">
                <a:cs typeface="Calibri" panose="020F0502020204030204" pitchFamily="34" charset="0"/>
              </a:rPr>
              <a:t>The All Traffic Advantage</a:t>
            </a:r>
          </a:p>
        </p:txBody>
      </p:sp>
      <p:sp>
        <p:nvSpPr>
          <p:cNvPr id="9" name="Rectangle 8"/>
          <p:cNvSpPr/>
          <p:nvPr/>
        </p:nvSpPr>
        <p:spPr>
          <a:xfrm>
            <a:off x="3282430" y="1009048"/>
            <a:ext cx="5468166" cy="313932"/>
          </a:xfrm>
          <a:prstGeom prst="rect">
            <a:avLst/>
          </a:prstGeom>
        </p:spPr>
        <p:txBody>
          <a:bodyPr wrap="square">
            <a:spAutoFit/>
          </a:bodyPr>
          <a:lstStyle/>
          <a:p>
            <a:pPr>
              <a:lnSpc>
                <a:spcPct val="120000"/>
              </a:lnSpc>
            </a:pPr>
            <a:r>
              <a:rPr lang="en-US" sz="1200" dirty="0">
                <a:solidFill>
                  <a:schemeClr val="accent2"/>
                </a:solidFill>
                <a:latin typeface="Montserrat Light" panose="00000400000000000000" pitchFamily="2" charset="0"/>
              </a:rPr>
              <a:t>Why TraffiCloud Is the Better Intelligent Traffic Management Solution:</a:t>
            </a:r>
          </a:p>
        </p:txBody>
      </p:sp>
      <p:sp>
        <p:nvSpPr>
          <p:cNvPr id="12" name="Rectangle 11"/>
          <p:cNvSpPr/>
          <p:nvPr/>
        </p:nvSpPr>
        <p:spPr>
          <a:xfrm>
            <a:off x="6034647" y="3898752"/>
            <a:ext cx="2327181" cy="634020"/>
          </a:xfrm>
          <a:prstGeom prst="rect">
            <a:avLst/>
          </a:prstGeom>
        </p:spPr>
        <p:txBody>
          <a:bodyPr wrap="square">
            <a:spAutoFit/>
          </a:bodyPr>
          <a:lstStyle/>
          <a:p>
            <a:pPr marL="0" lvl="1">
              <a:lnSpc>
                <a:spcPct val="110000"/>
              </a:lnSpc>
            </a:pPr>
            <a:r>
              <a:rPr lang="en-US" sz="1600" dirty="0">
                <a:solidFill>
                  <a:schemeClr val="accent2"/>
                </a:solidFill>
                <a:latin typeface="Montserrat Light" panose="00000400000000000000" pitchFamily="2" charset="0"/>
              </a:rPr>
              <a:t>Cloud-based SaaS and PaaS economies</a:t>
            </a:r>
          </a:p>
        </p:txBody>
      </p:sp>
      <p:sp>
        <p:nvSpPr>
          <p:cNvPr id="13" name="Rectangle 12"/>
          <p:cNvSpPr/>
          <p:nvPr/>
        </p:nvSpPr>
        <p:spPr>
          <a:xfrm>
            <a:off x="3321880" y="2295926"/>
            <a:ext cx="2772926" cy="616964"/>
          </a:xfrm>
          <a:prstGeom prst="rect">
            <a:avLst/>
          </a:prstGeom>
        </p:spPr>
        <p:txBody>
          <a:bodyPr wrap="square">
            <a:spAutoFit/>
          </a:bodyPr>
          <a:lstStyle/>
          <a:p>
            <a:pPr marL="0" lvl="1">
              <a:lnSpc>
                <a:spcPct val="110000"/>
              </a:lnSpc>
            </a:pPr>
            <a:r>
              <a:rPr lang="en-US" sz="1600" dirty="0">
                <a:solidFill>
                  <a:schemeClr val="accent2"/>
                </a:solidFill>
                <a:latin typeface="Montserrat Light" panose="00000400000000000000" pitchFamily="2" charset="0"/>
              </a:rPr>
              <a:t>Single view into total traffic ecosystem</a:t>
            </a:r>
          </a:p>
        </p:txBody>
      </p:sp>
      <p:sp>
        <p:nvSpPr>
          <p:cNvPr id="14" name="Rectangle 13"/>
          <p:cNvSpPr/>
          <p:nvPr/>
        </p:nvSpPr>
        <p:spPr>
          <a:xfrm>
            <a:off x="6034647" y="2307958"/>
            <a:ext cx="2766668" cy="616964"/>
          </a:xfrm>
          <a:prstGeom prst="rect">
            <a:avLst/>
          </a:prstGeom>
        </p:spPr>
        <p:txBody>
          <a:bodyPr wrap="square">
            <a:spAutoFit/>
          </a:bodyPr>
          <a:lstStyle/>
          <a:p>
            <a:pPr marL="0" lvl="1">
              <a:lnSpc>
                <a:spcPct val="110000"/>
              </a:lnSpc>
            </a:pPr>
            <a:r>
              <a:rPr lang="en-US" sz="1600" dirty="0">
                <a:solidFill>
                  <a:schemeClr val="accent2"/>
                </a:solidFill>
                <a:latin typeface="Montserrat Light" panose="00000400000000000000" pitchFamily="2" charset="0"/>
              </a:rPr>
              <a:t>Future-proof open, agile, extensible platform</a:t>
            </a:r>
          </a:p>
        </p:txBody>
      </p:sp>
      <p:sp>
        <p:nvSpPr>
          <p:cNvPr id="15" name="Rectangle 14"/>
          <p:cNvSpPr/>
          <p:nvPr/>
        </p:nvSpPr>
        <p:spPr>
          <a:xfrm>
            <a:off x="3321880" y="3898752"/>
            <a:ext cx="2527847" cy="634020"/>
          </a:xfrm>
          <a:prstGeom prst="rect">
            <a:avLst/>
          </a:prstGeom>
        </p:spPr>
        <p:txBody>
          <a:bodyPr wrap="square">
            <a:spAutoFit/>
          </a:bodyPr>
          <a:lstStyle/>
          <a:p>
            <a:pPr marL="0" lvl="1">
              <a:lnSpc>
                <a:spcPct val="110000"/>
              </a:lnSpc>
            </a:pPr>
            <a:r>
              <a:rPr lang="en-US" sz="1600" dirty="0">
                <a:solidFill>
                  <a:schemeClr val="accent2"/>
                </a:solidFill>
                <a:latin typeface="Montserrat Light" panose="00000400000000000000" pitchFamily="2" charset="0"/>
              </a:rPr>
              <a:t>Accommodates existing infrastructure</a:t>
            </a:r>
          </a:p>
        </p:txBody>
      </p:sp>
      <p:sp>
        <p:nvSpPr>
          <p:cNvPr id="20" name="Oval 19"/>
          <p:cNvSpPr/>
          <p:nvPr/>
        </p:nvSpPr>
        <p:spPr>
          <a:xfrm>
            <a:off x="3427714" y="1672740"/>
            <a:ext cx="516469" cy="5164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ontserrat" panose="00000500000000000000" pitchFamily="2" charset="0"/>
              </a:rPr>
              <a:t>1</a:t>
            </a:r>
          </a:p>
        </p:txBody>
      </p:sp>
      <p:sp>
        <p:nvSpPr>
          <p:cNvPr id="21" name="Oval 20"/>
          <p:cNvSpPr/>
          <p:nvPr/>
        </p:nvSpPr>
        <p:spPr>
          <a:xfrm>
            <a:off x="6126705" y="1672740"/>
            <a:ext cx="516469" cy="5164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ontserrat" panose="00000500000000000000" pitchFamily="2" charset="0"/>
              </a:rPr>
              <a:t>2</a:t>
            </a:r>
          </a:p>
        </p:txBody>
      </p:sp>
      <p:sp>
        <p:nvSpPr>
          <p:cNvPr id="22" name="Oval 21"/>
          <p:cNvSpPr/>
          <p:nvPr/>
        </p:nvSpPr>
        <p:spPr>
          <a:xfrm>
            <a:off x="3427714" y="3265739"/>
            <a:ext cx="516469" cy="5164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ontserrat" panose="00000500000000000000" pitchFamily="2" charset="0"/>
              </a:rPr>
              <a:t>3</a:t>
            </a:r>
          </a:p>
        </p:txBody>
      </p:sp>
      <p:sp>
        <p:nvSpPr>
          <p:cNvPr id="23" name="Oval 22"/>
          <p:cNvSpPr/>
          <p:nvPr/>
        </p:nvSpPr>
        <p:spPr>
          <a:xfrm>
            <a:off x="6126705" y="3265739"/>
            <a:ext cx="516469" cy="516469"/>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latin typeface="Montserrat" panose="00000500000000000000" pitchFamily="2" charset="0"/>
              </a:rPr>
              <a:t>4</a:t>
            </a:r>
          </a:p>
        </p:txBody>
      </p:sp>
    </p:spTree>
    <p:extLst>
      <p:ext uri="{BB962C8B-B14F-4D97-AF65-F5344CB8AC3E}">
        <p14:creationId xmlns:p14="http://schemas.microsoft.com/office/powerpoint/2010/main" val="295208613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95300" y="3675602"/>
            <a:ext cx="7161440" cy="950855"/>
          </a:xfrm>
        </p:spPr>
        <p:txBody>
          <a:bodyPr/>
          <a:lstStyle/>
          <a:p>
            <a:r>
              <a:rPr lang="en-US" dirty="0"/>
              <a:t>Thank you.</a:t>
            </a:r>
          </a:p>
        </p:txBody>
      </p:sp>
    </p:spTree>
    <p:extLst>
      <p:ext uri="{BB962C8B-B14F-4D97-AF65-F5344CB8AC3E}">
        <p14:creationId xmlns:p14="http://schemas.microsoft.com/office/powerpoint/2010/main" val="167918536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Rectangle 37"/>
          <p:cNvSpPr/>
          <p:nvPr/>
        </p:nvSpPr>
        <p:spPr>
          <a:xfrm>
            <a:off x="-1" y="8965"/>
            <a:ext cx="5038725" cy="51435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dirty="0"/>
          </a:p>
        </p:txBody>
      </p:sp>
      <p:sp>
        <p:nvSpPr>
          <p:cNvPr id="82" name="Text Placeholder 22"/>
          <p:cNvSpPr txBox="1">
            <a:spLocks/>
          </p:cNvSpPr>
          <p:nvPr/>
        </p:nvSpPr>
        <p:spPr>
          <a:xfrm>
            <a:off x="6523583" y="-560865"/>
            <a:ext cx="1556244" cy="208058"/>
          </a:xfrm>
          <a:prstGeom prst="rect">
            <a:avLst/>
          </a:prstGeom>
        </p:spPr>
        <p:txBody>
          <a:bodyPr vert="horz" lIns="68580" tIns="34290" rIns="68580" bIns="3429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lang="en-US" sz="2300" kern="1200" spc="-150" dirty="0">
                <a:solidFill>
                  <a:srgbClr val="1D1D1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685783">
              <a:buNone/>
              <a:defRPr/>
            </a:pPr>
            <a:endParaRPr lang="en-US" sz="1000" spc="0" dirty="0">
              <a:solidFill>
                <a:schemeClr val="accent2"/>
              </a:solidFill>
              <a:latin typeface="Montserrat" panose="00000500000000000000" pitchFamily="2" charset="0"/>
              <a:cs typeface="Calibri" panose="020F0502020204030204" pitchFamily="34" charset="0"/>
            </a:endParaRPr>
          </a:p>
        </p:txBody>
      </p:sp>
      <p:sp>
        <p:nvSpPr>
          <p:cNvPr id="34" name="Title 1"/>
          <p:cNvSpPr txBox="1">
            <a:spLocks/>
          </p:cNvSpPr>
          <p:nvPr/>
        </p:nvSpPr>
        <p:spPr>
          <a:xfrm>
            <a:off x="361950" y="697157"/>
            <a:ext cx="8401050" cy="427121"/>
          </a:xfrm>
          <a:prstGeom prst="rect">
            <a:avLst/>
          </a:prstGeom>
        </p:spPr>
        <p:txBody>
          <a:bodyPr vert="horz" lIns="0" tIns="0" rIns="0" bIns="0" rtlCol="0" anchor="b" anchorCtr="0">
            <a:normAutofit/>
          </a:bodyPr>
          <a:lstStyle>
            <a:lvl1pPr algn="l" defTabSz="685800" rtl="0" eaLnBrk="1" latinLnBrk="0" hangingPunct="1">
              <a:lnSpc>
                <a:spcPct val="90000"/>
              </a:lnSpc>
              <a:spcBef>
                <a:spcPct val="0"/>
              </a:spcBef>
              <a:buNone/>
              <a:defRPr sz="2700" kern="1200">
                <a:solidFill>
                  <a:schemeClr val="accent2"/>
                </a:solidFill>
                <a:latin typeface="Montserrat" panose="00000500000000000000" pitchFamily="2" charset="0"/>
                <a:ea typeface="Open Sans" panose="020B0606030504020204" pitchFamily="34" charset="0"/>
                <a:cs typeface="Arial" panose="020B0604020202020204" pitchFamily="34" charset="0"/>
              </a:defRPr>
            </a:lvl1pPr>
          </a:lstStyle>
          <a:p>
            <a:r>
              <a:rPr lang="en-US" sz="2400" dirty="0">
                <a:solidFill>
                  <a:schemeClr val="bg1"/>
                </a:solidFill>
                <a:cs typeface="Calibri" panose="020F0502020204030204" pitchFamily="34" charset="0"/>
              </a:rPr>
              <a:t>All Traffic Solutions</a:t>
            </a:r>
          </a:p>
        </p:txBody>
      </p:sp>
      <p:sp>
        <p:nvSpPr>
          <p:cNvPr id="35" name="Rectangle 34"/>
          <p:cNvSpPr/>
          <p:nvPr/>
        </p:nvSpPr>
        <p:spPr>
          <a:xfrm>
            <a:off x="266701" y="1162377"/>
            <a:ext cx="6857999" cy="300082"/>
          </a:xfrm>
          <a:prstGeom prst="rect">
            <a:avLst/>
          </a:prstGeom>
        </p:spPr>
        <p:txBody>
          <a:bodyPr wrap="square">
            <a:spAutoFit/>
          </a:bodyPr>
          <a:lstStyle/>
          <a:p>
            <a:r>
              <a:rPr lang="en-US" sz="1350" dirty="0">
                <a:solidFill>
                  <a:schemeClr val="bg1"/>
                </a:solidFill>
                <a:latin typeface="Montserrat Light" panose="00000400000000000000" pitchFamily="2" charset="0"/>
              </a:rPr>
              <a:t>The Traffic Management Platform of the Future</a:t>
            </a:r>
          </a:p>
        </p:txBody>
      </p:sp>
      <p:sp>
        <p:nvSpPr>
          <p:cNvPr id="3" name="Rectangle 2"/>
          <p:cNvSpPr/>
          <p:nvPr/>
        </p:nvSpPr>
        <p:spPr>
          <a:xfrm>
            <a:off x="885826" y="1499858"/>
            <a:ext cx="4182422" cy="2978231"/>
          </a:xfrm>
          <a:prstGeom prst="rect">
            <a:avLst/>
          </a:prstGeom>
        </p:spPr>
        <p:txBody>
          <a:bodyPr wrap="square" anchor="ctr" anchorCtr="0">
            <a:noAutofit/>
          </a:bodyPr>
          <a:lstStyle/>
          <a:p>
            <a:pPr marL="0" lvl="1">
              <a:lnSpc>
                <a:spcPct val="250000"/>
              </a:lnSpc>
            </a:pPr>
            <a:r>
              <a:rPr lang="en-US" sz="1500" dirty="0">
                <a:solidFill>
                  <a:schemeClr val="bg1"/>
                </a:solidFill>
                <a:latin typeface="Montserrat Light" panose="00000400000000000000" pitchFamily="2" charset="0"/>
                <a:cs typeface="Calibri" panose="020F0502020204030204" pitchFamily="34" charset="0"/>
              </a:rPr>
              <a:t>Traffic Flow-as-a-Service </a:t>
            </a:r>
          </a:p>
          <a:p>
            <a:pPr marL="0" lvl="1">
              <a:lnSpc>
                <a:spcPct val="250000"/>
              </a:lnSpc>
            </a:pPr>
            <a:r>
              <a:rPr lang="en-US" sz="1500" dirty="0">
                <a:solidFill>
                  <a:schemeClr val="bg1"/>
                </a:solidFill>
                <a:latin typeface="Montserrat Light" panose="00000400000000000000" pitchFamily="2" charset="0"/>
                <a:cs typeface="Calibri" panose="020F0502020204030204" pitchFamily="34" charset="0"/>
              </a:rPr>
              <a:t>Real-time adaptive traffic solutions</a:t>
            </a:r>
          </a:p>
          <a:p>
            <a:pPr marL="0" lvl="1">
              <a:lnSpc>
                <a:spcPct val="250000"/>
              </a:lnSpc>
            </a:pPr>
            <a:r>
              <a:rPr lang="en-US" sz="1500" dirty="0">
                <a:solidFill>
                  <a:schemeClr val="bg1"/>
                </a:solidFill>
                <a:latin typeface="Montserrat Light" panose="00000400000000000000" pitchFamily="2" charset="0"/>
                <a:cs typeface="Calibri" panose="020F0502020204030204" pitchFamily="34" charset="0"/>
              </a:rPr>
              <a:t>Descriptive, predictive &amp; prescriptive analytics </a:t>
            </a:r>
          </a:p>
          <a:p>
            <a:pPr marL="0" lvl="1">
              <a:lnSpc>
                <a:spcPct val="250000"/>
              </a:lnSpc>
            </a:pPr>
            <a:r>
              <a:rPr lang="en-US" sz="1500" dirty="0">
                <a:solidFill>
                  <a:schemeClr val="bg1"/>
                </a:solidFill>
                <a:latin typeface="Montserrat Light" panose="00000400000000000000" pitchFamily="2" charset="0"/>
                <a:cs typeface="Calibri" panose="020F0502020204030204" pitchFamily="34" charset="0"/>
              </a:rPr>
              <a:t>Intelligent Mobility </a:t>
            </a:r>
          </a:p>
          <a:p>
            <a:pPr marL="0" lvl="1">
              <a:lnSpc>
                <a:spcPct val="250000"/>
              </a:lnSpc>
            </a:pPr>
            <a:r>
              <a:rPr lang="en-US" sz="1500" dirty="0">
                <a:solidFill>
                  <a:schemeClr val="bg1"/>
                </a:solidFill>
                <a:latin typeface="Montserrat Light" panose="00000400000000000000" pitchFamily="2" charset="0"/>
                <a:cs typeface="Calibri" panose="020F0502020204030204" pitchFamily="34" charset="0"/>
              </a:rPr>
              <a:t>Advanced road-user communication</a:t>
            </a:r>
          </a:p>
        </p:txBody>
      </p:sp>
      <p:pic>
        <p:nvPicPr>
          <p:cNvPr id="4" name="Picture 3"/>
          <p:cNvPicPr>
            <a:picLocks noChangeAspect="1"/>
          </p:cNvPicPr>
          <p:nvPr/>
        </p:nvPicPr>
        <p:blipFill>
          <a:blip r:embed="rId3"/>
          <a:stretch>
            <a:fillRect/>
          </a:stretch>
        </p:blipFill>
        <p:spPr>
          <a:xfrm>
            <a:off x="410872" y="1752142"/>
            <a:ext cx="332079" cy="329325"/>
          </a:xfrm>
          <a:prstGeom prst="rect">
            <a:avLst/>
          </a:prstGeom>
        </p:spPr>
      </p:pic>
      <p:pic>
        <p:nvPicPr>
          <p:cNvPr id="41" name="Picture 40"/>
          <p:cNvPicPr>
            <a:picLocks noChangeAspect="1"/>
          </p:cNvPicPr>
          <p:nvPr/>
        </p:nvPicPr>
        <p:blipFill>
          <a:blip r:embed="rId3"/>
          <a:stretch>
            <a:fillRect/>
          </a:stretch>
        </p:blipFill>
        <p:spPr>
          <a:xfrm>
            <a:off x="410872" y="2327165"/>
            <a:ext cx="332079" cy="329325"/>
          </a:xfrm>
          <a:prstGeom prst="rect">
            <a:avLst/>
          </a:prstGeom>
        </p:spPr>
      </p:pic>
      <p:pic>
        <p:nvPicPr>
          <p:cNvPr id="42" name="Picture 41"/>
          <p:cNvPicPr>
            <a:picLocks noChangeAspect="1"/>
          </p:cNvPicPr>
          <p:nvPr/>
        </p:nvPicPr>
        <p:blipFill>
          <a:blip r:embed="rId3"/>
          <a:stretch>
            <a:fillRect/>
          </a:stretch>
        </p:blipFill>
        <p:spPr>
          <a:xfrm>
            <a:off x="410872" y="2899628"/>
            <a:ext cx="332079" cy="329325"/>
          </a:xfrm>
          <a:prstGeom prst="rect">
            <a:avLst/>
          </a:prstGeom>
        </p:spPr>
      </p:pic>
      <p:pic>
        <p:nvPicPr>
          <p:cNvPr id="43" name="Picture 42"/>
          <p:cNvPicPr>
            <a:picLocks noChangeAspect="1"/>
          </p:cNvPicPr>
          <p:nvPr/>
        </p:nvPicPr>
        <p:blipFill>
          <a:blip r:embed="rId3"/>
          <a:stretch>
            <a:fillRect/>
          </a:stretch>
        </p:blipFill>
        <p:spPr>
          <a:xfrm>
            <a:off x="410872" y="3465392"/>
            <a:ext cx="332079" cy="329325"/>
          </a:xfrm>
          <a:prstGeom prst="rect">
            <a:avLst/>
          </a:prstGeom>
        </p:spPr>
      </p:pic>
      <p:pic>
        <p:nvPicPr>
          <p:cNvPr id="44" name="Picture 43"/>
          <p:cNvPicPr>
            <a:picLocks noChangeAspect="1"/>
          </p:cNvPicPr>
          <p:nvPr/>
        </p:nvPicPr>
        <p:blipFill>
          <a:blip r:embed="rId3"/>
          <a:stretch>
            <a:fillRect/>
          </a:stretch>
        </p:blipFill>
        <p:spPr>
          <a:xfrm>
            <a:off x="410872" y="4028246"/>
            <a:ext cx="332079" cy="329325"/>
          </a:xfrm>
          <a:prstGeom prst="rect">
            <a:avLst/>
          </a:prstGeom>
        </p:spPr>
      </p:pic>
      <p:grpSp>
        <p:nvGrpSpPr>
          <p:cNvPr id="47" name="Group 4"/>
          <p:cNvGrpSpPr>
            <a:grpSpLocks noChangeAspect="1"/>
          </p:cNvGrpSpPr>
          <p:nvPr/>
        </p:nvGrpSpPr>
        <p:grpSpPr>
          <a:xfrm>
            <a:off x="8184984" y="4306260"/>
            <a:ext cx="727474" cy="602882"/>
            <a:chOff x="3225" y="3186"/>
            <a:chExt cx="1232" cy="1021"/>
          </a:xfrm>
        </p:grpSpPr>
        <p:sp>
          <p:nvSpPr>
            <p:cNvPr id="48" name="Freeform 5"/>
            <p:cNvSpPr>
              <a:spLocks/>
            </p:cNvSpPr>
            <p:nvPr/>
          </p:nvSpPr>
          <p:spPr bwMode="auto">
            <a:xfrm>
              <a:off x="4233" y="3594"/>
              <a:ext cx="26" cy="33"/>
            </a:xfrm>
            <a:custGeom>
              <a:avLst/>
              <a:gdLst>
                <a:gd name="T0" fmla="*/ 0 w 26"/>
                <a:gd name="T1" fmla="*/ 0 h 33"/>
                <a:gd name="T2" fmla="*/ 26 w 26"/>
                <a:gd name="T3" fmla="*/ 0 h 33"/>
                <a:gd name="T4" fmla="*/ 26 w 26"/>
                <a:gd name="T5" fmla="*/ 5 h 33"/>
                <a:gd name="T6" fmla="*/ 16 w 26"/>
                <a:gd name="T7" fmla="*/ 5 h 33"/>
                <a:gd name="T8" fmla="*/ 16 w 26"/>
                <a:gd name="T9" fmla="*/ 33 h 33"/>
                <a:gd name="T10" fmla="*/ 12 w 26"/>
                <a:gd name="T11" fmla="*/ 33 h 33"/>
                <a:gd name="T12" fmla="*/ 12 w 26"/>
                <a:gd name="T13" fmla="*/ 5 h 33"/>
                <a:gd name="T14" fmla="*/ 0 w 26"/>
                <a:gd name="T15" fmla="*/ 5 h 33"/>
                <a:gd name="T16" fmla="*/ 0 w 2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3">
                  <a:moveTo>
                    <a:pt x="0" y="0"/>
                  </a:moveTo>
                  <a:lnTo>
                    <a:pt x="26" y="0"/>
                  </a:lnTo>
                  <a:lnTo>
                    <a:pt x="26" y="5"/>
                  </a:lnTo>
                  <a:lnTo>
                    <a:pt x="16" y="5"/>
                  </a:lnTo>
                  <a:lnTo>
                    <a:pt x="16" y="33"/>
                  </a:lnTo>
                  <a:lnTo>
                    <a:pt x="12" y="33"/>
                  </a:lnTo>
                  <a:lnTo>
                    <a:pt x="12" y="5"/>
                  </a:lnTo>
                  <a:lnTo>
                    <a:pt x="0" y="5"/>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49" name="Freeform 6"/>
            <p:cNvSpPr>
              <a:spLocks/>
            </p:cNvSpPr>
            <p:nvPr/>
          </p:nvSpPr>
          <p:spPr bwMode="auto">
            <a:xfrm>
              <a:off x="4267" y="3594"/>
              <a:ext cx="31" cy="33"/>
            </a:xfrm>
            <a:custGeom>
              <a:avLst/>
              <a:gdLst>
                <a:gd name="T0" fmla="*/ 13 w 15"/>
                <a:gd name="T1" fmla="*/ 16 h 16"/>
                <a:gd name="T2" fmla="*/ 13 w 15"/>
                <a:gd name="T3" fmla="*/ 7 h 16"/>
                <a:gd name="T4" fmla="*/ 13 w 15"/>
                <a:gd name="T5" fmla="*/ 3 h 16"/>
                <a:gd name="T6" fmla="*/ 13 w 15"/>
                <a:gd name="T7" fmla="*/ 3 h 16"/>
                <a:gd name="T8" fmla="*/ 9 w 15"/>
                <a:gd name="T9" fmla="*/ 16 h 16"/>
                <a:gd name="T10" fmla="*/ 6 w 15"/>
                <a:gd name="T11" fmla="*/ 16 h 16"/>
                <a:gd name="T12" fmla="*/ 2 w 15"/>
                <a:gd name="T13" fmla="*/ 3 h 16"/>
                <a:gd name="T14" fmla="*/ 2 w 15"/>
                <a:gd name="T15" fmla="*/ 3 h 16"/>
                <a:gd name="T16" fmla="*/ 2 w 15"/>
                <a:gd name="T17" fmla="*/ 7 h 16"/>
                <a:gd name="T18" fmla="*/ 2 w 15"/>
                <a:gd name="T19" fmla="*/ 16 h 16"/>
                <a:gd name="T20" fmla="*/ 0 w 15"/>
                <a:gd name="T21" fmla="*/ 16 h 16"/>
                <a:gd name="T22" fmla="*/ 0 w 15"/>
                <a:gd name="T23" fmla="*/ 0 h 16"/>
                <a:gd name="T24" fmla="*/ 3 w 15"/>
                <a:gd name="T25" fmla="*/ 0 h 16"/>
                <a:gd name="T26" fmla="*/ 7 w 15"/>
                <a:gd name="T27" fmla="*/ 14 h 16"/>
                <a:gd name="T28" fmla="*/ 8 w 15"/>
                <a:gd name="T29" fmla="*/ 14 h 16"/>
                <a:gd name="T30" fmla="*/ 12 w 15"/>
                <a:gd name="T31" fmla="*/ 0 h 16"/>
                <a:gd name="T32" fmla="*/ 15 w 15"/>
                <a:gd name="T33" fmla="*/ 0 h 16"/>
                <a:gd name="T34" fmla="*/ 15 w 15"/>
                <a:gd name="T35" fmla="*/ 16 h 16"/>
                <a:gd name="T36" fmla="*/ 13 w 15"/>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6">
                  <a:moveTo>
                    <a:pt x="13" y="16"/>
                  </a:moveTo>
                  <a:cubicBezTo>
                    <a:pt x="13" y="7"/>
                    <a:pt x="13" y="7"/>
                    <a:pt x="13" y="7"/>
                  </a:cubicBezTo>
                  <a:cubicBezTo>
                    <a:pt x="13" y="6"/>
                    <a:pt x="13" y="4"/>
                    <a:pt x="13" y="3"/>
                  </a:cubicBezTo>
                  <a:cubicBezTo>
                    <a:pt x="13" y="3"/>
                    <a:pt x="13" y="3"/>
                    <a:pt x="13" y="3"/>
                  </a:cubicBezTo>
                  <a:cubicBezTo>
                    <a:pt x="9" y="16"/>
                    <a:pt x="9" y="16"/>
                    <a:pt x="9" y="16"/>
                  </a:cubicBezTo>
                  <a:cubicBezTo>
                    <a:pt x="6" y="16"/>
                    <a:pt x="6" y="16"/>
                    <a:pt x="6" y="16"/>
                  </a:cubicBezTo>
                  <a:cubicBezTo>
                    <a:pt x="2" y="3"/>
                    <a:pt x="2" y="3"/>
                    <a:pt x="2" y="3"/>
                  </a:cubicBezTo>
                  <a:cubicBezTo>
                    <a:pt x="2" y="3"/>
                    <a:pt x="2" y="3"/>
                    <a:pt x="2" y="3"/>
                  </a:cubicBezTo>
                  <a:cubicBezTo>
                    <a:pt x="2" y="4"/>
                    <a:pt x="2" y="6"/>
                    <a:pt x="2" y="7"/>
                  </a:cubicBezTo>
                  <a:cubicBezTo>
                    <a:pt x="2" y="16"/>
                    <a:pt x="2" y="16"/>
                    <a:pt x="2" y="16"/>
                  </a:cubicBezTo>
                  <a:cubicBezTo>
                    <a:pt x="0" y="16"/>
                    <a:pt x="0" y="16"/>
                    <a:pt x="0" y="16"/>
                  </a:cubicBezTo>
                  <a:cubicBezTo>
                    <a:pt x="0" y="0"/>
                    <a:pt x="0" y="0"/>
                    <a:pt x="0" y="0"/>
                  </a:cubicBezTo>
                  <a:cubicBezTo>
                    <a:pt x="3" y="0"/>
                    <a:pt x="3" y="0"/>
                    <a:pt x="3" y="0"/>
                  </a:cubicBezTo>
                  <a:cubicBezTo>
                    <a:pt x="7" y="14"/>
                    <a:pt x="7" y="14"/>
                    <a:pt x="7" y="14"/>
                  </a:cubicBezTo>
                  <a:cubicBezTo>
                    <a:pt x="8" y="14"/>
                    <a:pt x="8" y="14"/>
                    <a:pt x="8" y="14"/>
                  </a:cubicBezTo>
                  <a:cubicBezTo>
                    <a:pt x="12" y="0"/>
                    <a:pt x="12" y="0"/>
                    <a:pt x="12" y="0"/>
                  </a:cubicBezTo>
                  <a:cubicBezTo>
                    <a:pt x="15" y="0"/>
                    <a:pt x="15" y="0"/>
                    <a:pt x="15" y="0"/>
                  </a:cubicBezTo>
                  <a:cubicBezTo>
                    <a:pt x="15" y="16"/>
                    <a:pt x="15" y="16"/>
                    <a:pt x="15" y="16"/>
                  </a:cubicBezTo>
                  <a:lnTo>
                    <a:pt x="13" y="16"/>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0" name="Freeform 7"/>
            <p:cNvSpPr>
              <a:spLocks/>
            </p:cNvSpPr>
            <p:nvPr/>
          </p:nvSpPr>
          <p:spPr bwMode="auto">
            <a:xfrm>
              <a:off x="3695" y="3560"/>
              <a:ext cx="522" cy="647"/>
            </a:xfrm>
            <a:custGeom>
              <a:avLst/>
              <a:gdLst>
                <a:gd name="T0" fmla="*/ 5 w 259"/>
                <a:gd name="T1" fmla="*/ 281 h 317"/>
                <a:gd name="T2" fmla="*/ 72 w 259"/>
                <a:gd name="T3" fmla="*/ 317 h 317"/>
                <a:gd name="T4" fmla="*/ 259 w 259"/>
                <a:gd name="T5" fmla="*/ 9 h 317"/>
                <a:gd name="T6" fmla="*/ 221 w 259"/>
                <a:gd name="T7" fmla="*/ 0 h 317"/>
                <a:gd name="T8" fmla="*/ 5 w 259"/>
                <a:gd name="T9" fmla="*/ 281 h 317"/>
              </a:gdLst>
              <a:ahLst/>
              <a:cxnLst>
                <a:cxn ang="0">
                  <a:pos x="T0" y="T1"/>
                </a:cxn>
                <a:cxn ang="0">
                  <a:pos x="T2" y="T3"/>
                </a:cxn>
                <a:cxn ang="0">
                  <a:pos x="T4" y="T5"/>
                </a:cxn>
                <a:cxn ang="0">
                  <a:pos x="T6" y="T7"/>
                </a:cxn>
                <a:cxn ang="0">
                  <a:pos x="T8" y="T9"/>
                </a:cxn>
              </a:cxnLst>
              <a:rect l="0" t="0" r="r" b="b"/>
              <a:pathLst>
                <a:path w="259" h="317">
                  <a:moveTo>
                    <a:pt x="5" y="281"/>
                  </a:moveTo>
                  <a:cubicBezTo>
                    <a:pt x="25" y="296"/>
                    <a:pt x="48" y="308"/>
                    <a:pt x="72" y="317"/>
                  </a:cubicBezTo>
                  <a:cubicBezTo>
                    <a:pt x="180" y="279"/>
                    <a:pt x="259" y="170"/>
                    <a:pt x="259" y="9"/>
                  </a:cubicBezTo>
                  <a:cubicBezTo>
                    <a:pt x="248" y="5"/>
                    <a:pt x="235" y="2"/>
                    <a:pt x="221" y="0"/>
                  </a:cubicBezTo>
                  <a:cubicBezTo>
                    <a:pt x="53" y="29"/>
                    <a:pt x="0" y="170"/>
                    <a:pt x="5" y="281"/>
                  </a:cubicBezTo>
                  <a:close/>
                </a:path>
              </a:pathLst>
            </a:custGeom>
            <a:solidFill>
              <a:srgbClr val="7AC143"/>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1" name="Freeform 8"/>
            <p:cNvSpPr>
              <a:spLocks/>
            </p:cNvSpPr>
            <p:nvPr/>
          </p:nvSpPr>
          <p:spPr bwMode="auto">
            <a:xfrm>
              <a:off x="3560" y="3550"/>
              <a:ext cx="580" cy="584"/>
            </a:xfrm>
            <a:custGeom>
              <a:avLst/>
              <a:gdLst>
                <a:gd name="T0" fmla="*/ 72 w 288"/>
                <a:gd name="T1" fmla="*/ 286 h 286"/>
                <a:gd name="T2" fmla="*/ 0 w 288"/>
                <a:gd name="T3" fmla="*/ 205 h 286"/>
                <a:gd name="T4" fmla="*/ 0 w 288"/>
                <a:gd name="T5" fmla="*/ 205 h 286"/>
                <a:gd name="T6" fmla="*/ 252 w 288"/>
                <a:gd name="T7" fmla="*/ 0 h 286"/>
                <a:gd name="T8" fmla="*/ 252 w 288"/>
                <a:gd name="T9" fmla="*/ 0 h 286"/>
                <a:gd name="T10" fmla="*/ 288 w 288"/>
                <a:gd name="T11" fmla="*/ 5 h 286"/>
                <a:gd name="T12" fmla="*/ 72 w 288"/>
                <a:gd name="T13" fmla="*/ 286 h 286"/>
              </a:gdLst>
              <a:ahLst/>
              <a:cxnLst>
                <a:cxn ang="0">
                  <a:pos x="T0" y="T1"/>
                </a:cxn>
                <a:cxn ang="0">
                  <a:pos x="T2" y="T3"/>
                </a:cxn>
                <a:cxn ang="0">
                  <a:pos x="T4" y="T5"/>
                </a:cxn>
                <a:cxn ang="0">
                  <a:pos x="T6" y="T7"/>
                </a:cxn>
                <a:cxn ang="0">
                  <a:pos x="T8" y="T9"/>
                </a:cxn>
                <a:cxn ang="0">
                  <a:pos x="T10" y="T11"/>
                </a:cxn>
                <a:cxn ang="0">
                  <a:pos x="T12" y="T13"/>
                </a:cxn>
              </a:cxnLst>
              <a:rect l="0" t="0" r="r" b="b"/>
              <a:pathLst>
                <a:path w="288" h="286">
                  <a:moveTo>
                    <a:pt x="72" y="286"/>
                  </a:moveTo>
                  <a:cubicBezTo>
                    <a:pt x="43" y="265"/>
                    <a:pt x="19" y="238"/>
                    <a:pt x="0" y="205"/>
                  </a:cubicBezTo>
                  <a:cubicBezTo>
                    <a:pt x="0" y="205"/>
                    <a:pt x="0" y="205"/>
                    <a:pt x="0" y="205"/>
                  </a:cubicBezTo>
                  <a:cubicBezTo>
                    <a:pt x="18" y="112"/>
                    <a:pt x="94" y="26"/>
                    <a:pt x="252" y="0"/>
                  </a:cubicBezTo>
                  <a:cubicBezTo>
                    <a:pt x="252" y="0"/>
                    <a:pt x="252" y="0"/>
                    <a:pt x="252" y="0"/>
                  </a:cubicBezTo>
                  <a:cubicBezTo>
                    <a:pt x="265" y="2"/>
                    <a:pt x="277" y="3"/>
                    <a:pt x="288" y="5"/>
                  </a:cubicBezTo>
                  <a:cubicBezTo>
                    <a:pt x="120" y="34"/>
                    <a:pt x="67" y="175"/>
                    <a:pt x="72" y="286"/>
                  </a:cubicBezTo>
                  <a:close/>
                </a:path>
              </a:pathLst>
            </a:custGeom>
            <a:solidFill>
              <a:srgbClr val="FFFFFF"/>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2" name="Freeform 9"/>
            <p:cNvSpPr>
              <a:spLocks/>
            </p:cNvSpPr>
            <p:nvPr/>
          </p:nvSpPr>
          <p:spPr bwMode="auto">
            <a:xfrm>
              <a:off x="3465" y="3529"/>
              <a:ext cx="603" cy="439"/>
            </a:xfrm>
            <a:custGeom>
              <a:avLst/>
              <a:gdLst>
                <a:gd name="T0" fmla="*/ 47 w 299"/>
                <a:gd name="T1" fmla="*/ 215 h 215"/>
                <a:gd name="T2" fmla="*/ 0 w 299"/>
                <a:gd name="T3" fmla="*/ 24 h 215"/>
                <a:gd name="T4" fmla="*/ 299 w 299"/>
                <a:gd name="T5" fmla="*/ 10 h 215"/>
                <a:gd name="T6" fmla="*/ 299 w 299"/>
                <a:gd name="T7" fmla="*/ 10 h 215"/>
                <a:gd name="T8" fmla="*/ 47 w 299"/>
                <a:gd name="T9" fmla="*/ 215 h 215"/>
              </a:gdLst>
              <a:ahLst/>
              <a:cxnLst>
                <a:cxn ang="0">
                  <a:pos x="T0" y="T1"/>
                </a:cxn>
                <a:cxn ang="0">
                  <a:pos x="T2" y="T3"/>
                </a:cxn>
                <a:cxn ang="0">
                  <a:pos x="T4" y="T5"/>
                </a:cxn>
                <a:cxn ang="0">
                  <a:pos x="T6" y="T7"/>
                </a:cxn>
                <a:cxn ang="0">
                  <a:pos x="T8" y="T9"/>
                </a:cxn>
              </a:cxnLst>
              <a:rect l="0" t="0" r="r" b="b"/>
              <a:pathLst>
                <a:path w="299" h="215">
                  <a:moveTo>
                    <a:pt x="47" y="215"/>
                  </a:moveTo>
                  <a:cubicBezTo>
                    <a:pt x="17" y="164"/>
                    <a:pt x="0" y="100"/>
                    <a:pt x="0" y="24"/>
                  </a:cubicBezTo>
                  <a:cubicBezTo>
                    <a:pt x="64" y="4"/>
                    <a:pt x="201" y="0"/>
                    <a:pt x="299" y="10"/>
                  </a:cubicBezTo>
                  <a:cubicBezTo>
                    <a:pt x="299" y="10"/>
                    <a:pt x="299" y="10"/>
                    <a:pt x="299" y="10"/>
                  </a:cubicBezTo>
                  <a:cubicBezTo>
                    <a:pt x="141" y="36"/>
                    <a:pt x="65" y="122"/>
                    <a:pt x="47" y="215"/>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3" name="Freeform 10"/>
            <p:cNvSpPr>
              <a:spLocks/>
            </p:cNvSpPr>
            <p:nvPr/>
          </p:nvSpPr>
          <p:spPr bwMode="auto">
            <a:xfrm>
              <a:off x="3396"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7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3" y="2"/>
                    <a:pt x="26" y="5"/>
                  </a:cubicBezTo>
                  <a:cubicBezTo>
                    <a:pt x="22" y="11"/>
                    <a:pt x="22" y="11"/>
                    <a:pt x="22" y="11"/>
                  </a:cubicBezTo>
                  <a:cubicBezTo>
                    <a:pt x="19" y="9"/>
                    <a:pt x="17" y="7"/>
                    <a:pt x="14" y="7"/>
                  </a:cubicBezTo>
                  <a:cubicBezTo>
                    <a:pt x="11" y="7"/>
                    <a:pt x="9" y="9"/>
                    <a:pt x="9" y="11"/>
                  </a:cubicBezTo>
                  <a:cubicBezTo>
                    <a:pt x="9" y="11"/>
                    <a:pt x="9" y="11"/>
                    <a:pt x="9" y="11"/>
                  </a:cubicBezTo>
                  <a:cubicBezTo>
                    <a:pt x="9" y="13"/>
                    <a:pt x="11" y="14"/>
                    <a:pt x="17"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4" name="Freeform 11"/>
            <p:cNvSpPr>
              <a:spLocks noEditPoints="1"/>
            </p:cNvSpPr>
            <p:nvPr/>
          </p:nvSpPr>
          <p:spPr bwMode="auto">
            <a:xfrm>
              <a:off x="3501" y="3384"/>
              <a:ext cx="67" cy="80"/>
            </a:xfrm>
            <a:custGeom>
              <a:avLst/>
              <a:gdLst>
                <a:gd name="T0" fmla="*/ 0 w 33"/>
                <a:gd name="T1" fmla="*/ 20 h 39"/>
                <a:gd name="T2" fmla="*/ 0 w 33"/>
                <a:gd name="T3" fmla="*/ 19 h 39"/>
                <a:gd name="T4" fmla="*/ 17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8 w 33"/>
                <a:gd name="T21" fmla="*/ 19 h 39"/>
                <a:gd name="T22" fmla="*/ 8 w 33"/>
                <a:gd name="T23" fmla="*/ 20 h 39"/>
                <a:gd name="T24" fmla="*/ 17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7" y="0"/>
                  </a:cubicBezTo>
                  <a:cubicBezTo>
                    <a:pt x="26" y="0"/>
                    <a:pt x="33" y="8"/>
                    <a:pt x="33" y="19"/>
                  </a:cubicBezTo>
                  <a:cubicBezTo>
                    <a:pt x="33" y="20"/>
                    <a:pt x="33" y="20"/>
                    <a:pt x="33" y="20"/>
                  </a:cubicBezTo>
                  <a:cubicBezTo>
                    <a:pt x="33" y="31"/>
                    <a:pt x="26" y="39"/>
                    <a:pt x="16" y="39"/>
                  </a:cubicBezTo>
                  <a:cubicBezTo>
                    <a:pt x="7" y="39"/>
                    <a:pt x="0" y="31"/>
                    <a:pt x="0" y="20"/>
                  </a:cubicBezTo>
                  <a:close/>
                  <a:moveTo>
                    <a:pt x="25" y="20"/>
                  </a:moveTo>
                  <a:cubicBezTo>
                    <a:pt x="25" y="19"/>
                    <a:pt x="25" y="19"/>
                    <a:pt x="25" y="19"/>
                  </a:cubicBezTo>
                  <a:cubicBezTo>
                    <a:pt x="25" y="12"/>
                    <a:pt x="22" y="7"/>
                    <a:pt x="16" y="7"/>
                  </a:cubicBezTo>
                  <a:cubicBezTo>
                    <a:pt x="11" y="7"/>
                    <a:pt x="8" y="12"/>
                    <a:pt x="8" y="19"/>
                  </a:cubicBezTo>
                  <a:cubicBezTo>
                    <a:pt x="8" y="20"/>
                    <a:pt x="8" y="20"/>
                    <a:pt x="8" y="20"/>
                  </a:cubicBezTo>
                  <a:cubicBezTo>
                    <a:pt x="8" y="27"/>
                    <a:pt x="11" y="31"/>
                    <a:pt x="17" y="31"/>
                  </a:cubicBezTo>
                  <a:cubicBezTo>
                    <a:pt x="22" y="31"/>
                    <a:pt x="25" y="27"/>
                    <a:pt x="25" y="2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5" name="Freeform 12"/>
            <p:cNvSpPr>
              <a:spLocks/>
            </p:cNvSpPr>
            <p:nvPr/>
          </p:nvSpPr>
          <p:spPr bwMode="auto">
            <a:xfrm>
              <a:off x="3620" y="3386"/>
              <a:ext cx="47" cy="76"/>
            </a:xfrm>
            <a:custGeom>
              <a:avLst/>
              <a:gdLst>
                <a:gd name="T0" fmla="*/ 0 w 47"/>
                <a:gd name="T1" fmla="*/ 0 h 76"/>
                <a:gd name="T2" fmla="*/ 16 w 47"/>
                <a:gd name="T3" fmla="*/ 0 h 76"/>
                <a:gd name="T4" fmla="*/ 16 w 47"/>
                <a:gd name="T5" fmla="*/ 61 h 76"/>
                <a:gd name="T6" fmla="*/ 47 w 47"/>
                <a:gd name="T7" fmla="*/ 61 h 76"/>
                <a:gd name="T8" fmla="*/ 47 w 47"/>
                <a:gd name="T9" fmla="*/ 76 h 76"/>
                <a:gd name="T10" fmla="*/ 0 w 47"/>
                <a:gd name="T11" fmla="*/ 76 h 76"/>
                <a:gd name="T12" fmla="*/ 0 w 47"/>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47" h="76">
                  <a:moveTo>
                    <a:pt x="0" y="0"/>
                  </a:moveTo>
                  <a:lnTo>
                    <a:pt x="16" y="0"/>
                  </a:lnTo>
                  <a:lnTo>
                    <a:pt x="16" y="61"/>
                  </a:lnTo>
                  <a:lnTo>
                    <a:pt x="47" y="61"/>
                  </a:lnTo>
                  <a:lnTo>
                    <a:pt x="47" y="76"/>
                  </a:lnTo>
                  <a:lnTo>
                    <a:pt x="0" y="76"/>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6" name="Freeform 13"/>
            <p:cNvSpPr>
              <a:spLocks/>
            </p:cNvSpPr>
            <p:nvPr/>
          </p:nvSpPr>
          <p:spPr bwMode="auto">
            <a:xfrm>
              <a:off x="3717" y="3386"/>
              <a:ext cx="56" cy="78"/>
            </a:xfrm>
            <a:custGeom>
              <a:avLst/>
              <a:gdLst>
                <a:gd name="T0" fmla="*/ 0 w 28"/>
                <a:gd name="T1" fmla="*/ 23 h 38"/>
                <a:gd name="T2" fmla="*/ 0 w 28"/>
                <a:gd name="T3" fmla="*/ 0 h 38"/>
                <a:gd name="T4" fmla="*/ 8 w 28"/>
                <a:gd name="T5" fmla="*/ 0 h 38"/>
                <a:gd name="T6" fmla="*/ 8 w 28"/>
                <a:gd name="T7" fmla="*/ 23 h 38"/>
                <a:gd name="T8" fmla="*/ 14 w 28"/>
                <a:gd name="T9" fmla="*/ 30 h 38"/>
                <a:gd name="T10" fmla="*/ 21 w 28"/>
                <a:gd name="T11" fmla="*/ 23 h 38"/>
                <a:gd name="T12" fmla="*/ 21 w 28"/>
                <a:gd name="T13" fmla="*/ 0 h 38"/>
                <a:gd name="T14" fmla="*/ 28 w 28"/>
                <a:gd name="T15" fmla="*/ 0 h 38"/>
                <a:gd name="T16" fmla="*/ 28 w 28"/>
                <a:gd name="T17" fmla="*/ 22 h 38"/>
                <a:gd name="T18" fmla="*/ 14 w 28"/>
                <a:gd name="T19" fmla="*/ 38 h 38"/>
                <a:gd name="T20" fmla="*/ 0 w 28"/>
                <a:gd name="T21"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0" y="23"/>
                  </a:moveTo>
                  <a:cubicBezTo>
                    <a:pt x="0" y="0"/>
                    <a:pt x="0" y="0"/>
                    <a:pt x="0" y="0"/>
                  </a:cubicBezTo>
                  <a:cubicBezTo>
                    <a:pt x="8" y="0"/>
                    <a:pt x="8" y="0"/>
                    <a:pt x="8" y="0"/>
                  </a:cubicBezTo>
                  <a:cubicBezTo>
                    <a:pt x="8" y="23"/>
                    <a:pt x="8" y="23"/>
                    <a:pt x="8" y="23"/>
                  </a:cubicBezTo>
                  <a:cubicBezTo>
                    <a:pt x="8" y="28"/>
                    <a:pt x="10" y="30"/>
                    <a:pt x="14" y="30"/>
                  </a:cubicBezTo>
                  <a:cubicBezTo>
                    <a:pt x="18" y="30"/>
                    <a:pt x="21" y="28"/>
                    <a:pt x="21" y="23"/>
                  </a:cubicBezTo>
                  <a:cubicBezTo>
                    <a:pt x="21" y="0"/>
                    <a:pt x="21" y="0"/>
                    <a:pt x="21" y="0"/>
                  </a:cubicBezTo>
                  <a:cubicBezTo>
                    <a:pt x="28" y="0"/>
                    <a:pt x="28" y="0"/>
                    <a:pt x="28" y="0"/>
                  </a:cubicBezTo>
                  <a:cubicBezTo>
                    <a:pt x="28" y="22"/>
                    <a:pt x="28" y="22"/>
                    <a:pt x="28" y="22"/>
                  </a:cubicBezTo>
                  <a:cubicBezTo>
                    <a:pt x="28" y="33"/>
                    <a:pt x="23" y="38"/>
                    <a:pt x="14" y="38"/>
                  </a:cubicBezTo>
                  <a:cubicBezTo>
                    <a:pt x="6" y="38"/>
                    <a:pt x="0" y="33"/>
                    <a:pt x="0" y="2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7" name="Freeform 14"/>
            <p:cNvSpPr>
              <a:spLocks/>
            </p:cNvSpPr>
            <p:nvPr/>
          </p:nvSpPr>
          <p:spPr bwMode="auto">
            <a:xfrm>
              <a:off x="3826" y="3386"/>
              <a:ext cx="52" cy="76"/>
            </a:xfrm>
            <a:custGeom>
              <a:avLst/>
              <a:gdLst>
                <a:gd name="T0" fmla="*/ 18 w 52"/>
                <a:gd name="T1" fmla="*/ 14 h 76"/>
                <a:gd name="T2" fmla="*/ 0 w 52"/>
                <a:gd name="T3" fmla="*/ 14 h 76"/>
                <a:gd name="T4" fmla="*/ 0 w 52"/>
                <a:gd name="T5" fmla="*/ 0 h 76"/>
                <a:gd name="T6" fmla="*/ 52 w 52"/>
                <a:gd name="T7" fmla="*/ 0 h 76"/>
                <a:gd name="T8" fmla="*/ 52 w 52"/>
                <a:gd name="T9" fmla="*/ 14 h 76"/>
                <a:gd name="T10" fmla="*/ 34 w 52"/>
                <a:gd name="T11" fmla="*/ 14 h 76"/>
                <a:gd name="T12" fmla="*/ 34 w 52"/>
                <a:gd name="T13" fmla="*/ 76 h 76"/>
                <a:gd name="T14" fmla="*/ 18 w 52"/>
                <a:gd name="T15" fmla="*/ 76 h 76"/>
                <a:gd name="T16" fmla="*/ 18 w 52"/>
                <a:gd name="T1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76">
                  <a:moveTo>
                    <a:pt x="18" y="14"/>
                  </a:moveTo>
                  <a:lnTo>
                    <a:pt x="0" y="14"/>
                  </a:lnTo>
                  <a:lnTo>
                    <a:pt x="0" y="0"/>
                  </a:lnTo>
                  <a:lnTo>
                    <a:pt x="52" y="0"/>
                  </a:lnTo>
                  <a:lnTo>
                    <a:pt x="52" y="14"/>
                  </a:lnTo>
                  <a:lnTo>
                    <a:pt x="34" y="14"/>
                  </a:lnTo>
                  <a:lnTo>
                    <a:pt x="34" y="76"/>
                  </a:lnTo>
                  <a:lnTo>
                    <a:pt x="18" y="76"/>
                  </a:lnTo>
                  <a:lnTo>
                    <a:pt x="18" y="14"/>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8" name="Rectangle 15"/>
            <p:cNvSpPr>
              <a:spLocks noChangeArrowheads="1"/>
            </p:cNvSpPr>
            <p:nvPr/>
          </p:nvSpPr>
          <p:spPr bwMode="auto">
            <a:xfrm>
              <a:off x="3935" y="3386"/>
              <a:ext cx="16" cy="76"/>
            </a:xfrm>
            <a:prstGeom prst="rect">
              <a:avLst/>
            </a:pr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16"/>
            <p:cNvSpPr>
              <a:spLocks noEditPoints="1"/>
            </p:cNvSpPr>
            <p:nvPr/>
          </p:nvSpPr>
          <p:spPr bwMode="auto">
            <a:xfrm>
              <a:off x="4003" y="3384"/>
              <a:ext cx="67" cy="80"/>
            </a:xfrm>
            <a:custGeom>
              <a:avLst/>
              <a:gdLst>
                <a:gd name="T0" fmla="*/ 0 w 33"/>
                <a:gd name="T1" fmla="*/ 20 h 39"/>
                <a:gd name="T2" fmla="*/ 0 w 33"/>
                <a:gd name="T3" fmla="*/ 19 h 39"/>
                <a:gd name="T4" fmla="*/ 16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7 w 33"/>
                <a:gd name="T21" fmla="*/ 19 h 39"/>
                <a:gd name="T22" fmla="*/ 7 w 33"/>
                <a:gd name="T23" fmla="*/ 20 h 39"/>
                <a:gd name="T24" fmla="*/ 16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6" y="0"/>
                  </a:cubicBezTo>
                  <a:cubicBezTo>
                    <a:pt x="26" y="0"/>
                    <a:pt x="33" y="8"/>
                    <a:pt x="33" y="19"/>
                  </a:cubicBezTo>
                  <a:cubicBezTo>
                    <a:pt x="33" y="20"/>
                    <a:pt x="33" y="20"/>
                    <a:pt x="33" y="20"/>
                  </a:cubicBezTo>
                  <a:cubicBezTo>
                    <a:pt x="33" y="31"/>
                    <a:pt x="26" y="39"/>
                    <a:pt x="16" y="39"/>
                  </a:cubicBezTo>
                  <a:cubicBezTo>
                    <a:pt x="6" y="39"/>
                    <a:pt x="0" y="31"/>
                    <a:pt x="0" y="20"/>
                  </a:cubicBezTo>
                  <a:close/>
                  <a:moveTo>
                    <a:pt x="25" y="20"/>
                  </a:moveTo>
                  <a:cubicBezTo>
                    <a:pt x="25" y="19"/>
                    <a:pt x="25" y="19"/>
                    <a:pt x="25" y="19"/>
                  </a:cubicBezTo>
                  <a:cubicBezTo>
                    <a:pt x="25" y="12"/>
                    <a:pt x="21" y="7"/>
                    <a:pt x="16" y="7"/>
                  </a:cubicBezTo>
                  <a:cubicBezTo>
                    <a:pt x="11" y="7"/>
                    <a:pt x="7" y="12"/>
                    <a:pt x="7" y="19"/>
                  </a:cubicBezTo>
                  <a:cubicBezTo>
                    <a:pt x="7" y="20"/>
                    <a:pt x="7" y="20"/>
                    <a:pt x="7" y="20"/>
                  </a:cubicBezTo>
                  <a:cubicBezTo>
                    <a:pt x="7" y="27"/>
                    <a:pt x="11" y="31"/>
                    <a:pt x="16" y="31"/>
                  </a:cubicBezTo>
                  <a:cubicBezTo>
                    <a:pt x="22" y="31"/>
                    <a:pt x="25" y="27"/>
                    <a:pt x="25" y="20"/>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Freeform 17"/>
            <p:cNvSpPr>
              <a:spLocks/>
            </p:cNvSpPr>
            <p:nvPr/>
          </p:nvSpPr>
          <p:spPr bwMode="auto">
            <a:xfrm>
              <a:off x="4122" y="3386"/>
              <a:ext cx="59" cy="76"/>
            </a:xfrm>
            <a:custGeom>
              <a:avLst/>
              <a:gdLst>
                <a:gd name="T0" fmla="*/ 0 w 59"/>
                <a:gd name="T1" fmla="*/ 0 h 76"/>
                <a:gd name="T2" fmla="*/ 14 w 59"/>
                <a:gd name="T3" fmla="*/ 0 h 76"/>
                <a:gd name="T4" fmla="*/ 43 w 59"/>
                <a:gd name="T5" fmla="*/ 43 h 76"/>
                <a:gd name="T6" fmla="*/ 43 w 59"/>
                <a:gd name="T7" fmla="*/ 0 h 76"/>
                <a:gd name="T8" fmla="*/ 59 w 59"/>
                <a:gd name="T9" fmla="*/ 0 h 76"/>
                <a:gd name="T10" fmla="*/ 59 w 59"/>
                <a:gd name="T11" fmla="*/ 76 h 76"/>
                <a:gd name="T12" fmla="*/ 45 w 59"/>
                <a:gd name="T13" fmla="*/ 76 h 76"/>
                <a:gd name="T14" fmla="*/ 14 w 59"/>
                <a:gd name="T15" fmla="*/ 31 h 76"/>
                <a:gd name="T16" fmla="*/ 14 w 59"/>
                <a:gd name="T17" fmla="*/ 76 h 76"/>
                <a:gd name="T18" fmla="*/ 0 w 59"/>
                <a:gd name="T19" fmla="*/ 76 h 76"/>
                <a:gd name="T20" fmla="*/ 0 w 59"/>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76">
                  <a:moveTo>
                    <a:pt x="0" y="0"/>
                  </a:moveTo>
                  <a:lnTo>
                    <a:pt x="14" y="0"/>
                  </a:lnTo>
                  <a:lnTo>
                    <a:pt x="43" y="43"/>
                  </a:lnTo>
                  <a:lnTo>
                    <a:pt x="43" y="0"/>
                  </a:lnTo>
                  <a:lnTo>
                    <a:pt x="59" y="0"/>
                  </a:lnTo>
                  <a:lnTo>
                    <a:pt x="59" y="76"/>
                  </a:lnTo>
                  <a:lnTo>
                    <a:pt x="45" y="76"/>
                  </a:lnTo>
                  <a:lnTo>
                    <a:pt x="14" y="31"/>
                  </a:lnTo>
                  <a:lnTo>
                    <a:pt x="14" y="76"/>
                  </a:lnTo>
                  <a:lnTo>
                    <a:pt x="0" y="76"/>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4" name="Freeform 18"/>
            <p:cNvSpPr>
              <a:spLocks/>
            </p:cNvSpPr>
            <p:nvPr/>
          </p:nvSpPr>
          <p:spPr bwMode="auto">
            <a:xfrm>
              <a:off x="4231"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6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2" y="2"/>
                    <a:pt x="26" y="5"/>
                  </a:cubicBezTo>
                  <a:cubicBezTo>
                    <a:pt x="22" y="11"/>
                    <a:pt x="22" y="11"/>
                    <a:pt x="22" y="11"/>
                  </a:cubicBezTo>
                  <a:cubicBezTo>
                    <a:pt x="19" y="9"/>
                    <a:pt x="16" y="7"/>
                    <a:pt x="14" y="7"/>
                  </a:cubicBezTo>
                  <a:cubicBezTo>
                    <a:pt x="11" y="7"/>
                    <a:pt x="9" y="9"/>
                    <a:pt x="9" y="11"/>
                  </a:cubicBezTo>
                  <a:cubicBezTo>
                    <a:pt x="9" y="11"/>
                    <a:pt x="9" y="11"/>
                    <a:pt x="9" y="11"/>
                  </a:cubicBezTo>
                  <a:cubicBezTo>
                    <a:pt x="9" y="13"/>
                    <a:pt x="11" y="14"/>
                    <a:pt x="16"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5" name="Freeform 19"/>
            <p:cNvSpPr>
              <a:spLocks noEditPoints="1"/>
            </p:cNvSpPr>
            <p:nvPr/>
          </p:nvSpPr>
          <p:spPr bwMode="auto">
            <a:xfrm>
              <a:off x="3225" y="3188"/>
              <a:ext cx="129" cy="131"/>
            </a:xfrm>
            <a:custGeom>
              <a:avLst/>
              <a:gdLst>
                <a:gd name="T0" fmla="*/ 44 w 129"/>
                <a:gd name="T1" fmla="*/ 0 h 131"/>
                <a:gd name="T2" fmla="*/ 85 w 129"/>
                <a:gd name="T3" fmla="*/ 0 h 131"/>
                <a:gd name="T4" fmla="*/ 129 w 129"/>
                <a:gd name="T5" fmla="*/ 131 h 131"/>
                <a:gd name="T6" fmla="*/ 89 w 129"/>
                <a:gd name="T7" fmla="*/ 131 h 131"/>
                <a:gd name="T8" fmla="*/ 83 w 129"/>
                <a:gd name="T9" fmla="*/ 110 h 131"/>
                <a:gd name="T10" fmla="*/ 46 w 129"/>
                <a:gd name="T11" fmla="*/ 110 h 131"/>
                <a:gd name="T12" fmla="*/ 40 w 129"/>
                <a:gd name="T13" fmla="*/ 131 h 131"/>
                <a:gd name="T14" fmla="*/ 0 w 129"/>
                <a:gd name="T15" fmla="*/ 131 h 131"/>
                <a:gd name="T16" fmla="*/ 44 w 129"/>
                <a:gd name="T17" fmla="*/ 0 h 131"/>
                <a:gd name="T18" fmla="*/ 75 w 129"/>
                <a:gd name="T19" fmla="*/ 82 h 131"/>
                <a:gd name="T20" fmla="*/ 65 w 129"/>
                <a:gd name="T21" fmla="*/ 47 h 131"/>
                <a:gd name="T22" fmla="*/ 54 w 129"/>
                <a:gd name="T23" fmla="*/ 82 h 131"/>
                <a:gd name="T24" fmla="*/ 75 w 129"/>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31">
                  <a:moveTo>
                    <a:pt x="44" y="0"/>
                  </a:moveTo>
                  <a:lnTo>
                    <a:pt x="85" y="0"/>
                  </a:lnTo>
                  <a:lnTo>
                    <a:pt x="129" y="131"/>
                  </a:lnTo>
                  <a:lnTo>
                    <a:pt x="89" y="131"/>
                  </a:lnTo>
                  <a:lnTo>
                    <a:pt x="83" y="110"/>
                  </a:lnTo>
                  <a:lnTo>
                    <a:pt x="46" y="110"/>
                  </a:lnTo>
                  <a:lnTo>
                    <a:pt x="40" y="131"/>
                  </a:lnTo>
                  <a:lnTo>
                    <a:pt x="0" y="131"/>
                  </a:lnTo>
                  <a:lnTo>
                    <a:pt x="44" y="0"/>
                  </a:lnTo>
                  <a:close/>
                  <a:moveTo>
                    <a:pt x="75" y="82"/>
                  </a:moveTo>
                  <a:lnTo>
                    <a:pt x="65" y="47"/>
                  </a:lnTo>
                  <a:lnTo>
                    <a:pt x="54" y="82"/>
                  </a:lnTo>
                  <a:lnTo>
                    <a:pt x="75" y="8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6" name="Freeform 20"/>
            <p:cNvSpPr>
              <a:spLocks/>
            </p:cNvSpPr>
            <p:nvPr/>
          </p:nvSpPr>
          <p:spPr bwMode="auto">
            <a:xfrm>
              <a:off x="3376" y="3188"/>
              <a:ext cx="87" cy="131"/>
            </a:xfrm>
            <a:custGeom>
              <a:avLst/>
              <a:gdLst>
                <a:gd name="T0" fmla="*/ 0 w 87"/>
                <a:gd name="T1" fmla="*/ 0 h 131"/>
                <a:gd name="T2" fmla="*/ 39 w 87"/>
                <a:gd name="T3" fmla="*/ 0 h 131"/>
                <a:gd name="T4" fmla="*/ 39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9" y="0"/>
                  </a:lnTo>
                  <a:lnTo>
                    <a:pt x="39" y="94"/>
                  </a:lnTo>
                  <a:lnTo>
                    <a:pt x="87" y="94"/>
                  </a:lnTo>
                  <a:lnTo>
                    <a:pt x="87"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21"/>
            <p:cNvSpPr>
              <a:spLocks/>
            </p:cNvSpPr>
            <p:nvPr/>
          </p:nvSpPr>
          <p:spPr bwMode="auto">
            <a:xfrm>
              <a:off x="3491" y="3188"/>
              <a:ext cx="87" cy="131"/>
            </a:xfrm>
            <a:custGeom>
              <a:avLst/>
              <a:gdLst>
                <a:gd name="T0" fmla="*/ 0 w 87"/>
                <a:gd name="T1" fmla="*/ 0 h 131"/>
                <a:gd name="T2" fmla="*/ 38 w 87"/>
                <a:gd name="T3" fmla="*/ 0 h 131"/>
                <a:gd name="T4" fmla="*/ 38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8" y="0"/>
                  </a:lnTo>
                  <a:lnTo>
                    <a:pt x="38" y="94"/>
                  </a:lnTo>
                  <a:lnTo>
                    <a:pt x="87" y="94"/>
                  </a:lnTo>
                  <a:lnTo>
                    <a:pt x="87"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8" name="Freeform 22"/>
            <p:cNvSpPr>
              <a:spLocks/>
            </p:cNvSpPr>
            <p:nvPr/>
          </p:nvSpPr>
          <p:spPr bwMode="auto">
            <a:xfrm>
              <a:off x="3628" y="3188"/>
              <a:ext cx="103" cy="131"/>
            </a:xfrm>
            <a:custGeom>
              <a:avLst/>
              <a:gdLst>
                <a:gd name="T0" fmla="*/ 33 w 103"/>
                <a:gd name="T1" fmla="*/ 35 h 131"/>
                <a:gd name="T2" fmla="*/ 0 w 103"/>
                <a:gd name="T3" fmla="*/ 35 h 131"/>
                <a:gd name="T4" fmla="*/ 0 w 103"/>
                <a:gd name="T5" fmla="*/ 0 h 131"/>
                <a:gd name="T6" fmla="*/ 103 w 103"/>
                <a:gd name="T7" fmla="*/ 0 h 131"/>
                <a:gd name="T8" fmla="*/ 103 w 103"/>
                <a:gd name="T9" fmla="*/ 35 h 131"/>
                <a:gd name="T10" fmla="*/ 71 w 103"/>
                <a:gd name="T11" fmla="*/ 35 h 131"/>
                <a:gd name="T12" fmla="*/ 71 w 103"/>
                <a:gd name="T13" fmla="*/ 131 h 131"/>
                <a:gd name="T14" fmla="*/ 33 w 103"/>
                <a:gd name="T15" fmla="*/ 131 h 131"/>
                <a:gd name="T16" fmla="*/ 33 w 103"/>
                <a:gd name="T17" fmla="*/ 3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1">
                  <a:moveTo>
                    <a:pt x="33" y="35"/>
                  </a:moveTo>
                  <a:lnTo>
                    <a:pt x="0" y="35"/>
                  </a:lnTo>
                  <a:lnTo>
                    <a:pt x="0" y="0"/>
                  </a:lnTo>
                  <a:lnTo>
                    <a:pt x="103" y="0"/>
                  </a:lnTo>
                  <a:lnTo>
                    <a:pt x="103" y="35"/>
                  </a:lnTo>
                  <a:lnTo>
                    <a:pt x="71" y="35"/>
                  </a:lnTo>
                  <a:lnTo>
                    <a:pt x="71" y="131"/>
                  </a:lnTo>
                  <a:lnTo>
                    <a:pt x="33" y="131"/>
                  </a:lnTo>
                  <a:lnTo>
                    <a:pt x="33" y="35"/>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9" name="Freeform 23"/>
            <p:cNvSpPr>
              <a:spLocks noEditPoints="1"/>
            </p:cNvSpPr>
            <p:nvPr/>
          </p:nvSpPr>
          <p:spPr bwMode="auto">
            <a:xfrm>
              <a:off x="3757" y="3188"/>
              <a:ext cx="109" cy="131"/>
            </a:xfrm>
            <a:custGeom>
              <a:avLst/>
              <a:gdLst>
                <a:gd name="T0" fmla="*/ 0 w 54"/>
                <a:gd name="T1" fmla="*/ 0 h 64"/>
                <a:gd name="T2" fmla="*/ 26 w 54"/>
                <a:gd name="T3" fmla="*/ 0 h 64"/>
                <a:gd name="T4" fmla="*/ 47 w 54"/>
                <a:gd name="T5" fmla="*/ 7 h 64"/>
                <a:gd name="T6" fmla="*/ 53 w 54"/>
                <a:gd name="T7" fmla="*/ 22 h 64"/>
                <a:gd name="T8" fmla="*/ 53 w 54"/>
                <a:gd name="T9" fmla="*/ 22 h 64"/>
                <a:gd name="T10" fmla="*/ 42 w 54"/>
                <a:gd name="T11" fmla="*/ 41 h 64"/>
                <a:gd name="T12" fmla="*/ 54 w 54"/>
                <a:gd name="T13" fmla="*/ 64 h 64"/>
                <a:gd name="T14" fmla="*/ 32 w 54"/>
                <a:gd name="T15" fmla="*/ 64 h 64"/>
                <a:gd name="T16" fmla="*/ 22 w 54"/>
                <a:gd name="T17" fmla="*/ 45 h 64"/>
                <a:gd name="T18" fmla="*/ 19 w 54"/>
                <a:gd name="T19" fmla="*/ 45 h 64"/>
                <a:gd name="T20" fmla="*/ 19 w 54"/>
                <a:gd name="T21" fmla="*/ 64 h 64"/>
                <a:gd name="T22" fmla="*/ 0 w 54"/>
                <a:gd name="T23" fmla="*/ 64 h 64"/>
                <a:gd name="T24" fmla="*/ 0 w 54"/>
                <a:gd name="T25" fmla="*/ 0 h 64"/>
                <a:gd name="T26" fmla="*/ 26 w 54"/>
                <a:gd name="T27" fmla="*/ 31 h 64"/>
                <a:gd name="T28" fmla="*/ 33 w 54"/>
                <a:gd name="T29" fmla="*/ 24 h 64"/>
                <a:gd name="T30" fmla="*/ 33 w 54"/>
                <a:gd name="T31" fmla="*/ 23 h 64"/>
                <a:gd name="T32" fmla="*/ 26 w 54"/>
                <a:gd name="T33" fmla="*/ 16 h 64"/>
                <a:gd name="T34" fmla="*/ 19 w 54"/>
                <a:gd name="T35" fmla="*/ 16 h 64"/>
                <a:gd name="T36" fmla="*/ 19 w 54"/>
                <a:gd name="T37" fmla="*/ 31 h 64"/>
                <a:gd name="T38" fmla="*/ 26 w 54"/>
                <a:gd name="T39"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4">
                  <a:moveTo>
                    <a:pt x="0" y="0"/>
                  </a:moveTo>
                  <a:cubicBezTo>
                    <a:pt x="26" y="0"/>
                    <a:pt x="26" y="0"/>
                    <a:pt x="26" y="0"/>
                  </a:cubicBezTo>
                  <a:cubicBezTo>
                    <a:pt x="36" y="0"/>
                    <a:pt x="43" y="2"/>
                    <a:pt x="47" y="7"/>
                  </a:cubicBezTo>
                  <a:cubicBezTo>
                    <a:pt x="51" y="10"/>
                    <a:pt x="53" y="15"/>
                    <a:pt x="53" y="22"/>
                  </a:cubicBezTo>
                  <a:cubicBezTo>
                    <a:pt x="53" y="22"/>
                    <a:pt x="53" y="22"/>
                    <a:pt x="53" y="22"/>
                  </a:cubicBezTo>
                  <a:cubicBezTo>
                    <a:pt x="53" y="32"/>
                    <a:pt x="48" y="37"/>
                    <a:pt x="42" y="41"/>
                  </a:cubicBezTo>
                  <a:cubicBezTo>
                    <a:pt x="54" y="64"/>
                    <a:pt x="54" y="64"/>
                    <a:pt x="54" y="64"/>
                  </a:cubicBezTo>
                  <a:cubicBezTo>
                    <a:pt x="32" y="64"/>
                    <a:pt x="32" y="64"/>
                    <a:pt x="32" y="64"/>
                  </a:cubicBezTo>
                  <a:cubicBezTo>
                    <a:pt x="22" y="45"/>
                    <a:pt x="22" y="45"/>
                    <a:pt x="22" y="45"/>
                  </a:cubicBezTo>
                  <a:cubicBezTo>
                    <a:pt x="19" y="45"/>
                    <a:pt x="19" y="45"/>
                    <a:pt x="19" y="45"/>
                  </a:cubicBezTo>
                  <a:cubicBezTo>
                    <a:pt x="19" y="64"/>
                    <a:pt x="19" y="64"/>
                    <a:pt x="19" y="64"/>
                  </a:cubicBezTo>
                  <a:cubicBezTo>
                    <a:pt x="0" y="64"/>
                    <a:pt x="0" y="64"/>
                    <a:pt x="0" y="64"/>
                  </a:cubicBezTo>
                  <a:lnTo>
                    <a:pt x="0" y="0"/>
                  </a:lnTo>
                  <a:close/>
                  <a:moveTo>
                    <a:pt x="26" y="31"/>
                  </a:moveTo>
                  <a:cubicBezTo>
                    <a:pt x="30" y="31"/>
                    <a:pt x="33" y="28"/>
                    <a:pt x="33" y="24"/>
                  </a:cubicBezTo>
                  <a:cubicBezTo>
                    <a:pt x="33" y="23"/>
                    <a:pt x="33" y="23"/>
                    <a:pt x="33" y="23"/>
                  </a:cubicBezTo>
                  <a:cubicBezTo>
                    <a:pt x="33" y="19"/>
                    <a:pt x="30" y="16"/>
                    <a:pt x="26" y="16"/>
                  </a:cubicBezTo>
                  <a:cubicBezTo>
                    <a:pt x="19" y="16"/>
                    <a:pt x="19" y="16"/>
                    <a:pt x="19" y="16"/>
                  </a:cubicBezTo>
                  <a:cubicBezTo>
                    <a:pt x="19" y="31"/>
                    <a:pt x="19" y="31"/>
                    <a:pt x="19" y="31"/>
                  </a:cubicBezTo>
                  <a:lnTo>
                    <a:pt x="26" y="31"/>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0" name="Freeform 24"/>
            <p:cNvSpPr>
              <a:spLocks noEditPoints="1"/>
            </p:cNvSpPr>
            <p:nvPr/>
          </p:nvSpPr>
          <p:spPr bwMode="auto">
            <a:xfrm>
              <a:off x="3880" y="3188"/>
              <a:ext cx="131" cy="131"/>
            </a:xfrm>
            <a:custGeom>
              <a:avLst/>
              <a:gdLst>
                <a:gd name="T0" fmla="*/ 45 w 131"/>
                <a:gd name="T1" fmla="*/ 0 h 131"/>
                <a:gd name="T2" fmla="*/ 87 w 131"/>
                <a:gd name="T3" fmla="*/ 0 h 131"/>
                <a:gd name="T4" fmla="*/ 131 w 131"/>
                <a:gd name="T5" fmla="*/ 131 h 131"/>
                <a:gd name="T6" fmla="*/ 89 w 131"/>
                <a:gd name="T7" fmla="*/ 131 h 131"/>
                <a:gd name="T8" fmla="*/ 83 w 131"/>
                <a:gd name="T9" fmla="*/ 110 h 131"/>
                <a:gd name="T10" fmla="*/ 47 w 131"/>
                <a:gd name="T11" fmla="*/ 110 h 131"/>
                <a:gd name="T12" fmla="*/ 43 w 131"/>
                <a:gd name="T13" fmla="*/ 131 h 131"/>
                <a:gd name="T14" fmla="*/ 0 w 131"/>
                <a:gd name="T15" fmla="*/ 131 h 131"/>
                <a:gd name="T16" fmla="*/ 45 w 131"/>
                <a:gd name="T17" fmla="*/ 0 h 131"/>
                <a:gd name="T18" fmla="*/ 75 w 131"/>
                <a:gd name="T19" fmla="*/ 82 h 131"/>
                <a:gd name="T20" fmla="*/ 65 w 131"/>
                <a:gd name="T21" fmla="*/ 47 h 131"/>
                <a:gd name="T22" fmla="*/ 55 w 131"/>
                <a:gd name="T23" fmla="*/ 82 h 131"/>
                <a:gd name="T24" fmla="*/ 75 w 131"/>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31">
                  <a:moveTo>
                    <a:pt x="45" y="0"/>
                  </a:moveTo>
                  <a:lnTo>
                    <a:pt x="87" y="0"/>
                  </a:lnTo>
                  <a:lnTo>
                    <a:pt x="131" y="131"/>
                  </a:lnTo>
                  <a:lnTo>
                    <a:pt x="89" y="131"/>
                  </a:lnTo>
                  <a:lnTo>
                    <a:pt x="83" y="110"/>
                  </a:lnTo>
                  <a:lnTo>
                    <a:pt x="47" y="110"/>
                  </a:lnTo>
                  <a:lnTo>
                    <a:pt x="43" y="131"/>
                  </a:lnTo>
                  <a:lnTo>
                    <a:pt x="0" y="131"/>
                  </a:lnTo>
                  <a:lnTo>
                    <a:pt x="45" y="0"/>
                  </a:lnTo>
                  <a:close/>
                  <a:moveTo>
                    <a:pt x="75" y="82"/>
                  </a:moveTo>
                  <a:lnTo>
                    <a:pt x="65" y="47"/>
                  </a:lnTo>
                  <a:lnTo>
                    <a:pt x="55" y="82"/>
                  </a:lnTo>
                  <a:lnTo>
                    <a:pt x="75" y="82"/>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1" name="Freeform 25"/>
            <p:cNvSpPr>
              <a:spLocks/>
            </p:cNvSpPr>
            <p:nvPr/>
          </p:nvSpPr>
          <p:spPr bwMode="auto">
            <a:xfrm>
              <a:off x="4036" y="3188"/>
              <a:ext cx="92" cy="131"/>
            </a:xfrm>
            <a:custGeom>
              <a:avLst/>
              <a:gdLst>
                <a:gd name="T0" fmla="*/ 0 w 92"/>
                <a:gd name="T1" fmla="*/ 0 h 131"/>
                <a:gd name="T2" fmla="*/ 92 w 92"/>
                <a:gd name="T3" fmla="*/ 0 h 131"/>
                <a:gd name="T4" fmla="*/ 92 w 92"/>
                <a:gd name="T5" fmla="*/ 35 h 131"/>
                <a:gd name="T6" fmla="*/ 40 w 92"/>
                <a:gd name="T7" fmla="*/ 35 h 131"/>
                <a:gd name="T8" fmla="*/ 40 w 92"/>
                <a:gd name="T9" fmla="*/ 53 h 131"/>
                <a:gd name="T10" fmla="*/ 88 w 92"/>
                <a:gd name="T11" fmla="*/ 53 h 131"/>
                <a:gd name="T12" fmla="*/ 88 w 92"/>
                <a:gd name="T13" fmla="*/ 86 h 131"/>
                <a:gd name="T14" fmla="*/ 40 w 92"/>
                <a:gd name="T15" fmla="*/ 86 h 131"/>
                <a:gd name="T16" fmla="*/ 40 w 92"/>
                <a:gd name="T17" fmla="*/ 131 h 131"/>
                <a:gd name="T18" fmla="*/ 0 w 92"/>
                <a:gd name="T19" fmla="*/ 131 h 131"/>
                <a:gd name="T20" fmla="*/ 0 w 92"/>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31">
                  <a:moveTo>
                    <a:pt x="0" y="0"/>
                  </a:moveTo>
                  <a:lnTo>
                    <a:pt x="92" y="0"/>
                  </a:lnTo>
                  <a:lnTo>
                    <a:pt x="92" y="35"/>
                  </a:lnTo>
                  <a:lnTo>
                    <a:pt x="40" y="35"/>
                  </a:lnTo>
                  <a:lnTo>
                    <a:pt x="40" y="53"/>
                  </a:lnTo>
                  <a:lnTo>
                    <a:pt x="88" y="53"/>
                  </a:lnTo>
                  <a:lnTo>
                    <a:pt x="88" y="86"/>
                  </a:lnTo>
                  <a:lnTo>
                    <a:pt x="40" y="86"/>
                  </a:lnTo>
                  <a:lnTo>
                    <a:pt x="40"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26"/>
            <p:cNvSpPr>
              <a:spLocks/>
            </p:cNvSpPr>
            <p:nvPr/>
          </p:nvSpPr>
          <p:spPr bwMode="auto">
            <a:xfrm>
              <a:off x="4159" y="3188"/>
              <a:ext cx="90" cy="131"/>
            </a:xfrm>
            <a:custGeom>
              <a:avLst/>
              <a:gdLst>
                <a:gd name="T0" fmla="*/ 0 w 90"/>
                <a:gd name="T1" fmla="*/ 0 h 131"/>
                <a:gd name="T2" fmla="*/ 90 w 90"/>
                <a:gd name="T3" fmla="*/ 0 h 131"/>
                <a:gd name="T4" fmla="*/ 90 w 90"/>
                <a:gd name="T5" fmla="*/ 35 h 131"/>
                <a:gd name="T6" fmla="*/ 38 w 90"/>
                <a:gd name="T7" fmla="*/ 35 h 131"/>
                <a:gd name="T8" fmla="*/ 38 w 90"/>
                <a:gd name="T9" fmla="*/ 53 h 131"/>
                <a:gd name="T10" fmla="*/ 86 w 90"/>
                <a:gd name="T11" fmla="*/ 53 h 131"/>
                <a:gd name="T12" fmla="*/ 86 w 90"/>
                <a:gd name="T13" fmla="*/ 86 h 131"/>
                <a:gd name="T14" fmla="*/ 38 w 90"/>
                <a:gd name="T15" fmla="*/ 86 h 131"/>
                <a:gd name="T16" fmla="*/ 38 w 90"/>
                <a:gd name="T17" fmla="*/ 131 h 131"/>
                <a:gd name="T18" fmla="*/ 0 w 90"/>
                <a:gd name="T19" fmla="*/ 131 h 131"/>
                <a:gd name="T20" fmla="*/ 0 w 90"/>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31">
                  <a:moveTo>
                    <a:pt x="0" y="0"/>
                  </a:moveTo>
                  <a:lnTo>
                    <a:pt x="90" y="0"/>
                  </a:lnTo>
                  <a:lnTo>
                    <a:pt x="90" y="35"/>
                  </a:lnTo>
                  <a:lnTo>
                    <a:pt x="38" y="35"/>
                  </a:lnTo>
                  <a:lnTo>
                    <a:pt x="38" y="53"/>
                  </a:lnTo>
                  <a:lnTo>
                    <a:pt x="86" y="53"/>
                  </a:lnTo>
                  <a:lnTo>
                    <a:pt x="86" y="86"/>
                  </a:lnTo>
                  <a:lnTo>
                    <a:pt x="38" y="86"/>
                  </a:lnTo>
                  <a:lnTo>
                    <a:pt x="38" y="131"/>
                  </a:lnTo>
                  <a:lnTo>
                    <a:pt x="0" y="131"/>
                  </a:lnTo>
                  <a:lnTo>
                    <a:pt x="0" y="0"/>
                  </a:ln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3" name="Rectangle 27"/>
            <p:cNvSpPr>
              <a:spLocks noChangeArrowheads="1"/>
            </p:cNvSpPr>
            <p:nvPr/>
          </p:nvSpPr>
          <p:spPr bwMode="auto">
            <a:xfrm>
              <a:off x="4282" y="3188"/>
              <a:ext cx="40" cy="131"/>
            </a:xfrm>
            <a:prstGeom prst="rect">
              <a:avLst/>
            </a:pr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4" name="Freeform 28"/>
            <p:cNvSpPr>
              <a:spLocks/>
            </p:cNvSpPr>
            <p:nvPr/>
          </p:nvSpPr>
          <p:spPr bwMode="auto">
            <a:xfrm>
              <a:off x="4348" y="3186"/>
              <a:ext cx="109" cy="135"/>
            </a:xfrm>
            <a:custGeom>
              <a:avLst/>
              <a:gdLst>
                <a:gd name="T0" fmla="*/ 0 w 54"/>
                <a:gd name="T1" fmla="*/ 34 h 66"/>
                <a:gd name="T2" fmla="*/ 0 w 54"/>
                <a:gd name="T3" fmla="*/ 32 h 66"/>
                <a:gd name="T4" fmla="*/ 30 w 54"/>
                <a:gd name="T5" fmla="*/ 0 h 66"/>
                <a:gd name="T6" fmla="*/ 54 w 54"/>
                <a:gd name="T7" fmla="*/ 12 h 66"/>
                <a:gd name="T8" fmla="*/ 40 w 54"/>
                <a:gd name="T9" fmla="*/ 24 h 66"/>
                <a:gd name="T10" fmla="*/ 31 w 54"/>
                <a:gd name="T11" fmla="*/ 18 h 66"/>
                <a:gd name="T12" fmla="*/ 20 w 54"/>
                <a:gd name="T13" fmla="*/ 32 h 66"/>
                <a:gd name="T14" fmla="*/ 20 w 54"/>
                <a:gd name="T15" fmla="*/ 33 h 66"/>
                <a:gd name="T16" fmla="*/ 31 w 54"/>
                <a:gd name="T17" fmla="*/ 48 h 66"/>
                <a:gd name="T18" fmla="*/ 41 w 54"/>
                <a:gd name="T19" fmla="*/ 41 h 66"/>
                <a:gd name="T20" fmla="*/ 54 w 54"/>
                <a:gd name="T21" fmla="*/ 53 h 66"/>
                <a:gd name="T22" fmla="*/ 29 w 54"/>
                <a:gd name="T23" fmla="*/ 66 h 66"/>
                <a:gd name="T24" fmla="*/ 0 w 54"/>
                <a:gd name="T2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66">
                  <a:moveTo>
                    <a:pt x="0" y="34"/>
                  </a:moveTo>
                  <a:cubicBezTo>
                    <a:pt x="0" y="32"/>
                    <a:pt x="0" y="32"/>
                    <a:pt x="0" y="32"/>
                  </a:cubicBezTo>
                  <a:cubicBezTo>
                    <a:pt x="0" y="12"/>
                    <a:pt x="14" y="0"/>
                    <a:pt x="30" y="0"/>
                  </a:cubicBezTo>
                  <a:cubicBezTo>
                    <a:pt x="41" y="0"/>
                    <a:pt x="48" y="4"/>
                    <a:pt x="54" y="12"/>
                  </a:cubicBezTo>
                  <a:cubicBezTo>
                    <a:pt x="40" y="24"/>
                    <a:pt x="40" y="24"/>
                    <a:pt x="40" y="24"/>
                  </a:cubicBezTo>
                  <a:cubicBezTo>
                    <a:pt x="38" y="21"/>
                    <a:pt x="35" y="18"/>
                    <a:pt x="31" y="18"/>
                  </a:cubicBezTo>
                  <a:cubicBezTo>
                    <a:pt x="24" y="18"/>
                    <a:pt x="20" y="23"/>
                    <a:pt x="20" y="32"/>
                  </a:cubicBezTo>
                  <a:cubicBezTo>
                    <a:pt x="20" y="33"/>
                    <a:pt x="20" y="33"/>
                    <a:pt x="20" y="33"/>
                  </a:cubicBezTo>
                  <a:cubicBezTo>
                    <a:pt x="20" y="43"/>
                    <a:pt x="25" y="48"/>
                    <a:pt x="31" y="48"/>
                  </a:cubicBezTo>
                  <a:cubicBezTo>
                    <a:pt x="36" y="48"/>
                    <a:pt x="39" y="45"/>
                    <a:pt x="41" y="41"/>
                  </a:cubicBezTo>
                  <a:cubicBezTo>
                    <a:pt x="54" y="53"/>
                    <a:pt x="54" y="53"/>
                    <a:pt x="54" y="53"/>
                  </a:cubicBezTo>
                  <a:cubicBezTo>
                    <a:pt x="49" y="60"/>
                    <a:pt x="42" y="66"/>
                    <a:pt x="29" y="66"/>
                  </a:cubicBezTo>
                  <a:cubicBezTo>
                    <a:pt x="14" y="66"/>
                    <a:pt x="0" y="54"/>
                    <a:pt x="0" y="34"/>
                  </a:cubicBezTo>
                  <a:close/>
                </a:path>
              </a:pathLst>
            </a:custGeom>
            <a:solidFill>
              <a:srgbClr val="000000"/>
            </a:solidFill>
            <a:ln>
              <a:noFill/>
            </a:ln>
          </p:spPr>
          <p:txBody>
            <a:bodyPr vert="horz" wrap="square" lIns="91440" tIns="45720" rIns="91440" bIns="45720" numCol="1" anchor="t" anchorCtr="0" compatLnSpc="1">
              <a:prstTxWarp prst="textNoShape">
                <a:avLst/>
              </a:prstTxWarp>
            </a:bodyPr>
            <a:lstStyle/>
            <a:p>
              <a:endParaRPr lang="en-US" dirty="0"/>
            </a:p>
          </p:txBody>
        </p:sp>
      </p:grpSp>
      <p:sp>
        <p:nvSpPr>
          <p:cNvPr id="7" name="Rounded Rectangle 6"/>
          <p:cNvSpPr/>
          <p:nvPr/>
        </p:nvSpPr>
        <p:spPr>
          <a:xfrm>
            <a:off x="5400675" y="1821433"/>
            <a:ext cx="3393982" cy="1432158"/>
          </a:xfrm>
          <a:prstGeom prst="roundRect">
            <a:avLst>
              <a:gd name="adj" fmla="val 0"/>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p:cNvSpPr/>
          <p:nvPr/>
        </p:nvSpPr>
        <p:spPr>
          <a:xfrm>
            <a:off x="5269742" y="1794177"/>
            <a:ext cx="3709914" cy="1703030"/>
          </a:xfrm>
          <a:prstGeom prst="rect">
            <a:avLst/>
          </a:prstGeom>
          <a:noFill/>
        </p:spPr>
        <p:txBody>
          <a:bodyPr wrap="square">
            <a:spAutoFit/>
          </a:bodyPr>
          <a:lstStyle/>
          <a:p>
            <a:pPr lvl="0" algn="ctr">
              <a:lnSpc>
                <a:spcPct val="150000"/>
              </a:lnSpc>
              <a:buSzPct val="25000"/>
            </a:pPr>
            <a:r>
              <a:rPr lang="en-US" i="1" dirty="0">
                <a:solidFill>
                  <a:schemeClr val="accent1"/>
                </a:solidFill>
                <a:latin typeface="Montserrat Light"/>
                <a:ea typeface="Montserrat Light"/>
                <a:cs typeface="Montserrat Light"/>
                <a:sym typeface="Montserrat Light"/>
              </a:rPr>
              <a:t>Connecting the fixed</a:t>
            </a:r>
            <a:br>
              <a:rPr lang="en-US" i="1" dirty="0">
                <a:solidFill>
                  <a:schemeClr val="accent1"/>
                </a:solidFill>
                <a:latin typeface="Montserrat Light"/>
                <a:ea typeface="Montserrat Light"/>
                <a:cs typeface="Montserrat Light"/>
                <a:sym typeface="Montserrat Light"/>
              </a:rPr>
            </a:br>
            <a:r>
              <a:rPr lang="en-US" i="1" dirty="0">
                <a:solidFill>
                  <a:schemeClr val="accent1"/>
                </a:solidFill>
                <a:latin typeface="Montserrat Light"/>
                <a:ea typeface="Montserrat Light"/>
                <a:cs typeface="Montserrat Light"/>
                <a:sym typeface="Montserrat Light"/>
              </a:rPr>
              <a:t>infrastructure to drivers to provide the right information to the right person at the right time</a:t>
            </a:r>
            <a:r>
              <a:rPr lang="en-US" sz="1700" i="1" dirty="0">
                <a:solidFill>
                  <a:schemeClr val="accent1"/>
                </a:solidFill>
                <a:latin typeface="Montserrat Light"/>
                <a:ea typeface="Montserrat Light"/>
                <a:cs typeface="Montserrat Light"/>
                <a:sym typeface="Montserrat Light"/>
              </a:rPr>
              <a:t> </a:t>
            </a:r>
            <a:r>
              <a:rPr lang="en-US" sz="1700" i="1" dirty="0">
                <a:solidFill>
                  <a:schemeClr val="accent1"/>
                </a:solidFill>
                <a:latin typeface="Montserrat Light" panose="00000400000000000000" pitchFamily="2" charset="0"/>
              </a:rPr>
              <a:t> </a:t>
            </a:r>
          </a:p>
        </p:txBody>
      </p:sp>
    </p:spTree>
    <p:extLst>
      <p:ext uri="{BB962C8B-B14F-4D97-AF65-F5344CB8AC3E}">
        <p14:creationId xmlns:p14="http://schemas.microsoft.com/office/powerpoint/2010/main" val="2530402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Shape 579"/>
          <p:cNvSpPr txBox="1">
            <a:spLocks noGrp="1"/>
          </p:cNvSpPr>
          <p:nvPr>
            <p:ph type="title"/>
          </p:nvPr>
        </p:nvSpPr>
        <p:spPr>
          <a:xfrm>
            <a:off x="371475" y="397068"/>
            <a:ext cx="8400899" cy="427199"/>
          </a:xfrm>
          <a:prstGeom prst="rect">
            <a:avLst/>
          </a:prstGeom>
          <a:noFill/>
          <a:ln>
            <a:noFill/>
          </a:ln>
        </p:spPr>
        <p:txBody>
          <a:bodyPr wrap="square" lIns="0" tIns="0" rIns="0" bIns="0" anchor="b" anchorCtr="0">
            <a:noAutofit/>
          </a:bodyPr>
          <a:lstStyle/>
          <a:p>
            <a:pPr marL="0" marR="0" lvl="0" indent="0" algn="l" rtl="0">
              <a:lnSpc>
                <a:spcPct val="90000"/>
              </a:lnSpc>
              <a:spcBef>
                <a:spcPts val="0"/>
              </a:spcBef>
              <a:buClr>
                <a:schemeClr val="accent2"/>
              </a:buClr>
              <a:buSzPct val="25000"/>
              <a:buFont typeface="Montserrat"/>
              <a:buNone/>
            </a:pPr>
            <a:r>
              <a:rPr lang="en-US" sz="2400" b="0" i="0" u="none" strike="noStrike" cap="none">
                <a:solidFill>
                  <a:schemeClr val="accent2"/>
                </a:solidFill>
                <a:latin typeface="Montserrat"/>
                <a:ea typeface="Montserrat"/>
                <a:cs typeface="Montserrat"/>
                <a:sym typeface="Montserrat"/>
              </a:rPr>
              <a:t>Our Team</a:t>
            </a:r>
          </a:p>
        </p:txBody>
      </p:sp>
      <p:sp>
        <p:nvSpPr>
          <p:cNvPr id="580" name="Shape 580"/>
          <p:cNvSpPr txBox="1"/>
          <p:nvPr/>
        </p:nvSpPr>
        <p:spPr>
          <a:xfrm>
            <a:off x="598545" y="1544109"/>
            <a:ext cx="1866299" cy="349798"/>
          </a:xfrm>
          <a:prstGeom prst="rect">
            <a:avLst/>
          </a:prstGeom>
          <a:noFill/>
          <a:ln>
            <a:noFill/>
          </a:ln>
        </p:spPr>
        <p:txBody>
          <a:bodyPr wrap="square" lIns="68525" tIns="34275" rIns="68525" bIns="34275" anchor="t" anchorCtr="0">
            <a:noAutofit/>
          </a:bodyPr>
          <a:lstStyle/>
          <a:p>
            <a:pPr marL="0" marR="0" lvl="0" indent="0" algn="l" rtl="0">
              <a:lnSpc>
                <a:spcPct val="120000"/>
              </a:lnSpc>
              <a:spcBef>
                <a:spcPts val="0"/>
              </a:spcBef>
              <a:buClr>
                <a:schemeClr val="accent2"/>
              </a:buClr>
              <a:buSzPct val="25000"/>
              <a:buFont typeface="Arial"/>
              <a:buNone/>
            </a:pPr>
            <a:r>
              <a:rPr lang="en-US" sz="800">
                <a:solidFill>
                  <a:schemeClr val="accent2"/>
                </a:solidFill>
                <a:latin typeface="Montserrat Light"/>
                <a:ea typeface="Montserrat Light"/>
                <a:cs typeface="Montserrat Light"/>
                <a:sym typeface="Montserrat Light"/>
              </a:rPr>
              <a:t>20+ years directing management, finance, sales, and operations within turnaround and growth organizations</a:t>
            </a:r>
          </a:p>
        </p:txBody>
      </p:sp>
      <p:sp>
        <p:nvSpPr>
          <p:cNvPr id="581" name="Shape 581"/>
          <p:cNvSpPr txBox="1"/>
          <p:nvPr/>
        </p:nvSpPr>
        <p:spPr>
          <a:xfrm>
            <a:off x="598545" y="1344700"/>
            <a:ext cx="1711498" cy="214500"/>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2"/>
              </a:buClr>
              <a:buSzPct val="25000"/>
              <a:buFont typeface="Arial"/>
              <a:buNone/>
            </a:pPr>
            <a:r>
              <a:rPr lang="en-US" sz="1000">
                <a:solidFill>
                  <a:schemeClr val="accent2"/>
                </a:solidFill>
                <a:latin typeface="Montserrat"/>
                <a:ea typeface="Montserrat"/>
                <a:cs typeface="Montserrat"/>
                <a:sym typeface="Montserrat"/>
              </a:rPr>
              <a:t>Chief Executive Officer</a:t>
            </a:r>
          </a:p>
        </p:txBody>
      </p:sp>
      <p:sp>
        <p:nvSpPr>
          <p:cNvPr id="582" name="Shape 582"/>
          <p:cNvSpPr txBox="1"/>
          <p:nvPr/>
        </p:nvSpPr>
        <p:spPr>
          <a:xfrm>
            <a:off x="598545" y="1095255"/>
            <a:ext cx="1226099" cy="207299"/>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1"/>
              </a:buClr>
              <a:buSzPct val="25000"/>
              <a:buFont typeface="Arial"/>
              <a:buNone/>
            </a:pPr>
            <a:r>
              <a:rPr lang="en-US" sz="1200" b="1">
                <a:solidFill>
                  <a:schemeClr val="accent1"/>
                </a:solidFill>
                <a:latin typeface="Montserrat"/>
                <a:ea typeface="Montserrat"/>
                <a:cs typeface="Montserrat"/>
                <a:sym typeface="Montserrat"/>
              </a:rPr>
              <a:t>JIM WEAVER</a:t>
            </a:r>
          </a:p>
        </p:txBody>
      </p:sp>
      <p:sp>
        <p:nvSpPr>
          <p:cNvPr id="583" name="Shape 583"/>
          <p:cNvSpPr txBox="1"/>
          <p:nvPr/>
        </p:nvSpPr>
        <p:spPr>
          <a:xfrm>
            <a:off x="5302285" y="-179873"/>
            <a:ext cx="1224900" cy="161100"/>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rgbClr val="1D1D1D"/>
              </a:buClr>
              <a:buFont typeface="Arial"/>
              <a:buNone/>
            </a:pPr>
            <a:endParaRPr sz="1000">
              <a:solidFill>
                <a:schemeClr val="accent2"/>
              </a:solidFill>
              <a:latin typeface="Montserrat"/>
              <a:ea typeface="Montserrat"/>
              <a:cs typeface="Montserrat"/>
              <a:sym typeface="Montserrat"/>
            </a:endParaRPr>
          </a:p>
        </p:txBody>
      </p:sp>
      <p:sp>
        <p:nvSpPr>
          <p:cNvPr id="584" name="Shape 584"/>
          <p:cNvSpPr txBox="1"/>
          <p:nvPr/>
        </p:nvSpPr>
        <p:spPr>
          <a:xfrm>
            <a:off x="598545" y="2691171"/>
            <a:ext cx="1866299" cy="349799"/>
          </a:xfrm>
          <a:prstGeom prst="rect">
            <a:avLst/>
          </a:prstGeom>
          <a:noFill/>
          <a:ln>
            <a:noFill/>
          </a:ln>
        </p:spPr>
        <p:txBody>
          <a:bodyPr wrap="square" lIns="68525" tIns="34275" rIns="68525" bIns="34275" anchor="t" anchorCtr="0">
            <a:noAutofit/>
          </a:bodyPr>
          <a:lstStyle/>
          <a:p>
            <a:pPr marL="0" marR="0" lvl="0" indent="0" algn="l" rtl="0">
              <a:lnSpc>
                <a:spcPct val="120000"/>
              </a:lnSpc>
              <a:spcBef>
                <a:spcPts val="0"/>
              </a:spcBef>
              <a:buClr>
                <a:schemeClr val="accent2"/>
              </a:buClr>
              <a:buSzPct val="25000"/>
              <a:buFont typeface="Arial"/>
              <a:buNone/>
            </a:pPr>
            <a:r>
              <a:rPr lang="en-US" sz="800">
                <a:solidFill>
                  <a:schemeClr val="accent2"/>
                </a:solidFill>
                <a:latin typeface="Montserrat Light"/>
                <a:ea typeface="Montserrat Light"/>
                <a:cs typeface="Montserrat Light"/>
                <a:sym typeface="Montserrat Light"/>
              </a:rPr>
              <a:t>25+ years of experience with a proven track record of growing businesses through innovation, building high performance teams and results-focused delivery.</a:t>
            </a:r>
          </a:p>
        </p:txBody>
      </p:sp>
      <p:sp>
        <p:nvSpPr>
          <p:cNvPr id="585" name="Shape 585"/>
          <p:cNvSpPr txBox="1"/>
          <p:nvPr/>
        </p:nvSpPr>
        <p:spPr>
          <a:xfrm>
            <a:off x="598545" y="2506891"/>
            <a:ext cx="1711498" cy="214500"/>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2"/>
              </a:buClr>
              <a:buSzPct val="25000"/>
              <a:buFont typeface="Arial"/>
              <a:buNone/>
            </a:pPr>
            <a:r>
              <a:rPr lang="en-US" sz="1000">
                <a:solidFill>
                  <a:schemeClr val="accent2"/>
                </a:solidFill>
                <a:latin typeface="Montserrat"/>
                <a:ea typeface="Montserrat"/>
                <a:cs typeface="Montserrat"/>
                <a:sym typeface="Montserrat"/>
              </a:rPr>
              <a:t>CTO,  SVP Engineering</a:t>
            </a:r>
          </a:p>
        </p:txBody>
      </p:sp>
      <p:sp>
        <p:nvSpPr>
          <p:cNvPr id="586" name="Shape 586"/>
          <p:cNvSpPr txBox="1"/>
          <p:nvPr/>
        </p:nvSpPr>
        <p:spPr>
          <a:xfrm>
            <a:off x="598545" y="2256305"/>
            <a:ext cx="1612799" cy="207299"/>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1"/>
              </a:buClr>
              <a:buSzPct val="25000"/>
              <a:buFont typeface="Arial"/>
              <a:buNone/>
            </a:pPr>
            <a:r>
              <a:rPr lang="en-US" sz="1200" b="1">
                <a:solidFill>
                  <a:schemeClr val="accent1"/>
                </a:solidFill>
                <a:latin typeface="Montserrat"/>
                <a:ea typeface="Montserrat"/>
                <a:cs typeface="Montserrat"/>
                <a:sym typeface="Montserrat"/>
              </a:rPr>
              <a:t>ANDY SOUDERS</a:t>
            </a:r>
          </a:p>
        </p:txBody>
      </p:sp>
      <p:sp>
        <p:nvSpPr>
          <p:cNvPr id="587" name="Shape 587"/>
          <p:cNvSpPr txBox="1"/>
          <p:nvPr/>
        </p:nvSpPr>
        <p:spPr>
          <a:xfrm>
            <a:off x="5766864" y="2090244"/>
            <a:ext cx="1866299" cy="349799"/>
          </a:xfrm>
          <a:prstGeom prst="rect">
            <a:avLst/>
          </a:prstGeom>
          <a:noFill/>
          <a:ln>
            <a:noFill/>
          </a:ln>
        </p:spPr>
        <p:txBody>
          <a:bodyPr wrap="square" lIns="68525" tIns="34275" rIns="68525" bIns="34275" anchor="t" anchorCtr="0">
            <a:noAutofit/>
          </a:bodyPr>
          <a:lstStyle/>
          <a:p>
            <a:pPr marL="0" marR="0" lvl="0" indent="0" algn="l" rtl="0">
              <a:lnSpc>
                <a:spcPct val="120000"/>
              </a:lnSpc>
              <a:spcBef>
                <a:spcPts val="0"/>
              </a:spcBef>
              <a:buClr>
                <a:schemeClr val="accent2"/>
              </a:buClr>
              <a:buSzPct val="25000"/>
              <a:buFont typeface="Arial"/>
              <a:buNone/>
            </a:pPr>
            <a:r>
              <a:rPr lang="en-US" sz="800">
                <a:solidFill>
                  <a:schemeClr val="accent2"/>
                </a:solidFill>
                <a:latin typeface="Montserrat Light"/>
                <a:ea typeface="Montserrat Light"/>
                <a:cs typeface="Montserrat Light"/>
                <a:sym typeface="Montserrat Light"/>
              </a:rPr>
              <a:t>15 years with Transcore as CFO and Executive Vice President</a:t>
            </a:r>
          </a:p>
        </p:txBody>
      </p:sp>
      <p:sp>
        <p:nvSpPr>
          <p:cNvPr id="588" name="Shape 588"/>
          <p:cNvSpPr txBox="1"/>
          <p:nvPr/>
        </p:nvSpPr>
        <p:spPr>
          <a:xfrm>
            <a:off x="5766864" y="1895521"/>
            <a:ext cx="1711498" cy="214500"/>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2"/>
              </a:buClr>
              <a:buSzPct val="25000"/>
              <a:buFont typeface="Arial"/>
              <a:buNone/>
            </a:pPr>
            <a:r>
              <a:rPr lang="en-US" sz="1000">
                <a:solidFill>
                  <a:schemeClr val="accent2"/>
                </a:solidFill>
                <a:latin typeface="Montserrat"/>
                <a:ea typeface="Montserrat"/>
                <a:cs typeface="Montserrat"/>
                <a:sym typeface="Montserrat"/>
              </a:rPr>
              <a:t>Chairman of the Board</a:t>
            </a:r>
          </a:p>
        </p:txBody>
      </p:sp>
      <p:sp>
        <p:nvSpPr>
          <p:cNvPr id="589" name="Shape 589"/>
          <p:cNvSpPr txBox="1"/>
          <p:nvPr/>
        </p:nvSpPr>
        <p:spPr>
          <a:xfrm>
            <a:off x="5766864" y="1680457"/>
            <a:ext cx="1226099" cy="207299"/>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1"/>
              </a:buClr>
              <a:buSzPct val="25000"/>
              <a:buFont typeface="Arial"/>
              <a:buNone/>
            </a:pPr>
            <a:r>
              <a:rPr lang="en-US" sz="1200" b="1">
                <a:solidFill>
                  <a:schemeClr val="accent1"/>
                </a:solidFill>
                <a:latin typeface="Montserrat"/>
                <a:ea typeface="Montserrat"/>
                <a:cs typeface="Montserrat"/>
                <a:sym typeface="Montserrat"/>
              </a:rPr>
              <a:t>JOE GRABIAS</a:t>
            </a:r>
          </a:p>
        </p:txBody>
      </p:sp>
      <p:sp>
        <p:nvSpPr>
          <p:cNvPr id="590" name="Shape 590"/>
          <p:cNvSpPr txBox="1"/>
          <p:nvPr/>
        </p:nvSpPr>
        <p:spPr>
          <a:xfrm>
            <a:off x="2537978" y="2099633"/>
            <a:ext cx="1950900" cy="349799"/>
          </a:xfrm>
          <a:prstGeom prst="rect">
            <a:avLst/>
          </a:prstGeom>
          <a:noFill/>
          <a:ln>
            <a:noFill/>
          </a:ln>
        </p:spPr>
        <p:txBody>
          <a:bodyPr wrap="square" lIns="68525" tIns="34275" rIns="68525" bIns="34275" anchor="t" anchorCtr="0">
            <a:noAutofit/>
          </a:bodyPr>
          <a:lstStyle/>
          <a:p>
            <a:pPr marL="0" marR="0" lvl="0" indent="0" algn="l" rtl="0">
              <a:lnSpc>
                <a:spcPct val="120000"/>
              </a:lnSpc>
              <a:spcBef>
                <a:spcPts val="0"/>
              </a:spcBef>
              <a:buClr>
                <a:schemeClr val="accent2"/>
              </a:buClr>
              <a:buSzPct val="25000"/>
              <a:buFont typeface="Arial"/>
              <a:buNone/>
            </a:pPr>
            <a:r>
              <a:rPr lang="en-US" sz="800">
                <a:solidFill>
                  <a:schemeClr val="accent2"/>
                </a:solidFill>
                <a:latin typeface="Montserrat Light"/>
                <a:ea typeface="Montserrat Light"/>
                <a:cs typeface="Montserrat Light"/>
                <a:sym typeface="Montserrat Light"/>
              </a:rPr>
              <a:t>ATS Founder; unparalleled industry knowledge and entrepreneurial background</a:t>
            </a:r>
          </a:p>
        </p:txBody>
      </p:sp>
      <p:sp>
        <p:nvSpPr>
          <p:cNvPr id="591" name="Shape 591"/>
          <p:cNvSpPr txBox="1"/>
          <p:nvPr/>
        </p:nvSpPr>
        <p:spPr>
          <a:xfrm>
            <a:off x="2537978" y="1882518"/>
            <a:ext cx="2369099" cy="214500"/>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2"/>
              </a:buClr>
              <a:buSzPct val="25000"/>
              <a:buFont typeface="Arial"/>
              <a:buNone/>
            </a:pPr>
            <a:r>
              <a:rPr lang="en-US" sz="1000">
                <a:solidFill>
                  <a:schemeClr val="accent2"/>
                </a:solidFill>
                <a:latin typeface="Montserrat"/>
                <a:ea typeface="Montserrat"/>
                <a:cs typeface="Montserrat"/>
                <a:sym typeface="Montserrat"/>
              </a:rPr>
              <a:t>Founder &amp; Chief Operating Officer </a:t>
            </a:r>
          </a:p>
        </p:txBody>
      </p:sp>
      <p:sp>
        <p:nvSpPr>
          <p:cNvPr id="592" name="Shape 592"/>
          <p:cNvSpPr txBox="1"/>
          <p:nvPr/>
        </p:nvSpPr>
        <p:spPr>
          <a:xfrm>
            <a:off x="2537978" y="1633956"/>
            <a:ext cx="1226099" cy="207299"/>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1"/>
              </a:buClr>
              <a:buSzPct val="25000"/>
              <a:buFont typeface="Arial"/>
              <a:buNone/>
            </a:pPr>
            <a:r>
              <a:rPr lang="en-US" sz="1200" b="1">
                <a:solidFill>
                  <a:schemeClr val="accent1"/>
                </a:solidFill>
                <a:latin typeface="Montserrat"/>
                <a:ea typeface="Montserrat"/>
                <a:cs typeface="Montserrat"/>
                <a:sym typeface="Montserrat"/>
              </a:rPr>
              <a:t>TED GRAEF </a:t>
            </a:r>
          </a:p>
        </p:txBody>
      </p:sp>
      <p:cxnSp>
        <p:nvCxnSpPr>
          <p:cNvPr id="593" name="Shape 593"/>
          <p:cNvCxnSpPr/>
          <p:nvPr/>
        </p:nvCxnSpPr>
        <p:spPr>
          <a:xfrm>
            <a:off x="4974394" y="1453987"/>
            <a:ext cx="0" cy="2928829"/>
          </a:xfrm>
          <a:prstGeom prst="straightConnector1">
            <a:avLst/>
          </a:prstGeom>
          <a:noFill/>
          <a:ln w="15875" cap="flat" cmpd="sng">
            <a:solidFill>
              <a:srgbClr val="D8D8D8"/>
            </a:solidFill>
            <a:prstDash val="solid"/>
            <a:miter lim="8000"/>
            <a:headEnd type="none" w="med" len="med"/>
            <a:tailEnd type="none" w="med" len="med"/>
          </a:ln>
        </p:spPr>
      </p:cxnSp>
      <p:sp>
        <p:nvSpPr>
          <p:cNvPr id="594" name="Shape 594"/>
          <p:cNvSpPr txBox="1"/>
          <p:nvPr/>
        </p:nvSpPr>
        <p:spPr>
          <a:xfrm>
            <a:off x="598545" y="4034382"/>
            <a:ext cx="1866299" cy="349799"/>
          </a:xfrm>
          <a:prstGeom prst="rect">
            <a:avLst/>
          </a:prstGeom>
          <a:noFill/>
          <a:ln>
            <a:noFill/>
          </a:ln>
        </p:spPr>
        <p:txBody>
          <a:bodyPr wrap="square" lIns="68525" tIns="34275" rIns="68525" bIns="34275" anchor="t" anchorCtr="0">
            <a:noAutofit/>
          </a:bodyPr>
          <a:lstStyle/>
          <a:p>
            <a:pPr marL="0" marR="0" lvl="0" indent="0" algn="l" rtl="0">
              <a:lnSpc>
                <a:spcPct val="120000"/>
              </a:lnSpc>
              <a:spcBef>
                <a:spcPts val="0"/>
              </a:spcBef>
              <a:buClr>
                <a:schemeClr val="accent2"/>
              </a:buClr>
              <a:buSzPct val="25000"/>
              <a:buFont typeface="Arial"/>
              <a:buNone/>
            </a:pPr>
            <a:r>
              <a:rPr lang="en-US" sz="850">
                <a:solidFill>
                  <a:schemeClr val="accent2"/>
                </a:solidFill>
                <a:latin typeface="Montserrat Light"/>
                <a:ea typeface="Montserrat Light"/>
                <a:cs typeface="Montserrat Light"/>
                <a:sym typeface="Montserrat Light"/>
              </a:rPr>
              <a:t>Strategic marketing leader with extensive brand and demand generation expertise at B2B technology firms and SaaS companies.</a:t>
            </a:r>
          </a:p>
        </p:txBody>
      </p:sp>
      <p:sp>
        <p:nvSpPr>
          <p:cNvPr id="595" name="Shape 595"/>
          <p:cNvSpPr txBox="1"/>
          <p:nvPr/>
        </p:nvSpPr>
        <p:spPr>
          <a:xfrm>
            <a:off x="598545" y="3812900"/>
            <a:ext cx="1950900" cy="214500"/>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2"/>
              </a:buClr>
              <a:buSzPct val="25000"/>
              <a:buFont typeface="Arial"/>
              <a:buNone/>
            </a:pPr>
            <a:r>
              <a:rPr lang="en-US" sz="1000">
                <a:solidFill>
                  <a:schemeClr val="accent2"/>
                </a:solidFill>
                <a:latin typeface="Montserrat"/>
                <a:ea typeface="Montserrat"/>
                <a:cs typeface="Montserrat"/>
                <a:sym typeface="Montserrat"/>
              </a:rPr>
              <a:t>Chief Marketing Officer</a:t>
            </a:r>
          </a:p>
        </p:txBody>
      </p:sp>
      <p:sp>
        <p:nvSpPr>
          <p:cNvPr id="596" name="Shape 596"/>
          <p:cNvSpPr txBox="1"/>
          <p:nvPr/>
        </p:nvSpPr>
        <p:spPr>
          <a:xfrm>
            <a:off x="598545" y="3574871"/>
            <a:ext cx="1916999" cy="207299"/>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1"/>
              </a:buClr>
              <a:buSzPct val="25000"/>
              <a:buFont typeface="Arial"/>
              <a:buNone/>
            </a:pPr>
            <a:r>
              <a:rPr lang="en-US" sz="1200" b="1">
                <a:solidFill>
                  <a:schemeClr val="accent1"/>
                </a:solidFill>
                <a:latin typeface="Montserrat"/>
                <a:ea typeface="Montserrat"/>
                <a:cs typeface="Montserrat"/>
                <a:sym typeface="Montserrat"/>
              </a:rPr>
              <a:t>INGA BROERMAN</a:t>
            </a:r>
          </a:p>
        </p:txBody>
      </p:sp>
      <p:sp>
        <p:nvSpPr>
          <p:cNvPr id="597" name="Shape 597"/>
          <p:cNvSpPr txBox="1"/>
          <p:nvPr/>
        </p:nvSpPr>
        <p:spPr>
          <a:xfrm>
            <a:off x="2559956" y="3260092"/>
            <a:ext cx="2001300" cy="349799"/>
          </a:xfrm>
          <a:prstGeom prst="rect">
            <a:avLst/>
          </a:prstGeom>
          <a:noFill/>
          <a:ln>
            <a:noFill/>
          </a:ln>
        </p:spPr>
        <p:txBody>
          <a:bodyPr wrap="square" lIns="68525" tIns="34275" rIns="68525" bIns="34275" anchor="t" anchorCtr="0">
            <a:noAutofit/>
          </a:bodyPr>
          <a:lstStyle/>
          <a:p>
            <a:pPr marL="0" marR="0" lvl="0" indent="0" algn="l" rtl="0">
              <a:lnSpc>
                <a:spcPct val="120000"/>
              </a:lnSpc>
              <a:spcBef>
                <a:spcPts val="0"/>
              </a:spcBef>
              <a:buClr>
                <a:schemeClr val="accent2"/>
              </a:buClr>
              <a:buSzPct val="25000"/>
              <a:buFont typeface="Arial"/>
              <a:buNone/>
            </a:pPr>
            <a:r>
              <a:rPr lang="en-US" sz="800">
                <a:solidFill>
                  <a:schemeClr val="accent2"/>
                </a:solidFill>
                <a:latin typeface="Montserrat Light"/>
                <a:ea typeface="Montserrat Light"/>
                <a:cs typeface="Montserrat Light"/>
                <a:sym typeface="Montserrat Light"/>
              </a:rPr>
              <a:t>Deep experience in executive sales and business development at diverse, fast–growing SaaS startups</a:t>
            </a:r>
          </a:p>
        </p:txBody>
      </p:sp>
      <p:sp>
        <p:nvSpPr>
          <p:cNvPr id="598" name="Shape 598"/>
          <p:cNvSpPr txBox="1"/>
          <p:nvPr/>
        </p:nvSpPr>
        <p:spPr>
          <a:xfrm>
            <a:off x="2571091" y="3045592"/>
            <a:ext cx="1950900" cy="214500"/>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2"/>
              </a:buClr>
              <a:buSzPct val="25000"/>
              <a:buFont typeface="Arial"/>
              <a:buNone/>
            </a:pPr>
            <a:r>
              <a:rPr lang="en-US" sz="1000">
                <a:solidFill>
                  <a:schemeClr val="accent2"/>
                </a:solidFill>
                <a:latin typeface="Montserrat"/>
                <a:ea typeface="Montserrat"/>
                <a:cs typeface="Montserrat"/>
                <a:sym typeface="Montserrat"/>
              </a:rPr>
              <a:t>VP, Sales</a:t>
            </a:r>
          </a:p>
        </p:txBody>
      </p:sp>
      <p:sp>
        <p:nvSpPr>
          <p:cNvPr id="599" name="Shape 599"/>
          <p:cNvSpPr txBox="1"/>
          <p:nvPr/>
        </p:nvSpPr>
        <p:spPr>
          <a:xfrm>
            <a:off x="2559956" y="2818748"/>
            <a:ext cx="1226099" cy="207299"/>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1"/>
              </a:buClr>
              <a:buSzPct val="25000"/>
              <a:buFont typeface="Arial"/>
              <a:buNone/>
            </a:pPr>
            <a:r>
              <a:rPr lang="en-US" sz="1200" b="1">
                <a:solidFill>
                  <a:schemeClr val="accent1"/>
                </a:solidFill>
                <a:latin typeface="Montserrat"/>
                <a:ea typeface="Montserrat"/>
                <a:cs typeface="Montserrat"/>
                <a:sym typeface="Montserrat"/>
              </a:rPr>
              <a:t>MIKE FARLEY</a:t>
            </a:r>
          </a:p>
        </p:txBody>
      </p:sp>
      <p:sp>
        <p:nvSpPr>
          <p:cNvPr id="605" name="Shape 605"/>
          <p:cNvSpPr txBox="1"/>
          <p:nvPr/>
        </p:nvSpPr>
        <p:spPr>
          <a:xfrm>
            <a:off x="5766864" y="2674093"/>
            <a:ext cx="1866299" cy="207299"/>
          </a:xfrm>
          <a:prstGeom prst="rect">
            <a:avLst/>
          </a:prstGeom>
          <a:noFill/>
          <a:ln>
            <a:noFill/>
          </a:ln>
        </p:spPr>
        <p:txBody>
          <a:bodyPr wrap="square" lIns="68525" tIns="34275" rIns="68525" bIns="34275" anchor="t" anchorCtr="0">
            <a:noAutofit/>
          </a:bodyPr>
          <a:lstStyle/>
          <a:p>
            <a:pPr marL="0" marR="0" lvl="0" indent="0" algn="l" rtl="0">
              <a:lnSpc>
                <a:spcPct val="90000"/>
              </a:lnSpc>
              <a:spcBef>
                <a:spcPts val="0"/>
              </a:spcBef>
              <a:buClr>
                <a:schemeClr val="accent1"/>
              </a:buClr>
              <a:buSzPct val="25000"/>
              <a:buFont typeface="Arial"/>
              <a:buNone/>
            </a:pPr>
            <a:r>
              <a:rPr lang="en-US" sz="1200" b="1">
                <a:solidFill>
                  <a:schemeClr val="accent1"/>
                </a:solidFill>
                <a:latin typeface="Montserrat"/>
                <a:ea typeface="Montserrat"/>
                <a:cs typeface="Montserrat"/>
                <a:sym typeface="Montserrat"/>
              </a:rPr>
              <a:t>SCOTT BELCHER</a:t>
            </a:r>
          </a:p>
        </p:txBody>
      </p:sp>
      <p:sp>
        <p:nvSpPr>
          <p:cNvPr id="606" name="Shape 606"/>
          <p:cNvSpPr/>
          <p:nvPr/>
        </p:nvSpPr>
        <p:spPr>
          <a:xfrm>
            <a:off x="5750057" y="2888152"/>
            <a:ext cx="1369799" cy="233400"/>
          </a:xfrm>
          <a:prstGeom prst="rect">
            <a:avLst/>
          </a:prstGeom>
          <a:noFill/>
          <a:ln>
            <a:noFill/>
          </a:ln>
        </p:spPr>
        <p:txBody>
          <a:bodyPr wrap="square" lIns="91425" tIns="45700" rIns="91425" bIns="45700" anchor="t" anchorCtr="0">
            <a:noAutofit/>
          </a:bodyPr>
          <a:lstStyle/>
          <a:p>
            <a:pPr marL="0" marR="0" lvl="0" indent="0" algn="l" rtl="0">
              <a:lnSpc>
                <a:spcPct val="90000"/>
              </a:lnSpc>
              <a:spcBef>
                <a:spcPts val="0"/>
              </a:spcBef>
              <a:buSzPct val="25000"/>
              <a:buNone/>
            </a:pPr>
            <a:r>
              <a:rPr lang="en-US" sz="1000">
                <a:solidFill>
                  <a:schemeClr val="accent2"/>
                </a:solidFill>
                <a:latin typeface="Montserrat"/>
                <a:ea typeface="Montserrat"/>
                <a:cs typeface="Montserrat"/>
                <a:sym typeface="Montserrat"/>
              </a:rPr>
              <a:t>Advisor</a:t>
            </a:r>
          </a:p>
        </p:txBody>
      </p:sp>
      <p:sp>
        <p:nvSpPr>
          <p:cNvPr id="607" name="Shape 607"/>
          <p:cNvSpPr txBox="1"/>
          <p:nvPr/>
        </p:nvSpPr>
        <p:spPr>
          <a:xfrm>
            <a:off x="5766878" y="3094977"/>
            <a:ext cx="2426100" cy="349800"/>
          </a:xfrm>
          <a:prstGeom prst="rect">
            <a:avLst/>
          </a:prstGeom>
          <a:noFill/>
          <a:ln>
            <a:noFill/>
          </a:ln>
        </p:spPr>
        <p:txBody>
          <a:bodyPr wrap="square" lIns="68525" tIns="34275" rIns="68525" bIns="34275" anchor="t" anchorCtr="0">
            <a:noAutofit/>
          </a:bodyPr>
          <a:lstStyle/>
          <a:p>
            <a:pPr marL="0" marR="0" lvl="0" indent="0" algn="l" rtl="0">
              <a:lnSpc>
                <a:spcPct val="120000"/>
              </a:lnSpc>
              <a:spcBef>
                <a:spcPts val="0"/>
              </a:spcBef>
              <a:buClr>
                <a:schemeClr val="accent2"/>
              </a:buClr>
              <a:buSzPct val="25000"/>
              <a:buFont typeface="Arial"/>
              <a:buNone/>
            </a:pPr>
            <a:r>
              <a:rPr lang="en-US" sz="800">
                <a:solidFill>
                  <a:schemeClr val="accent2"/>
                </a:solidFill>
                <a:latin typeface="Montserrat Light"/>
                <a:ea typeface="Montserrat Light"/>
                <a:cs typeface="Montserrat Light"/>
                <a:sym typeface="Montserrat Light"/>
              </a:rPr>
              <a:t>Established Intelligent Transportation Systems Leader. Former CEO of ITS America </a:t>
            </a:r>
          </a:p>
        </p:txBody>
      </p:sp>
    </p:spTree>
    <p:extLst>
      <p:ext uri="{BB962C8B-B14F-4D97-AF65-F5344CB8AC3E}">
        <p14:creationId xmlns:p14="http://schemas.microsoft.com/office/powerpoint/2010/main" val="106869103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8" name="Straight Connector 117"/>
          <p:cNvCxnSpPr/>
          <p:nvPr/>
        </p:nvCxnSpPr>
        <p:spPr>
          <a:xfrm>
            <a:off x="2978312" y="3448982"/>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19" name="Straight Connector 118"/>
          <p:cNvCxnSpPr/>
          <p:nvPr/>
        </p:nvCxnSpPr>
        <p:spPr>
          <a:xfrm>
            <a:off x="4316043" y="3448982"/>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20" name="Straight Connector 119"/>
          <p:cNvCxnSpPr/>
          <p:nvPr/>
        </p:nvCxnSpPr>
        <p:spPr>
          <a:xfrm>
            <a:off x="5795134" y="3448982"/>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a:off x="7011762" y="3448982"/>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17" name="Straight Connector 116"/>
          <p:cNvCxnSpPr/>
          <p:nvPr/>
        </p:nvCxnSpPr>
        <p:spPr>
          <a:xfrm>
            <a:off x="5244422" y="2613611"/>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16" name="Straight Connector 115"/>
          <p:cNvCxnSpPr/>
          <p:nvPr/>
        </p:nvCxnSpPr>
        <p:spPr>
          <a:xfrm>
            <a:off x="3877838" y="2613611"/>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346356" y="2794368"/>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6524952" y="2794368"/>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115" name="Straight Connector 114"/>
          <p:cNvCxnSpPr/>
          <p:nvPr/>
        </p:nvCxnSpPr>
        <p:spPr>
          <a:xfrm>
            <a:off x="8021760" y="2794368"/>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sp>
        <p:nvSpPr>
          <p:cNvPr id="4" name="Shape 623"/>
          <p:cNvSpPr txBox="1"/>
          <p:nvPr/>
        </p:nvSpPr>
        <p:spPr>
          <a:xfrm>
            <a:off x="290150" y="2024953"/>
            <a:ext cx="1316529" cy="878904"/>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1050" b="1" dirty="0">
                <a:solidFill>
                  <a:schemeClr val="accent1"/>
                </a:solidFill>
                <a:latin typeface="Montserrat" panose="00000500000000000000" pitchFamily="2" charset="0"/>
                <a:ea typeface="Lato"/>
                <a:cs typeface="Calibri" panose="020F0502020204030204" pitchFamily="34" charset="0"/>
                <a:sym typeface="Lato"/>
              </a:rPr>
              <a:t>2003</a:t>
            </a:r>
          </a:p>
          <a:p>
            <a:pPr marL="0" marR="0" lvl="0" indent="0" rtl="0">
              <a:lnSpc>
                <a:spcPct val="120000"/>
              </a:lnSpc>
              <a:spcBef>
                <a:spcPts val="0"/>
              </a:spcBef>
              <a:buSzPct val="25000"/>
              <a:buNone/>
            </a:pPr>
            <a:r>
              <a:rPr lang="en-US" sz="900" dirty="0">
                <a:solidFill>
                  <a:schemeClr val="accent2"/>
                </a:solidFill>
                <a:latin typeface="Montserrat Light" panose="00000400000000000000" pitchFamily="2" charset="0"/>
                <a:ea typeface="Lato"/>
                <a:cs typeface="Calibri" panose="020F0502020204030204" pitchFamily="34" charset="0"/>
                <a:sym typeface="Lato"/>
              </a:rPr>
              <a:t>First portable </a:t>
            </a:r>
            <a:br>
              <a:rPr lang="en-US" sz="900" dirty="0">
                <a:solidFill>
                  <a:schemeClr val="accent2"/>
                </a:solidFill>
                <a:latin typeface="Montserrat Light" panose="00000400000000000000" pitchFamily="2" charset="0"/>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pole-mountable speed display sign</a:t>
            </a:r>
          </a:p>
          <a:p>
            <a:pPr marL="0" marR="0" lvl="0" indent="0" rtl="0">
              <a:spcBef>
                <a:spcPts val="0"/>
              </a:spcBef>
              <a:buNone/>
            </a:pPr>
            <a:endParaRPr lang="en-US" sz="900" dirty="0">
              <a:solidFill>
                <a:schemeClr val="accent2"/>
              </a:solidFill>
              <a:ea typeface="Lato"/>
              <a:cs typeface="Calibri" panose="020F0502020204030204" pitchFamily="34" charset="0"/>
              <a:sym typeface="Lato"/>
            </a:endParaRPr>
          </a:p>
        </p:txBody>
      </p:sp>
      <p:sp>
        <p:nvSpPr>
          <p:cNvPr id="5" name="Shape 624"/>
          <p:cNvSpPr txBox="1"/>
          <p:nvPr/>
        </p:nvSpPr>
        <p:spPr>
          <a:xfrm>
            <a:off x="989696" y="4081043"/>
            <a:ext cx="948964" cy="765992"/>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1050" b="1" dirty="0">
                <a:solidFill>
                  <a:schemeClr val="accent1"/>
                </a:solidFill>
                <a:latin typeface="Montserrat" panose="00000500000000000000" pitchFamily="2" charset="0"/>
                <a:ea typeface="Lato"/>
                <a:cs typeface="Calibri" panose="020F0502020204030204" pitchFamily="34" charset="0"/>
                <a:sym typeface="Lato"/>
              </a:rPr>
              <a:t>2004</a:t>
            </a:r>
          </a:p>
          <a:p>
            <a:pPr>
              <a:lnSpc>
                <a:spcPct val="120000"/>
              </a:lnSpc>
              <a:buSzPct val="25000"/>
            </a:pPr>
            <a:r>
              <a:rPr lang="en-US" sz="900" dirty="0">
                <a:solidFill>
                  <a:schemeClr val="accent2"/>
                </a:solidFill>
                <a:latin typeface="Montserrat Light" panose="00000400000000000000" pitchFamily="2" charset="0"/>
                <a:ea typeface="Lato"/>
                <a:cs typeface="Calibri" panose="020F0502020204030204" pitchFamily="34" charset="0"/>
                <a:sym typeface="Lato"/>
              </a:rPr>
              <a:t>First folding changeable </a:t>
            </a:r>
            <a:br>
              <a:rPr lang="en-US" sz="900" dirty="0">
                <a:solidFill>
                  <a:schemeClr val="accent2"/>
                </a:solidFill>
                <a:latin typeface="Montserrat Light" panose="00000400000000000000" pitchFamily="2" charset="0"/>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message sign</a:t>
            </a:r>
          </a:p>
          <a:p>
            <a:pPr marL="0" marR="0" lvl="0" indent="0" rtl="0">
              <a:spcBef>
                <a:spcPts val="0"/>
              </a:spcBef>
              <a:buNone/>
            </a:pPr>
            <a:endParaRPr lang="en-US" sz="1100" dirty="0">
              <a:solidFill>
                <a:schemeClr val="accent2"/>
              </a:solidFill>
              <a:ea typeface="Lato"/>
              <a:cs typeface="Calibri" panose="020F0502020204030204" pitchFamily="34" charset="0"/>
              <a:sym typeface="Lato"/>
            </a:endParaRPr>
          </a:p>
        </p:txBody>
      </p:sp>
      <p:sp>
        <p:nvSpPr>
          <p:cNvPr id="6" name="Shape 625"/>
          <p:cNvSpPr txBox="1"/>
          <p:nvPr/>
        </p:nvSpPr>
        <p:spPr>
          <a:xfrm>
            <a:off x="1694811" y="1990470"/>
            <a:ext cx="1511800" cy="888488"/>
          </a:xfrm>
          <a:prstGeom prst="rect">
            <a:avLst/>
          </a:prstGeom>
          <a:noFill/>
          <a:ln>
            <a:noFill/>
          </a:ln>
        </p:spPr>
        <p:txBody>
          <a:bodyPr lIns="91425" tIns="45700" rIns="91425" bIns="45700" anchor="t" anchorCtr="0">
            <a:noAutofit/>
          </a:bodyPr>
          <a:lstStyle/>
          <a:p>
            <a:pPr>
              <a:lnSpc>
                <a:spcPct val="120000"/>
              </a:lnSpc>
              <a:buSzPct val="25000"/>
            </a:pPr>
            <a:r>
              <a:rPr lang="en-US" sz="1050" b="1" dirty="0">
                <a:solidFill>
                  <a:schemeClr val="accent1"/>
                </a:solidFill>
                <a:latin typeface="Montserrat" panose="00000500000000000000" pitchFamily="2" charset="0"/>
                <a:ea typeface="Lato"/>
                <a:cs typeface="Calibri" panose="020F0502020204030204" pitchFamily="34" charset="0"/>
                <a:sym typeface="Lato"/>
              </a:rPr>
              <a:t>2005</a:t>
            </a:r>
            <a:r>
              <a:rPr lang="en-US" sz="900" dirty="0">
                <a:solidFill>
                  <a:schemeClr val="accent2"/>
                </a:solidFill>
                <a:ea typeface="Lato"/>
                <a:cs typeface="Calibri" panose="020F0502020204030204" pitchFamily="34" charset="0"/>
                <a:sym typeface="Lato"/>
              </a:rPr>
              <a:t/>
            </a:r>
            <a:br>
              <a:rPr lang="en-US" sz="900" dirty="0">
                <a:solidFill>
                  <a:schemeClr val="accent2"/>
                </a:solidFill>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First changeable</a:t>
            </a:r>
            <a:br>
              <a:rPr lang="en-US" sz="900" dirty="0">
                <a:solidFill>
                  <a:schemeClr val="accent2"/>
                </a:solidFill>
                <a:latin typeface="Montserrat Light" panose="00000400000000000000" pitchFamily="2" charset="0"/>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message sign with Bluetooth capabilities</a:t>
            </a:r>
          </a:p>
          <a:p>
            <a:pPr marL="0" marR="0" lvl="0" indent="0" rtl="0">
              <a:spcBef>
                <a:spcPts val="0"/>
              </a:spcBef>
              <a:buNone/>
            </a:pPr>
            <a:endParaRPr lang="en-US" sz="900" dirty="0">
              <a:solidFill>
                <a:schemeClr val="accent2"/>
              </a:solidFill>
              <a:ea typeface="Lato"/>
              <a:cs typeface="Calibri" panose="020F0502020204030204" pitchFamily="34" charset="0"/>
              <a:sym typeface="Lato"/>
            </a:endParaRPr>
          </a:p>
        </p:txBody>
      </p:sp>
      <p:sp>
        <p:nvSpPr>
          <p:cNvPr id="7" name="Shape 626"/>
          <p:cNvSpPr txBox="1"/>
          <p:nvPr/>
        </p:nvSpPr>
        <p:spPr>
          <a:xfrm>
            <a:off x="2715708" y="4081930"/>
            <a:ext cx="902647" cy="718676"/>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1050" b="1" dirty="0">
                <a:solidFill>
                  <a:schemeClr val="accent1"/>
                </a:solidFill>
                <a:latin typeface="Montserrat" panose="00000500000000000000" pitchFamily="2" charset="0"/>
                <a:ea typeface="Lato"/>
                <a:cs typeface="Calibri" panose="020F0502020204030204" pitchFamily="34" charset="0"/>
                <a:sym typeface="Lato"/>
              </a:rPr>
              <a:t>2006</a:t>
            </a:r>
          </a:p>
          <a:p>
            <a:pPr>
              <a:lnSpc>
                <a:spcPct val="120000"/>
              </a:lnSpc>
              <a:buSzPct val="25000"/>
            </a:pPr>
            <a:r>
              <a:rPr lang="en-US" sz="900" dirty="0">
                <a:solidFill>
                  <a:schemeClr val="accent2"/>
                </a:solidFill>
                <a:latin typeface="Montserrat Light" panose="00000400000000000000" pitchFamily="2" charset="0"/>
                <a:ea typeface="Lato"/>
                <a:cs typeface="Calibri" panose="020F0502020204030204" pitchFamily="34" charset="0"/>
                <a:sym typeface="Lato"/>
              </a:rPr>
              <a:t>First remote-</a:t>
            </a:r>
            <a:br>
              <a:rPr lang="en-US" sz="900" dirty="0">
                <a:solidFill>
                  <a:schemeClr val="accent2"/>
                </a:solidFill>
                <a:latin typeface="Montserrat Light" panose="00000400000000000000" pitchFamily="2" charset="0"/>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access traffic </a:t>
            </a:r>
            <a:br>
              <a:rPr lang="en-US" sz="900" dirty="0">
                <a:solidFill>
                  <a:schemeClr val="accent2"/>
                </a:solidFill>
                <a:latin typeface="Montserrat Light" panose="00000400000000000000" pitchFamily="2" charset="0"/>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safety signs</a:t>
            </a:r>
          </a:p>
          <a:p>
            <a:pPr marL="0" marR="0" lvl="0" indent="0" rtl="0">
              <a:spcBef>
                <a:spcPts val="0"/>
              </a:spcBef>
              <a:buNone/>
            </a:pPr>
            <a:endParaRPr lang="en-US" sz="1100" dirty="0">
              <a:solidFill>
                <a:schemeClr val="accent2"/>
              </a:solidFill>
              <a:ea typeface="Lato"/>
              <a:cs typeface="Calibri" panose="020F0502020204030204" pitchFamily="34" charset="0"/>
              <a:sym typeface="Lato"/>
            </a:endParaRPr>
          </a:p>
        </p:txBody>
      </p:sp>
      <p:sp>
        <p:nvSpPr>
          <p:cNvPr id="8" name="Shape 627"/>
          <p:cNvSpPr txBox="1"/>
          <p:nvPr/>
        </p:nvSpPr>
        <p:spPr>
          <a:xfrm>
            <a:off x="3326642" y="1983353"/>
            <a:ext cx="1298643" cy="636605"/>
          </a:xfrm>
          <a:prstGeom prst="rect">
            <a:avLst/>
          </a:prstGeom>
          <a:noFill/>
          <a:ln>
            <a:noFill/>
          </a:ln>
        </p:spPr>
        <p:txBody>
          <a:bodyPr lIns="91425" tIns="45700" rIns="91425" bIns="45700" anchor="t" anchorCtr="0">
            <a:noAutofit/>
          </a:bodyPr>
          <a:lstStyle/>
          <a:p>
            <a:pPr marR="0" lvl="0" indent="0">
              <a:lnSpc>
                <a:spcPct val="120000"/>
              </a:lnSpc>
              <a:spcBef>
                <a:spcPts val="0"/>
              </a:spcBef>
              <a:buSzPct val="25000"/>
              <a:buNone/>
            </a:pPr>
            <a:r>
              <a:rPr lang="en-US" sz="1050" b="1" dirty="0">
                <a:solidFill>
                  <a:schemeClr val="accent1"/>
                </a:solidFill>
                <a:latin typeface="Montserrat" panose="00000500000000000000" pitchFamily="2" charset="0"/>
                <a:ea typeface="Lato"/>
                <a:cs typeface="Calibri" panose="020F0502020204030204" pitchFamily="34" charset="0"/>
                <a:sym typeface="Lato"/>
              </a:rPr>
              <a:t>2007</a:t>
            </a:r>
            <a:r>
              <a:rPr lang="en-US" sz="900" dirty="0">
                <a:solidFill>
                  <a:schemeClr val="accent2"/>
                </a:solidFill>
                <a:ea typeface="Lato"/>
                <a:cs typeface="Calibri" panose="020F0502020204030204" pitchFamily="34" charset="0"/>
                <a:sym typeface="Lato"/>
              </a:rPr>
              <a:t/>
            </a:r>
            <a:br>
              <a:rPr lang="en-US" sz="900" dirty="0">
                <a:solidFill>
                  <a:schemeClr val="accent2"/>
                </a:solidFill>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First cross-product communication</a:t>
            </a:r>
          </a:p>
        </p:txBody>
      </p:sp>
      <p:sp>
        <p:nvSpPr>
          <p:cNvPr id="9" name="Shape 628"/>
          <p:cNvSpPr txBox="1"/>
          <p:nvPr/>
        </p:nvSpPr>
        <p:spPr>
          <a:xfrm>
            <a:off x="4055761" y="4078614"/>
            <a:ext cx="1221845" cy="666475"/>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1050" b="1" dirty="0">
                <a:solidFill>
                  <a:schemeClr val="accent1"/>
                </a:solidFill>
                <a:latin typeface="Montserrat" panose="00000500000000000000" pitchFamily="2" charset="0"/>
                <a:ea typeface="Lato"/>
                <a:cs typeface="Calibri" panose="020F0502020204030204" pitchFamily="34" charset="0"/>
                <a:sym typeface="Lato"/>
              </a:rPr>
              <a:t>2008</a:t>
            </a:r>
          </a:p>
          <a:p>
            <a:pPr>
              <a:lnSpc>
                <a:spcPct val="120000"/>
              </a:lnSpc>
              <a:buSzPct val="25000"/>
            </a:pPr>
            <a:r>
              <a:rPr lang="en-US" sz="900" dirty="0">
                <a:solidFill>
                  <a:schemeClr val="accent2"/>
                </a:solidFill>
                <a:latin typeface="Montserrat Light" panose="00000400000000000000" pitchFamily="2" charset="0"/>
                <a:ea typeface="Lato"/>
                <a:cs typeface="Calibri" panose="020F0502020204030204" pitchFamily="34" charset="0"/>
                <a:sym typeface="Lato"/>
              </a:rPr>
              <a:t>First ultra-portable </a:t>
            </a:r>
            <a:br>
              <a:rPr lang="en-US" sz="900" dirty="0">
                <a:solidFill>
                  <a:schemeClr val="accent2"/>
                </a:solidFill>
                <a:latin typeface="Montserrat Light" panose="00000400000000000000" pitchFamily="2" charset="0"/>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speed display sign</a:t>
            </a:r>
          </a:p>
        </p:txBody>
      </p:sp>
      <p:sp>
        <p:nvSpPr>
          <p:cNvPr id="10" name="Shape 629"/>
          <p:cNvSpPr txBox="1"/>
          <p:nvPr/>
        </p:nvSpPr>
        <p:spPr>
          <a:xfrm>
            <a:off x="4745316" y="1972210"/>
            <a:ext cx="1163959" cy="756017"/>
          </a:xfrm>
          <a:prstGeom prst="rect">
            <a:avLst/>
          </a:prstGeom>
          <a:noFill/>
          <a:ln>
            <a:noFill/>
          </a:ln>
        </p:spPr>
        <p:txBody>
          <a:bodyPr lIns="91425" tIns="45700" rIns="91425" bIns="45700" anchor="t" anchorCtr="0">
            <a:noAutofit/>
          </a:bodyPr>
          <a:lstStyle/>
          <a:p>
            <a:pPr marR="0" lvl="0" indent="0">
              <a:lnSpc>
                <a:spcPct val="120000"/>
              </a:lnSpc>
              <a:spcBef>
                <a:spcPts val="0"/>
              </a:spcBef>
              <a:buSzPct val="25000"/>
              <a:buNone/>
            </a:pPr>
            <a:r>
              <a:rPr lang="en-US" sz="1050" b="1" dirty="0">
                <a:solidFill>
                  <a:schemeClr val="accent1"/>
                </a:solidFill>
                <a:latin typeface="Montserrat" panose="00000500000000000000" pitchFamily="2" charset="0"/>
                <a:ea typeface="Lato"/>
                <a:cs typeface="Calibri" panose="020F0502020204030204" pitchFamily="34" charset="0"/>
                <a:sym typeface="Lato"/>
              </a:rPr>
              <a:t>2010</a:t>
            </a:r>
            <a:r>
              <a:rPr lang="en-US" sz="900" dirty="0">
                <a:solidFill>
                  <a:schemeClr val="accent2"/>
                </a:solidFill>
                <a:ea typeface="Lato"/>
                <a:cs typeface="Calibri" panose="020F0502020204030204" pitchFamily="34" charset="0"/>
                <a:sym typeface="Lato"/>
              </a:rPr>
              <a:t/>
            </a:r>
            <a:br>
              <a:rPr lang="en-US" sz="900" dirty="0">
                <a:solidFill>
                  <a:schemeClr val="accent2"/>
                </a:solidFill>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First web-based traffic signs</a:t>
            </a:r>
          </a:p>
        </p:txBody>
      </p:sp>
      <p:sp>
        <p:nvSpPr>
          <p:cNvPr id="11" name="Shape 630"/>
          <p:cNvSpPr txBox="1"/>
          <p:nvPr/>
        </p:nvSpPr>
        <p:spPr>
          <a:xfrm>
            <a:off x="5556235" y="4082826"/>
            <a:ext cx="936818" cy="677108"/>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1050" b="1" dirty="0">
                <a:solidFill>
                  <a:schemeClr val="accent1"/>
                </a:solidFill>
                <a:latin typeface="Montserrat" panose="00000500000000000000" pitchFamily="2" charset="0"/>
                <a:ea typeface="Lato"/>
                <a:cs typeface="Calibri" panose="020F0502020204030204" pitchFamily="34" charset="0"/>
                <a:sym typeface="Lato"/>
              </a:rPr>
              <a:t>2012</a:t>
            </a:r>
          </a:p>
          <a:p>
            <a:pPr>
              <a:lnSpc>
                <a:spcPct val="120000"/>
              </a:lnSpc>
              <a:buSzPct val="25000"/>
            </a:pPr>
            <a:r>
              <a:rPr lang="en-US" sz="900" dirty="0">
                <a:solidFill>
                  <a:schemeClr val="accent2"/>
                </a:solidFill>
                <a:latin typeface="Montserrat Light" panose="00000400000000000000" pitchFamily="2" charset="0"/>
                <a:ea typeface="Lato"/>
                <a:cs typeface="Calibri" panose="020F0502020204030204" pitchFamily="34" charset="0"/>
                <a:sym typeface="Lato"/>
              </a:rPr>
              <a:t>First industry-wide trade-in program</a:t>
            </a:r>
          </a:p>
        </p:txBody>
      </p:sp>
      <p:sp>
        <p:nvSpPr>
          <p:cNvPr id="12" name="Shape 631"/>
          <p:cNvSpPr txBox="1"/>
          <p:nvPr/>
        </p:nvSpPr>
        <p:spPr>
          <a:xfrm>
            <a:off x="6029306" y="1972210"/>
            <a:ext cx="1336020" cy="830851"/>
          </a:xfrm>
          <a:prstGeom prst="rect">
            <a:avLst/>
          </a:prstGeom>
          <a:noFill/>
          <a:ln>
            <a:noFill/>
          </a:ln>
        </p:spPr>
        <p:txBody>
          <a:bodyPr lIns="91425" tIns="45700" rIns="91425" bIns="45700" anchor="t" anchorCtr="0">
            <a:noAutofit/>
          </a:bodyPr>
          <a:lstStyle/>
          <a:p>
            <a:pPr marR="0" lvl="0" indent="0">
              <a:lnSpc>
                <a:spcPct val="120000"/>
              </a:lnSpc>
              <a:spcBef>
                <a:spcPts val="0"/>
              </a:spcBef>
              <a:buSzPct val="25000"/>
              <a:buNone/>
            </a:pPr>
            <a:r>
              <a:rPr lang="en-US" sz="1050" b="1" dirty="0">
                <a:solidFill>
                  <a:schemeClr val="accent1"/>
                </a:solidFill>
                <a:latin typeface="Montserrat" panose="00000500000000000000" pitchFamily="2" charset="0"/>
                <a:ea typeface="Lato"/>
                <a:cs typeface="Calibri" panose="020F0502020204030204" pitchFamily="34" charset="0"/>
                <a:sym typeface="Lato"/>
              </a:rPr>
              <a:t>2013</a:t>
            </a:r>
            <a:r>
              <a:rPr lang="en-US" sz="900" dirty="0">
                <a:solidFill>
                  <a:schemeClr val="accent2"/>
                </a:solidFill>
                <a:ea typeface="Lato"/>
                <a:cs typeface="Calibri" panose="020F0502020204030204" pitchFamily="34" charset="0"/>
                <a:sym typeface="Lato"/>
              </a:rPr>
              <a:t/>
            </a:r>
            <a:br>
              <a:rPr lang="en-US" sz="900" dirty="0">
                <a:solidFill>
                  <a:schemeClr val="accent2"/>
                </a:solidFill>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First to patent </a:t>
            </a:r>
            <a:br>
              <a:rPr lang="en-US" sz="900" dirty="0">
                <a:solidFill>
                  <a:schemeClr val="accent2"/>
                </a:solidFill>
                <a:latin typeface="Montserrat Light" panose="00000400000000000000" pitchFamily="2" charset="0"/>
                <a:ea typeface="Lato"/>
                <a:cs typeface="Calibri" panose="020F0502020204030204" pitchFamily="34" charset="0"/>
                <a:sym typeface="Lato"/>
              </a:rPr>
            </a:br>
            <a:r>
              <a:rPr lang="en-US" sz="900" dirty="0">
                <a:solidFill>
                  <a:schemeClr val="accent2"/>
                </a:solidFill>
                <a:latin typeface="Montserrat Light" panose="00000400000000000000" pitchFamily="2" charset="0"/>
                <a:ea typeface="Lato"/>
                <a:cs typeface="Calibri" panose="020F0502020204030204" pitchFamily="34" charset="0"/>
                <a:sym typeface="Lato"/>
              </a:rPr>
              <a:t>cloud-based traffic data collection</a:t>
            </a:r>
          </a:p>
          <a:p>
            <a:pPr marL="0" marR="0" lvl="0" indent="0" rtl="0">
              <a:spcBef>
                <a:spcPts val="0"/>
              </a:spcBef>
              <a:buSzPct val="25000"/>
              <a:buNone/>
            </a:pPr>
            <a:r>
              <a:rPr lang="en-US" sz="900" dirty="0">
                <a:solidFill>
                  <a:schemeClr val="accent2"/>
                </a:solidFill>
                <a:ea typeface="Lato"/>
                <a:cs typeface="Calibri" panose="020F0502020204030204" pitchFamily="34" charset="0"/>
                <a:sym typeface="Lato"/>
              </a:rPr>
              <a:t/>
            </a:r>
            <a:br>
              <a:rPr lang="en-US" sz="900" dirty="0">
                <a:solidFill>
                  <a:schemeClr val="accent2"/>
                </a:solidFill>
                <a:ea typeface="Lato"/>
                <a:cs typeface="Calibri" panose="020F0502020204030204" pitchFamily="34" charset="0"/>
                <a:sym typeface="Lato"/>
              </a:rPr>
            </a:br>
            <a:endParaRPr lang="en-US" sz="900" dirty="0">
              <a:solidFill>
                <a:schemeClr val="accent2"/>
              </a:solidFill>
              <a:ea typeface="Lato"/>
              <a:cs typeface="Calibri" panose="020F0502020204030204" pitchFamily="34" charset="0"/>
              <a:sym typeface="Lato"/>
            </a:endParaRPr>
          </a:p>
          <a:p>
            <a:pPr marL="0" marR="0" lvl="0" indent="0" rtl="0">
              <a:spcBef>
                <a:spcPts val="0"/>
              </a:spcBef>
              <a:buSzPct val="25000"/>
              <a:buNone/>
            </a:pPr>
            <a:r>
              <a:rPr lang="en-US" sz="900" dirty="0">
                <a:solidFill>
                  <a:schemeClr val="accent2"/>
                </a:solidFill>
                <a:ea typeface="Lato"/>
                <a:cs typeface="Calibri" panose="020F0502020204030204" pitchFamily="34" charset="0"/>
                <a:sym typeface="Lato"/>
              </a:rPr>
              <a:t/>
            </a:r>
            <a:br>
              <a:rPr lang="en-US" sz="900" dirty="0">
                <a:solidFill>
                  <a:schemeClr val="accent2"/>
                </a:solidFill>
                <a:ea typeface="Lato"/>
                <a:cs typeface="Calibri" panose="020F0502020204030204" pitchFamily="34" charset="0"/>
                <a:sym typeface="Lato"/>
              </a:rPr>
            </a:br>
            <a:endParaRPr lang="en-US" sz="900" dirty="0">
              <a:solidFill>
                <a:schemeClr val="accent2"/>
              </a:solidFill>
              <a:ea typeface="Lato"/>
              <a:cs typeface="Calibri" panose="020F0502020204030204" pitchFamily="34" charset="0"/>
              <a:sym typeface="Lato"/>
            </a:endParaRPr>
          </a:p>
          <a:p>
            <a:pPr marL="0" marR="0" lvl="0" indent="0" rtl="0">
              <a:spcBef>
                <a:spcPts val="0"/>
              </a:spcBef>
              <a:buNone/>
            </a:pPr>
            <a:endParaRPr lang="en-US" sz="900" dirty="0">
              <a:solidFill>
                <a:schemeClr val="accent2"/>
              </a:solidFill>
              <a:ea typeface="Lato"/>
              <a:cs typeface="Calibri" panose="020F0502020204030204" pitchFamily="34" charset="0"/>
              <a:sym typeface="Lato"/>
            </a:endParaRPr>
          </a:p>
        </p:txBody>
      </p:sp>
      <p:sp>
        <p:nvSpPr>
          <p:cNvPr id="13" name="Shape 632"/>
          <p:cNvSpPr txBox="1"/>
          <p:nvPr/>
        </p:nvSpPr>
        <p:spPr>
          <a:xfrm>
            <a:off x="6765842" y="4084775"/>
            <a:ext cx="1212105" cy="829263"/>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1050" b="1" dirty="0">
                <a:solidFill>
                  <a:schemeClr val="accent1"/>
                </a:solidFill>
                <a:latin typeface="Montserrat" panose="00000500000000000000" pitchFamily="2" charset="0"/>
                <a:ea typeface="Lato"/>
                <a:cs typeface="Calibri" panose="020F0502020204030204" pitchFamily="34" charset="0"/>
                <a:sym typeface="Lato"/>
              </a:rPr>
              <a:t>2014</a:t>
            </a:r>
          </a:p>
          <a:p>
            <a:pPr>
              <a:lnSpc>
                <a:spcPct val="120000"/>
              </a:lnSpc>
              <a:buSzPct val="25000"/>
            </a:pPr>
            <a:r>
              <a:rPr lang="en-US" sz="900" dirty="0">
                <a:solidFill>
                  <a:schemeClr val="accent2"/>
                </a:solidFill>
                <a:latin typeface="Montserrat Light" panose="00000400000000000000" pitchFamily="2" charset="0"/>
                <a:ea typeface="Lato"/>
                <a:cs typeface="Calibri" panose="020F0502020204030204" pitchFamily="34" charset="0"/>
                <a:sym typeface="Lato"/>
              </a:rPr>
              <a:t>Introduction of TraffiCloud™ web-based ecosystem</a:t>
            </a:r>
          </a:p>
        </p:txBody>
      </p:sp>
      <p:sp>
        <p:nvSpPr>
          <p:cNvPr id="14" name="Shape 633"/>
          <p:cNvSpPr txBox="1"/>
          <p:nvPr/>
        </p:nvSpPr>
        <p:spPr>
          <a:xfrm>
            <a:off x="7485357" y="1990470"/>
            <a:ext cx="1177608" cy="756017"/>
          </a:xfrm>
          <a:prstGeom prst="rect">
            <a:avLst/>
          </a:prstGeom>
          <a:noFill/>
          <a:ln>
            <a:noFill/>
          </a:ln>
        </p:spPr>
        <p:txBody>
          <a:bodyPr lIns="91425" tIns="45700" rIns="91425" bIns="45700" anchor="t" anchorCtr="0">
            <a:noAutofit/>
          </a:bodyPr>
          <a:lstStyle/>
          <a:p>
            <a:pPr marL="0" marR="0" lvl="0" indent="0" rtl="0">
              <a:spcBef>
                <a:spcPts val="0"/>
              </a:spcBef>
              <a:buSzPct val="25000"/>
              <a:buNone/>
            </a:pPr>
            <a:r>
              <a:rPr lang="en-US" sz="1050" b="1" dirty="0">
                <a:solidFill>
                  <a:schemeClr val="accent1"/>
                </a:solidFill>
                <a:latin typeface="Montserrat" panose="00000500000000000000" pitchFamily="2" charset="0"/>
                <a:ea typeface="Lato"/>
                <a:cs typeface="Calibri" panose="020F0502020204030204" pitchFamily="34" charset="0"/>
                <a:sym typeface="Lato"/>
              </a:rPr>
              <a:t>2016</a:t>
            </a:r>
          </a:p>
          <a:p>
            <a:pPr marR="0" lvl="0" indent="0">
              <a:lnSpc>
                <a:spcPct val="120000"/>
              </a:lnSpc>
              <a:spcBef>
                <a:spcPts val="0"/>
              </a:spcBef>
              <a:buSzPct val="25000"/>
              <a:buNone/>
            </a:pPr>
            <a:r>
              <a:rPr lang="en-US" sz="900" dirty="0">
                <a:solidFill>
                  <a:schemeClr val="accent2"/>
                </a:solidFill>
                <a:latin typeface="Montserrat Light" panose="00000400000000000000" pitchFamily="2" charset="0"/>
                <a:ea typeface="Lato"/>
                <a:cs typeface="Calibri" panose="020F0502020204030204" pitchFamily="34" charset="0"/>
                <a:sym typeface="Lato"/>
              </a:rPr>
              <a:t>$8M in Series A funding, appoints Jim Weaver CEO</a:t>
            </a:r>
          </a:p>
        </p:txBody>
      </p:sp>
      <p:cxnSp>
        <p:nvCxnSpPr>
          <p:cNvPr id="15" name="Straight Connector 14"/>
          <p:cNvCxnSpPr/>
          <p:nvPr/>
        </p:nvCxnSpPr>
        <p:spPr>
          <a:xfrm>
            <a:off x="823752" y="2794368"/>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1245599" y="3448982"/>
            <a:ext cx="0" cy="589204"/>
          </a:xfrm>
          <a:prstGeom prst="line">
            <a:avLst/>
          </a:prstGeom>
          <a:ln w="34925" cap="rnd">
            <a:solidFill>
              <a:schemeClr val="accent1"/>
            </a:solidFill>
            <a:prstDash val="sysDot"/>
            <a:tailEnd type="none" w="lg" len="lg"/>
          </a:ln>
        </p:spPr>
        <p:style>
          <a:lnRef idx="1">
            <a:schemeClr val="accent1"/>
          </a:lnRef>
          <a:fillRef idx="0">
            <a:schemeClr val="accent1"/>
          </a:fillRef>
          <a:effectRef idx="0">
            <a:schemeClr val="accent1"/>
          </a:effectRef>
          <a:fontRef idx="minor">
            <a:schemeClr val="tx1"/>
          </a:fontRef>
        </p:style>
      </p:cxnSp>
      <p:grpSp>
        <p:nvGrpSpPr>
          <p:cNvPr id="26" name="Group 5"/>
          <p:cNvGrpSpPr>
            <a:grpSpLocks noChangeAspect="1"/>
          </p:cNvGrpSpPr>
          <p:nvPr/>
        </p:nvGrpSpPr>
        <p:grpSpPr bwMode="auto">
          <a:xfrm>
            <a:off x="326066" y="2909983"/>
            <a:ext cx="8477694" cy="1011296"/>
            <a:chOff x="89" y="2610"/>
            <a:chExt cx="7502" cy="610"/>
          </a:xfrm>
        </p:grpSpPr>
        <p:sp>
          <p:nvSpPr>
            <p:cNvPr id="27" name="AutoShape 4"/>
            <p:cNvSpPr>
              <a:spLocks noChangeAspect="1" noChangeArrowheads="1" noTextEdit="1"/>
            </p:cNvSpPr>
            <p:nvPr/>
          </p:nvSpPr>
          <p:spPr bwMode="auto">
            <a:xfrm>
              <a:off x="89" y="2610"/>
              <a:ext cx="7502" cy="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8" name="Freeform 6"/>
            <p:cNvSpPr>
              <a:spLocks noEditPoints="1"/>
            </p:cNvSpPr>
            <p:nvPr/>
          </p:nvSpPr>
          <p:spPr bwMode="auto">
            <a:xfrm>
              <a:off x="106" y="2626"/>
              <a:ext cx="7483" cy="596"/>
            </a:xfrm>
            <a:custGeom>
              <a:avLst/>
              <a:gdLst>
                <a:gd name="T0" fmla="*/ 365 w 7483"/>
                <a:gd name="T1" fmla="*/ 284 h 596"/>
                <a:gd name="T2" fmla="*/ 489 w 7483"/>
                <a:gd name="T3" fmla="*/ 311 h 596"/>
                <a:gd name="T4" fmla="*/ 671 w 7483"/>
                <a:gd name="T5" fmla="*/ 311 h 596"/>
                <a:gd name="T6" fmla="*/ 796 w 7483"/>
                <a:gd name="T7" fmla="*/ 284 h 596"/>
                <a:gd name="T8" fmla="*/ 796 w 7483"/>
                <a:gd name="T9" fmla="*/ 311 h 596"/>
                <a:gd name="T10" fmla="*/ 1285 w 7483"/>
                <a:gd name="T11" fmla="*/ 284 h 596"/>
                <a:gd name="T12" fmla="*/ 1410 w 7483"/>
                <a:gd name="T13" fmla="*/ 311 h 596"/>
                <a:gd name="T14" fmla="*/ 1592 w 7483"/>
                <a:gd name="T15" fmla="*/ 311 h 596"/>
                <a:gd name="T16" fmla="*/ 1717 w 7483"/>
                <a:gd name="T17" fmla="*/ 284 h 596"/>
                <a:gd name="T18" fmla="*/ 1717 w 7483"/>
                <a:gd name="T19" fmla="*/ 311 h 596"/>
                <a:gd name="T20" fmla="*/ 2206 w 7483"/>
                <a:gd name="T21" fmla="*/ 284 h 596"/>
                <a:gd name="T22" fmla="*/ 2330 w 7483"/>
                <a:gd name="T23" fmla="*/ 311 h 596"/>
                <a:gd name="T24" fmla="*/ 2512 w 7483"/>
                <a:gd name="T25" fmla="*/ 311 h 596"/>
                <a:gd name="T26" fmla="*/ 2637 w 7483"/>
                <a:gd name="T27" fmla="*/ 284 h 596"/>
                <a:gd name="T28" fmla="*/ 2637 w 7483"/>
                <a:gd name="T29" fmla="*/ 311 h 596"/>
                <a:gd name="T30" fmla="*/ 3126 w 7483"/>
                <a:gd name="T31" fmla="*/ 284 h 596"/>
                <a:gd name="T32" fmla="*/ 3251 w 7483"/>
                <a:gd name="T33" fmla="*/ 311 h 596"/>
                <a:gd name="T34" fmla="*/ 3433 w 7483"/>
                <a:gd name="T35" fmla="*/ 311 h 596"/>
                <a:gd name="T36" fmla="*/ 3558 w 7483"/>
                <a:gd name="T37" fmla="*/ 284 h 596"/>
                <a:gd name="T38" fmla="*/ 3558 w 7483"/>
                <a:gd name="T39" fmla="*/ 311 h 596"/>
                <a:gd name="T40" fmla="*/ 4047 w 7483"/>
                <a:gd name="T41" fmla="*/ 284 h 596"/>
                <a:gd name="T42" fmla="*/ 4171 w 7483"/>
                <a:gd name="T43" fmla="*/ 311 h 596"/>
                <a:gd name="T44" fmla="*/ 4353 w 7483"/>
                <a:gd name="T45" fmla="*/ 311 h 596"/>
                <a:gd name="T46" fmla="*/ 4478 w 7483"/>
                <a:gd name="T47" fmla="*/ 284 h 596"/>
                <a:gd name="T48" fmla="*/ 4478 w 7483"/>
                <a:gd name="T49" fmla="*/ 311 h 596"/>
                <a:gd name="T50" fmla="*/ 4967 w 7483"/>
                <a:gd name="T51" fmla="*/ 284 h 596"/>
                <a:gd name="T52" fmla="*/ 5092 w 7483"/>
                <a:gd name="T53" fmla="*/ 311 h 596"/>
                <a:gd name="T54" fmla="*/ 5274 w 7483"/>
                <a:gd name="T55" fmla="*/ 311 h 596"/>
                <a:gd name="T56" fmla="*/ 5399 w 7483"/>
                <a:gd name="T57" fmla="*/ 284 h 596"/>
                <a:gd name="T58" fmla="*/ 5399 w 7483"/>
                <a:gd name="T59" fmla="*/ 311 h 596"/>
                <a:gd name="T60" fmla="*/ 5888 w 7483"/>
                <a:gd name="T61" fmla="*/ 284 h 596"/>
                <a:gd name="T62" fmla="*/ 6012 w 7483"/>
                <a:gd name="T63" fmla="*/ 311 h 596"/>
                <a:gd name="T64" fmla="*/ 6194 w 7483"/>
                <a:gd name="T65" fmla="*/ 311 h 596"/>
                <a:gd name="T66" fmla="*/ 6319 w 7483"/>
                <a:gd name="T67" fmla="*/ 284 h 596"/>
                <a:gd name="T68" fmla="*/ 6319 w 7483"/>
                <a:gd name="T69" fmla="*/ 311 h 596"/>
                <a:gd name="T70" fmla="*/ 6808 w 7483"/>
                <a:gd name="T71" fmla="*/ 284 h 596"/>
                <a:gd name="T72" fmla="*/ 6933 w 7483"/>
                <a:gd name="T73" fmla="*/ 311 h 596"/>
                <a:gd name="T74" fmla="*/ 7115 w 7483"/>
                <a:gd name="T75" fmla="*/ 311 h 596"/>
                <a:gd name="T76" fmla="*/ 7240 w 7483"/>
                <a:gd name="T77" fmla="*/ 284 h 596"/>
                <a:gd name="T78" fmla="*/ 7240 w 7483"/>
                <a:gd name="T79" fmla="*/ 311 h 596"/>
                <a:gd name="T80" fmla="*/ 8 w 7483"/>
                <a:gd name="T81" fmla="*/ 17 h 596"/>
                <a:gd name="T82" fmla="*/ 7351 w 7483"/>
                <a:gd name="T83" fmla="*/ 40 h 596"/>
                <a:gd name="T84" fmla="*/ 21 w 7483"/>
                <a:gd name="T85" fmla="*/ 555 h 596"/>
                <a:gd name="T86" fmla="*/ 8 w 7483"/>
                <a:gd name="T87" fmla="*/ 581 h 596"/>
                <a:gd name="T88" fmla="*/ 7330 w 7483"/>
                <a:gd name="T89"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83" h="596">
                  <a:moveTo>
                    <a:pt x="182" y="311"/>
                  </a:moveTo>
                  <a:lnTo>
                    <a:pt x="182" y="284"/>
                  </a:lnTo>
                  <a:lnTo>
                    <a:pt x="365" y="284"/>
                  </a:lnTo>
                  <a:lnTo>
                    <a:pt x="365" y="311"/>
                  </a:lnTo>
                  <a:lnTo>
                    <a:pt x="182" y="311"/>
                  </a:lnTo>
                  <a:close/>
                  <a:moveTo>
                    <a:pt x="489" y="311"/>
                  </a:moveTo>
                  <a:lnTo>
                    <a:pt x="489" y="284"/>
                  </a:lnTo>
                  <a:lnTo>
                    <a:pt x="671" y="284"/>
                  </a:lnTo>
                  <a:lnTo>
                    <a:pt x="671" y="311"/>
                  </a:lnTo>
                  <a:lnTo>
                    <a:pt x="489" y="311"/>
                  </a:lnTo>
                  <a:close/>
                  <a:moveTo>
                    <a:pt x="796" y="311"/>
                  </a:moveTo>
                  <a:lnTo>
                    <a:pt x="796" y="284"/>
                  </a:lnTo>
                  <a:lnTo>
                    <a:pt x="978" y="284"/>
                  </a:lnTo>
                  <a:lnTo>
                    <a:pt x="978" y="311"/>
                  </a:lnTo>
                  <a:lnTo>
                    <a:pt x="796" y="311"/>
                  </a:lnTo>
                  <a:close/>
                  <a:moveTo>
                    <a:pt x="1103" y="311"/>
                  </a:moveTo>
                  <a:lnTo>
                    <a:pt x="1103" y="284"/>
                  </a:lnTo>
                  <a:lnTo>
                    <a:pt x="1285" y="284"/>
                  </a:lnTo>
                  <a:lnTo>
                    <a:pt x="1285" y="311"/>
                  </a:lnTo>
                  <a:lnTo>
                    <a:pt x="1103" y="311"/>
                  </a:lnTo>
                  <a:close/>
                  <a:moveTo>
                    <a:pt x="1410" y="311"/>
                  </a:moveTo>
                  <a:lnTo>
                    <a:pt x="1410" y="284"/>
                  </a:lnTo>
                  <a:lnTo>
                    <a:pt x="1592" y="284"/>
                  </a:lnTo>
                  <a:lnTo>
                    <a:pt x="1592" y="311"/>
                  </a:lnTo>
                  <a:lnTo>
                    <a:pt x="1410" y="311"/>
                  </a:lnTo>
                  <a:close/>
                  <a:moveTo>
                    <a:pt x="1717" y="311"/>
                  </a:moveTo>
                  <a:lnTo>
                    <a:pt x="1717" y="284"/>
                  </a:lnTo>
                  <a:lnTo>
                    <a:pt x="1899" y="284"/>
                  </a:lnTo>
                  <a:lnTo>
                    <a:pt x="1899" y="311"/>
                  </a:lnTo>
                  <a:lnTo>
                    <a:pt x="1717" y="311"/>
                  </a:lnTo>
                  <a:close/>
                  <a:moveTo>
                    <a:pt x="2023" y="311"/>
                  </a:moveTo>
                  <a:lnTo>
                    <a:pt x="2023" y="284"/>
                  </a:lnTo>
                  <a:lnTo>
                    <a:pt x="2206" y="284"/>
                  </a:lnTo>
                  <a:lnTo>
                    <a:pt x="2206" y="311"/>
                  </a:lnTo>
                  <a:lnTo>
                    <a:pt x="2023" y="311"/>
                  </a:lnTo>
                  <a:close/>
                  <a:moveTo>
                    <a:pt x="2330" y="311"/>
                  </a:moveTo>
                  <a:lnTo>
                    <a:pt x="2330" y="284"/>
                  </a:lnTo>
                  <a:lnTo>
                    <a:pt x="2512" y="284"/>
                  </a:lnTo>
                  <a:lnTo>
                    <a:pt x="2512" y="311"/>
                  </a:lnTo>
                  <a:lnTo>
                    <a:pt x="2330" y="311"/>
                  </a:lnTo>
                  <a:close/>
                  <a:moveTo>
                    <a:pt x="2637" y="311"/>
                  </a:moveTo>
                  <a:lnTo>
                    <a:pt x="2637" y="284"/>
                  </a:lnTo>
                  <a:lnTo>
                    <a:pt x="2819" y="284"/>
                  </a:lnTo>
                  <a:lnTo>
                    <a:pt x="2819" y="311"/>
                  </a:lnTo>
                  <a:lnTo>
                    <a:pt x="2637" y="311"/>
                  </a:lnTo>
                  <a:close/>
                  <a:moveTo>
                    <a:pt x="2944" y="311"/>
                  </a:moveTo>
                  <a:lnTo>
                    <a:pt x="2944" y="284"/>
                  </a:lnTo>
                  <a:lnTo>
                    <a:pt x="3126" y="284"/>
                  </a:lnTo>
                  <a:lnTo>
                    <a:pt x="3126" y="311"/>
                  </a:lnTo>
                  <a:lnTo>
                    <a:pt x="2944" y="311"/>
                  </a:lnTo>
                  <a:close/>
                  <a:moveTo>
                    <a:pt x="3251" y="311"/>
                  </a:moveTo>
                  <a:lnTo>
                    <a:pt x="3251" y="284"/>
                  </a:lnTo>
                  <a:lnTo>
                    <a:pt x="3433" y="284"/>
                  </a:lnTo>
                  <a:lnTo>
                    <a:pt x="3433" y="311"/>
                  </a:lnTo>
                  <a:lnTo>
                    <a:pt x="3251" y="311"/>
                  </a:lnTo>
                  <a:close/>
                  <a:moveTo>
                    <a:pt x="3558" y="311"/>
                  </a:moveTo>
                  <a:lnTo>
                    <a:pt x="3558" y="284"/>
                  </a:lnTo>
                  <a:lnTo>
                    <a:pt x="3740" y="284"/>
                  </a:lnTo>
                  <a:lnTo>
                    <a:pt x="3740" y="311"/>
                  </a:lnTo>
                  <a:lnTo>
                    <a:pt x="3558" y="311"/>
                  </a:lnTo>
                  <a:close/>
                  <a:moveTo>
                    <a:pt x="3864" y="311"/>
                  </a:moveTo>
                  <a:lnTo>
                    <a:pt x="3864" y="284"/>
                  </a:lnTo>
                  <a:lnTo>
                    <a:pt x="4047" y="284"/>
                  </a:lnTo>
                  <a:lnTo>
                    <a:pt x="4047" y="311"/>
                  </a:lnTo>
                  <a:lnTo>
                    <a:pt x="3864" y="311"/>
                  </a:lnTo>
                  <a:close/>
                  <a:moveTo>
                    <a:pt x="4171" y="311"/>
                  </a:moveTo>
                  <a:lnTo>
                    <a:pt x="4171" y="284"/>
                  </a:lnTo>
                  <a:lnTo>
                    <a:pt x="4353" y="284"/>
                  </a:lnTo>
                  <a:lnTo>
                    <a:pt x="4353" y="311"/>
                  </a:lnTo>
                  <a:lnTo>
                    <a:pt x="4171" y="311"/>
                  </a:lnTo>
                  <a:close/>
                  <a:moveTo>
                    <a:pt x="4478" y="311"/>
                  </a:moveTo>
                  <a:lnTo>
                    <a:pt x="4478" y="284"/>
                  </a:lnTo>
                  <a:lnTo>
                    <a:pt x="4660" y="284"/>
                  </a:lnTo>
                  <a:lnTo>
                    <a:pt x="4660" y="311"/>
                  </a:lnTo>
                  <a:lnTo>
                    <a:pt x="4478" y="311"/>
                  </a:lnTo>
                  <a:close/>
                  <a:moveTo>
                    <a:pt x="4785" y="311"/>
                  </a:moveTo>
                  <a:lnTo>
                    <a:pt x="4785" y="284"/>
                  </a:lnTo>
                  <a:lnTo>
                    <a:pt x="4967" y="284"/>
                  </a:lnTo>
                  <a:lnTo>
                    <a:pt x="4967" y="311"/>
                  </a:lnTo>
                  <a:lnTo>
                    <a:pt x="4785" y="311"/>
                  </a:lnTo>
                  <a:close/>
                  <a:moveTo>
                    <a:pt x="5092" y="311"/>
                  </a:moveTo>
                  <a:lnTo>
                    <a:pt x="5092" y="284"/>
                  </a:lnTo>
                  <a:lnTo>
                    <a:pt x="5274" y="284"/>
                  </a:lnTo>
                  <a:lnTo>
                    <a:pt x="5274" y="311"/>
                  </a:lnTo>
                  <a:lnTo>
                    <a:pt x="5092" y="311"/>
                  </a:lnTo>
                  <a:close/>
                  <a:moveTo>
                    <a:pt x="5399" y="311"/>
                  </a:moveTo>
                  <a:lnTo>
                    <a:pt x="5399" y="284"/>
                  </a:lnTo>
                  <a:lnTo>
                    <a:pt x="5581" y="284"/>
                  </a:lnTo>
                  <a:lnTo>
                    <a:pt x="5581" y="311"/>
                  </a:lnTo>
                  <a:lnTo>
                    <a:pt x="5399" y="311"/>
                  </a:lnTo>
                  <a:close/>
                  <a:moveTo>
                    <a:pt x="5705" y="311"/>
                  </a:moveTo>
                  <a:lnTo>
                    <a:pt x="5705" y="284"/>
                  </a:lnTo>
                  <a:lnTo>
                    <a:pt x="5888" y="284"/>
                  </a:lnTo>
                  <a:lnTo>
                    <a:pt x="5888" y="311"/>
                  </a:lnTo>
                  <a:lnTo>
                    <a:pt x="5705" y="311"/>
                  </a:lnTo>
                  <a:close/>
                  <a:moveTo>
                    <a:pt x="6012" y="311"/>
                  </a:moveTo>
                  <a:lnTo>
                    <a:pt x="6012" y="284"/>
                  </a:lnTo>
                  <a:lnTo>
                    <a:pt x="6194" y="284"/>
                  </a:lnTo>
                  <a:lnTo>
                    <a:pt x="6194" y="311"/>
                  </a:lnTo>
                  <a:lnTo>
                    <a:pt x="6012" y="311"/>
                  </a:lnTo>
                  <a:close/>
                  <a:moveTo>
                    <a:pt x="6319" y="311"/>
                  </a:moveTo>
                  <a:lnTo>
                    <a:pt x="6319" y="284"/>
                  </a:lnTo>
                  <a:lnTo>
                    <a:pt x="6501" y="284"/>
                  </a:lnTo>
                  <a:lnTo>
                    <a:pt x="6501" y="311"/>
                  </a:lnTo>
                  <a:lnTo>
                    <a:pt x="6319" y="311"/>
                  </a:lnTo>
                  <a:close/>
                  <a:moveTo>
                    <a:pt x="6626" y="311"/>
                  </a:moveTo>
                  <a:lnTo>
                    <a:pt x="6626" y="284"/>
                  </a:lnTo>
                  <a:lnTo>
                    <a:pt x="6808" y="284"/>
                  </a:lnTo>
                  <a:lnTo>
                    <a:pt x="6808" y="311"/>
                  </a:lnTo>
                  <a:lnTo>
                    <a:pt x="6626" y="311"/>
                  </a:lnTo>
                  <a:close/>
                  <a:moveTo>
                    <a:pt x="6933" y="311"/>
                  </a:moveTo>
                  <a:lnTo>
                    <a:pt x="6933" y="284"/>
                  </a:lnTo>
                  <a:lnTo>
                    <a:pt x="7115" y="284"/>
                  </a:lnTo>
                  <a:lnTo>
                    <a:pt x="7115" y="311"/>
                  </a:lnTo>
                  <a:lnTo>
                    <a:pt x="6933" y="311"/>
                  </a:lnTo>
                  <a:close/>
                  <a:moveTo>
                    <a:pt x="7240" y="311"/>
                  </a:moveTo>
                  <a:lnTo>
                    <a:pt x="7240" y="284"/>
                  </a:lnTo>
                  <a:lnTo>
                    <a:pt x="7422" y="284"/>
                  </a:lnTo>
                  <a:lnTo>
                    <a:pt x="7422" y="311"/>
                  </a:lnTo>
                  <a:lnTo>
                    <a:pt x="7240" y="311"/>
                  </a:lnTo>
                  <a:close/>
                  <a:moveTo>
                    <a:pt x="7330" y="0"/>
                  </a:moveTo>
                  <a:lnTo>
                    <a:pt x="0" y="0"/>
                  </a:lnTo>
                  <a:lnTo>
                    <a:pt x="8" y="17"/>
                  </a:lnTo>
                  <a:lnTo>
                    <a:pt x="8" y="15"/>
                  </a:lnTo>
                  <a:lnTo>
                    <a:pt x="7339" y="15"/>
                  </a:lnTo>
                  <a:lnTo>
                    <a:pt x="7351" y="40"/>
                  </a:lnTo>
                  <a:lnTo>
                    <a:pt x="21" y="40"/>
                  </a:lnTo>
                  <a:lnTo>
                    <a:pt x="154" y="298"/>
                  </a:lnTo>
                  <a:lnTo>
                    <a:pt x="21" y="555"/>
                  </a:lnTo>
                  <a:lnTo>
                    <a:pt x="7351" y="555"/>
                  </a:lnTo>
                  <a:lnTo>
                    <a:pt x="7339" y="581"/>
                  </a:lnTo>
                  <a:lnTo>
                    <a:pt x="8" y="581"/>
                  </a:lnTo>
                  <a:lnTo>
                    <a:pt x="10" y="577"/>
                  </a:lnTo>
                  <a:lnTo>
                    <a:pt x="0" y="596"/>
                  </a:lnTo>
                  <a:lnTo>
                    <a:pt x="7330" y="596"/>
                  </a:lnTo>
                  <a:lnTo>
                    <a:pt x="7483" y="298"/>
                  </a:lnTo>
                  <a:lnTo>
                    <a:pt x="7330" y="0"/>
                  </a:lnTo>
                  <a:close/>
                </a:path>
              </a:pathLst>
            </a:custGeom>
            <a:solidFill>
              <a:srgbClr val="D3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 name="Freeform 7"/>
            <p:cNvSpPr>
              <a:spLocks noEditPoints="1"/>
            </p:cNvSpPr>
            <p:nvPr/>
          </p:nvSpPr>
          <p:spPr bwMode="auto">
            <a:xfrm>
              <a:off x="106" y="2626"/>
              <a:ext cx="7483" cy="596"/>
            </a:xfrm>
            <a:custGeom>
              <a:avLst/>
              <a:gdLst>
                <a:gd name="T0" fmla="*/ 365 w 7483"/>
                <a:gd name="T1" fmla="*/ 284 h 596"/>
                <a:gd name="T2" fmla="*/ 489 w 7483"/>
                <a:gd name="T3" fmla="*/ 311 h 596"/>
                <a:gd name="T4" fmla="*/ 671 w 7483"/>
                <a:gd name="T5" fmla="*/ 311 h 596"/>
                <a:gd name="T6" fmla="*/ 796 w 7483"/>
                <a:gd name="T7" fmla="*/ 284 h 596"/>
                <a:gd name="T8" fmla="*/ 796 w 7483"/>
                <a:gd name="T9" fmla="*/ 311 h 596"/>
                <a:gd name="T10" fmla="*/ 1285 w 7483"/>
                <a:gd name="T11" fmla="*/ 284 h 596"/>
                <a:gd name="T12" fmla="*/ 1410 w 7483"/>
                <a:gd name="T13" fmla="*/ 311 h 596"/>
                <a:gd name="T14" fmla="*/ 1592 w 7483"/>
                <a:gd name="T15" fmla="*/ 311 h 596"/>
                <a:gd name="T16" fmla="*/ 1717 w 7483"/>
                <a:gd name="T17" fmla="*/ 284 h 596"/>
                <a:gd name="T18" fmla="*/ 1717 w 7483"/>
                <a:gd name="T19" fmla="*/ 311 h 596"/>
                <a:gd name="T20" fmla="*/ 2206 w 7483"/>
                <a:gd name="T21" fmla="*/ 284 h 596"/>
                <a:gd name="T22" fmla="*/ 2330 w 7483"/>
                <a:gd name="T23" fmla="*/ 311 h 596"/>
                <a:gd name="T24" fmla="*/ 2512 w 7483"/>
                <a:gd name="T25" fmla="*/ 311 h 596"/>
                <a:gd name="T26" fmla="*/ 2637 w 7483"/>
                <a:gd name="T27" fmla="*/ 284 h 596"/>
                <a:gd name="T28" fmla="*/ 2637 w 7483"/>
                <a:gd name="T29" fmla="*/ 311 h 596"/>
                <a:gd name="T30" fmla="*/ 3126 w 7483"/>
                <a:gd name="T31" fmla="*/ 284 h 596"/>
                <a:gd name="T32" fmla="*/ 3251 w 7483"/>
                <a:gd name="T33" fmla="*/ 311 h 596"/>
                <a:gd name="T34" fmla="*/ 3433 w 7483"/>
                <a:gd name="T35" fmla="*/ 311 h 596"/>
                <a:gd name="T36" fmla="*/ 3558 w 7483"/>
                <a:gd name="T37" fmla="*/ 284 h 596"/>
                <a:gd name="T38" fmla="*/ 3558 w 7483"/>
                <a:gd name="T39" fmla="*/ 311 h 596"/>
                <a:gd name="T40" fmla="*/ 4047 w 7483"/>
                <a:gd name="T41" fmla="*/ 284 h 596"/>
                <a:gd name="T42" fmla="*/ 4171 w 7483"/>
                <a:gd name="T43" fmla="*/ 311 h 596"/>
                <a:gd name="T44" fmla="*/ 4353 w 7483"/>
                <a:gd name="T45" fmla="*/ 311 h 596"/>
                <a:gd name="T46" fmla="*/ 4478 w 7483"/>
                <a:gd name="T47" fmla="*/ 284 h 596"/>
                <a:gd name="T48" fmla="*/ 4478 w 7483"/>
                <a:gd name="T49" fmla="*/ 311 h 596"/>
                <a:gd name="T50" fmla="*/ 4967 w 7483"/>
                <a:gd name="T51" fmla="*/ 284 h 596"/>
                <a:gd name="T52" fmla="*/ 5092 w 7483"/>
                <a:gd name="T53" fmla="*/ 311 h 596"/>
                <a:gd name="T54" fmla="*/ 5274 w 7483"/>
                <a:gd name="T55" fmla="*/ 311 h 596"/>
                <a:gd name="T56" fmla="*/ 5399 w 7483"/>
                <a:gd name="T57" fmla="*/ 284 h 596"/>
                <a:gd name="T58" fmla="*/ 5399 w 7483"/>
                <a:gd name="T59" fmla="*/ 311 h 596"/>
                <a:gd name="T60" fmla="*/ 5888 w 7483"/>
                <a:gd name="T61" fmla="*/ 284 h 596"/>
                <a:gd name="T62" fmla="*/ 6012 w 7483"/>
                <a:gd name="T63" fmla="*/ 311 h 596"/>
                <a:gd name="T64" fmla="*/ 6194 w 7483"/>
                <a:gd name="T65" fmla="*/ 311 h 596"/>
                <a:gd name="T66" fmla="*/ 6319 w 7483"/>
                <a:gd name="T67" fmla="*/ 284 h 596"/>
                <a:gd name="T68" fmla="*/ 6319 w 7483"/>
                <a:gd name="T69" fmla="*/ 311 h 596"/>
                <a:gd name="T70" fmla="*/ 6808 w 7483"/>
                <a:gd name="T71" fmla="*/ 284 h 596"/>
                <a:gd name="T72" fmla="*/ 6933 w 7483"/>
                <a:gd name="T73" fmla="*/ 311 h 596"/>
                <a:gd name="T74" fmla="*/ 7115 w 7483"/>
                <a:gd name="T75" fmla="*/ 311 h 596"/>
                <a:gd name="T76" fmla="*/ 7240 w 7483"/>
                <a:gd name="T77" fmla="*/ 284 h 596"/>
                <a:gd name="T78" fmla="*/ 7240 w 7483"/>
                <a:gd name="T79" fmla="*/ 311 h 596"/>
                <a:gd name="T80" fmla="*/ 8 w 7483"/>
                <a:gd name="T81" fmla="*/ 17 h 596"/>
                <a:gd name="T82" fmla="*/ 7351 w 7483"/>
                <a:gd name="T83" fmla="*/ 40 h 596"/>
                <a:gd name="T84" fmla="*/ 21 w 7483"/>
                <a:gd name="T85" fmla="*/ 555 h 596"/>
                <a:gd name="T86" fmla="*/ 8 w 7483"/>
                <a:gd name="T87" fmla="*/ 581 h 596"/>
                <a:gd name="T88" fmla="*/ 7330 w 7483"/>
                <a:gd name="T89" fmla="*/ 596 h 5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7483" h="596">
                  <a:moveTo>
                    <a:pt x="182" y="311"/>
                  </a:moveTo>
                  <a:lnTo>
                    <a:pt x="182" y="284"/>
                  </a:lnTo>
                  <a:lnTo>
                    <a:pt x="365" y="284"/>
                  </a:lnTo>
                  <a:lnTo>
                    <a:pt x="365" y="311"/>
                  </a:lnTo>
                  <a:lnTo>
                    <a:pt x="182" y="311"/>
                  </a:lnTo>
                  <a:moveTo>
                    <a:pt x="489" y="311"/>
                  </a:moveTo>
                  <a:lnTo>
                    <a:pt x="489" y="284"/>
                  </a:lnTo>
                  <a:lnTo>
                    <a:pt x="671" y="284"/>
                  </a:lnTo>
                  <a:lnTo>
                    <a:pt x="671" y="311"/>
                  </a:lnTo>
                  <a:lnTo>
                    <a:pt x="489" y="311"/>
                  </a:lnTo>
                  <a:moveTo>
                    <a:pt x="796" y="311"/>
                  </a:moveTo>
                  <a:lnTo>
                    <a:pt x="796" y="284"/>
                  </a:lnTo>
                  <a:lnTo>
                    <a:pt x="978" y="284"/>
                  </a:lnTo>
                  <a:lnTo>
                    <a:pt x="978" y="311"/>
                  </a:lnTo>
                  <a:lnTo>
                    <a:pt x="796" y="311"/>
                  </a:lnTo>
                  <a:moveTo>
                    <a:pt x="1103" y="311"/>
                  </a:moveTo>
                  <a:lnTo>
                    <a:pt x="1103" y="284"/>
                  </a:lnTo>
                  <a:lnTo>
                    <a:pt x="1285" y="284"/>
                  </a:lnTo>
                  <a:lnTo>
                    <a:pt x="1285" y="311"/>
                  </a:lnTo>
                  <a:lnTo>
                    <a:pt x="1103" y="311"/>
                  </a:lnTo>
                  <a:moveTo>
                    <a:pt x="1410" y="311"/>
                  </a:moveTo>
                  <a:lnTo>
                    <a:pt x="1410" y="284"/>
                  </a:lnTo>
                  <a:lnTo>
                    <a:pt x="1592" y="284"/>
                  </a:lnTo>
                  <a:lnTo>
                    <a:pt x="1592" y="311"/>
                  </a:lnTo>
                  <a:lnTo>
                    <a:pt x="1410" y="311"/>
                  </a:lnTo>
                  <a:moveTo>
                    <a:pt x="1717" y="311"/>
                  </a:moveTo>
                  <a:lnTo>
                    <a:pt x="1717" y="284"/>
                  </a:lnTo>
                  <a:lnTo>
                    <a:pt x="1899" y="284"/>
                  </a:lnTo>
                  <a:lnTo>
                    <a:pt x="1899" y="311"/>
                  </a:lnTo>
                  <a:lnTo>
                    <a:pt x="1717" y="311"/>
                  </a:lnTo>
                  <a:moveTo>
                    <a:pt x="2023" y="311"/>
                  </a:moveTo>
                  <a:lnTo>
                    <a:pt x="2023" y="284"/>
                  </a:lnTo>
                  <a:lnTo>
                    <a:pt x="2206" y="284"/>
                  </a:lnTo>
                  <a:lnTo>
                    <a:pt x="2206" y="311"/>
                  </a:lnTo>
                  <a:lnTo>
                    <a:pt x="2023" y="311"/>
                  </a:lnTo>
                  <a:moveTo>
                    <a:pt x="2330" y="311"/>
                  </a:moveTo>
                  <a:lnTo>
                    <a:pt x="2330" y="284"/>
                  </a:lnTo>
                  <a:lnTo>
                    <a:pt x="2512" y="284"/>
                  </a:lnTo>
                  <a:lnTo>
                    <a:pt x="2512" y="311"/>
                  </a:lnTo>
                  <a:lnTo>
                    <a:pt x="2330" y="311"/>
                  </a:lnTo>
                  <a:moveTo>
                    <a:pt x="2637" y="311"/>
                  </a:moveTo>
                  <a:lnTo>
                    <a:pt x="2637" y="284"/>
                  </a:lnTo>
                  <a:lnTo>
                    <a:pt x="2819" y="284"/>
                  </a:lnTo>
                  <a:lnTo>
                    <a:pt x="2819" y="311"/>
                  </a:lnTo>
                  <a:lnTo>
                    <a:pt x="2637" y="311"/>
                  </a:lnTo>
                  <a:moveTo>
                    <a:pt x="2944" y="311"/>
                  </a:moveTo>
                  <a:lnTo>
                    <a:pt x="2944" y="284"/>
                  </a:lnTo>
                  <a:lnTo>
                    <a:pt x="3126" y="284"/>
                  </a:lnTo>
                  <a:lnTo>
                    <a:pt x="3126" y="311"/>
                  </a:lnTo>
                  <a:lnTo>
                    <a:pt x="2944" y="311"/>
                  </a:lnTo>
                  <a:moveTo>
                    <a:pt x="3251" y="311"/>
                  </a:moveTo>
                  <a:lnTo>
                    <a:pt x="3251" y="284"/>
                  </a:lnTo>
                  <a:lnTo>
                    <a:pt x="3433" y="284"/>
                  </a:lnTo>
                  <a:lnTo>
                    <a:pt x="3433" y="311"/>
                  </a:lnTo>
                  <a:lnTo>
                    <a:pt x="3251" y="311"/>
                  </a:lnTo>
                  <a:moveTo>
                    <a:pt x="3558" y="311"/>
                  </a:moveTo>
                  <a:lnTo>
                    <a:pt x="3558" y="284"/>
                  </a:lnTo>
                  <a:lnTo>
                    <a:pt x="3740" y="284"/>
                  </a:lnTo>
                  <a:lnTo>
                    <a:pt x="3740" y="311"/>
                  </a:lnTo>
                  <a:lnTo>
                    <a:pt x="3558" y="311"/>
                  </a:lnTo>
                  <a:moveTo>
                    <a:pt x="3864" y="311"/>
                  </a:moveTo>
                  <a:lnTo>
                    <a:pt x="3864" y="284"/>
                  </a:lnTo>
                  <a:lnTo>
                    <a:pt x="4047" y="284"/>
                  </a:lnTo>
                  <a:lnTo>
                    <a:pt x="4047" y="311"/>
                  </a:lnTo>
                  <a:lnTo>
                    <a:pt x="3864" y="311"/>
                  </a:lnTo>
                  <a:moveTo>
                    <a:pt x="4171" y="311"/>
                  </a:moveTo>
                  <a:lnTo>
                    <a:pt x="4171" y="284"/>
                  </a:lnTo>
                  <a:lnTo>
                    <a:pt x="4353" y="284"/>
                  </a:lnTo>
                  <a:lnTo>
                    <a:pt x="4353" y="311"/>
                  </a:lnTo>
                  <a:lnTo>
                    <a:pt x="4171" y="311"/>
                  </a:lnTo>
                  <a:moveTo>
                    <a:pt x="4478" y="311"/>
                  </a:moveTo>
                  <a:lnTo>
                    <a:pt x="4478" y="284"/>
                  </a:lnTo>
                  <a:lnTo>
                    <a:pt x="4660" y="284"/>
                  </a:lnTo>
                  <a:lnTo>
                    <a:pt x="4660" y="311"/>
                  </a:lnTo>
                  <a:lnTo>
                    <a:pt x="4478" y="311"/>
                  </a:lnTo>
                  <a:moveTo>
                    <a:pt x="4785" y="311"/>
                  </a:moveTo>
                  <a:lnTo>
                    <a:pt x="4785" y="284"/>
                  </a:lnTo>
                  <a:lnTo>
                    <a:pt x="4967" y="284"/>
                  </a:lnTo>
                  <a:lnTo>
                    <a:pt x="4967" y="311"/>
                  </a:lnTo>
                  <a:lnTo>
                    <a:pt x="4785" y="311"/>
                  </a:lnTo>
                  <a:moveTo>
                    <a:pt x="5092" y="311"/>
                  </a:moveTo>
                  <a:lnTo>
                    <a:pt x="5092" y="284"/>
                  </a:lnTo>
                  <a:lnTo>
                    <a:pt x="5274" y="284"/>
                  </a:lnTo>
                  <a:lnTo>
                    <a:pt x="5274" y="311"/>
                  </a:lnTo>
                  <a:lnTo>
                    <a:pt x="5092" y="311"/>
                  </a:lnTo>
                  <a:moveTo>
                    <a:pt x="5399" y="311"/>
                  </a:moveTo>
                  <a:lnTo>
                    <a:pt x="5399" y="284"/>
                  </a:lnTo>
                  <a:lnTo>
                    <a:pt x="5581" y="284"/>
                  </a:lnTo>
                  <a:lnTo>
                    <a:pt x="5581" y="311"/>
                  </a:lnTo>
                  <a:lnTo>
                    <a:pt x="5399" y="311"/>
                  </a:lnTo>
                  <a:moveTo>
                    <a:pt x="5705" y="311"/>
                  </a:moveTo>
                  <a:lnTo>
                    <a:pt x="5705" y="284"/>
                  </a:lnTo>
                  <a:lnTo>
                    <a:pt x="5888" y="284"/>
                  </a:lnTo>
                  <a:lnTo>
                    <a:pt x="5888" y="311"/>
                  </a:lnTo>
                  <a:lnTo>
                    <a:pt x="5705" y="311"/>
                  </a:lnTo>
                  <a:moveTo>
                    <a:pt x="6012" y="311"/>
                  </a:moveTo>
                  <a:lnTo>
                    <a:pt x="6012" y="284"/>
                  </a:lnTo>
                  <a:lnTo>
                    <a:pt x="6194" y="284"/>
                  </a:lnTo>
                  <a:lnTo>
                    <a:pt x="6194" y="311"/>
                  </a:lnTo>
                  <a:lnTo>
                    <a:pt x="6012" y="311"/>
                  </a:lnTo>
                  <a:moveTo>
                    <a:pt x="6319" y="311"/>
                  </a:moveTo>
                  <a:lnTo>
                    <a:pt x="6319" y="284"/>
                  </a:lnTo>
                  <a:lnTo>
                    <a:pt x="6501" y="284"/>
                  </a:lnTo>
                  <a:lnTo>
                    <a:pt x="6501" y="311"/>
                  </a:lnTo>
                  <a:lnTo>
                    <a:pt x="6319" y="311"/>
                  </a:lnTo>
                  <a:moveTo>
                    <a:pt x="6626" y="311"/>
                  </a:moveTo>
                  <a:lnTo>
                    <a:pt x="6626" y="284"/>
                  </a:lnTo>
                  <a:lnTo>
                    <a:pt x="6808" y="284"/>
                  </a:lnTo>
                  <a:lnTo>
                    <a:pt x="6808" y="311"/>
                  </a:lnTo>
                  <a:lnTo>
                    <a:pt x="6626" y="311"/>
                  </a:lnTo>
                  <a:moveTo>
                    <a:pt x="6933" y="311"/>
                  </a:moveTo>
                  <a:lnTo>
                    <a:pt x="6933" y="284"/>
                  </a:lnTo>
                  <a:lnTo>
                    <a:pt x="7115" y="284"/>
                  </a:lnTo>
                  <a:lnTo>
                    <a:pt x="7115" y="311"/>
                  </a:lnTo>
                  <a:lnTo>
                    <a:pt x="6933" y="311"/>
                  </a:lnTo>
                  <a:moveTo>
                    <a:pt x="7240" y="311"/>
                  </a:moveTo>
                  <a:lnTo>
                    <a:pt x="7240" y="284"/>
                  </a:lnTo>
                  <a:lnTo>
                    <a:pt x="7422" y="284"/>
                  </a:lnTo>
                  <a:lnTo>
                    <a:pt x="7422" y="311"/>
                  </a:lnTo>
                  <a:lnTo>
                    <a:pt x="7240" y="311"/>
                  </a:lnTo>
                  <a:moveTo>
                    <a:pt x="7330" y="0"/>
                  </a:moveTo>
                  <a:lnTo>
                    <a:pt x="0" y="0"/>
                  </a:lnTo>
                  <a:lnTo>
                    <a:pt x="8" y="17"/>
                  </a:lnTo>
                  <a:lnTo>
                    <a:pt x="8" y="15"/>
                  </a:lnTo>
                  <a:lnTo>
                    <a:pt x="7339" y="15"/>
                  </a:lnTo>
                  <a:lnTo>
                    <a:pt x="7351" y="40"/>
                  </a:lnTo>
                  <a:lnTo>
                    <a:pt x="21" y="40"/>
                  </a:lnTo>
                  <a:lnTo>
                    <a:pt x="154" y="298"/>
                  </a:lnTo>
                  <a:lnTo>
                    <a:pt x="21" y="555"/>
                  </a:lnTo>
                  <a:lnTo>
                    <a:pt x="7351" y="555"/>
                  </a:lnTo>
                  <a:lnTo>
                    <a:pt x="7339" y="581"/>
                  </a:lnTo>
                  <a:lnTo>
                    <a:pt x="8" y="581"/>
                  </a:lnTo>
                  <a:lnTo>
                    <a:pt x="10" y="577"/>
                  </a:lnTo>
                  <a:lnTo>
                    <a:pt x="0" y="596"/>
                  </a:lnTo>
                  <a:lnTo>
                    <a:pt x="7330" y="596"/>
                  </a:lnTo>
                  <a:lnTo>
                    <a:pt x="7483" y="298"/>
                  </a:lnTo>
                  <a:lnTo>
                    <a:pt x="7330"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0" name="Freeform 8"/>
            <p:cNvSpPr>
              <a:spLocks/>
            </p:cNvSpPr>
            <p:nvPr/>
          </p:nvSpPr>
          <p:spPr bwMode="auto">
            <a:xfrm>
              <a:off x="114" y="2641"/>
              <a:ext cx="7343" cy="25"/>
            </a:xfrm>
            <a:custGeom>
              <a:avLst/>
              <a:gdLst>
                <a:gd name="T0" fmla="*/ 7331 w 7343"/>
                <a:gd name="T1" fmla="*/ 0 h 25"/>
                <a:gd name="T2" fmla="*/ 0 w 7343"/>
                <a:gd name="T3" fmla="*/ 0 h 25"/>
                <a:gd name="T4" fmla="*/ 0 w 7343"/>
                <a:gd name="T5" fmla="*/ 2 h 25"/>
                <a:gd name="T6" fmla="*/ 13 w 7343"/>
                <a:gd name="T7" fmla="*/ 25 h 25"/>
                <a:gd name="T8" fmla="*/ 7343 w 7343"/>
                <a:gd name="T9" fmla="*/ 25 h 25"/>
                <a:gd name="T10" fmla="*/ 7331 w 7343"/>
                <a:gd name="T11" fmla="*/ 0 h 25"/>
              </a:gdLst>
              <a:ahLst/>
              <a:cxnLst>
                <a:cxn ang="0">
                  <a:pos x="T0" y="T1"/>
                </a:cxn>
                <a:cxn ang="0">
                  <a:pos x="T2" y="T3"/>
                </a:cxn>
                <a:cxn ang="0">
                  <a:pos x="T4" y="T5"/>
                </a:cxn>
                <a:cxn ang="0">
                  <a:pos x="T6" y="T7"/>
                </a:cxn>
                <a:cxn ang="0">
                  <a:pos x="T8" y="T9"/>
                </a:cxn>
                <a:cxn ang="0">
                  <a:pos x="T10" y="T11"/>
                </a:cxn>
              </a:cxnLst>
              <a:rect l="0" t="0" r="r" b="b"/>
              <a:pathLst>
                <a:path w="7343" h="25">
                  <a:moveTo>
                    <a:pt x="7331" y="0"/>
                  </a:moveTo>
                  <a:lnTo>
                    <a:pt x="0" y="0"/>
                  </a:lnTo>
                  <a:lnTo>
                    <a:pt x="0" y="2"/>
                  </a:lnTo>
                  <a:lnTo>
                    <a:pt x="13" y="25"/>
                  </a:lnTo>
                  <a:lnTo>
                    <a:pt x="7343" y="25"/>
                  </a:lnTo>
                  <a:lnTo>
                    <a:pt x="7331" y="0"/>
                  </a:lnTo>
                  <a:close/>
                </a:path>
              </a:pathLst>
            </a:custGeom>
            <a:solidFill>
              <a:srgbClr val="B0A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1" name="Freeform 9"/>
            <p:cNvSpPr>
              <a:spLocks/>
            </p:cNvSpPr>
            <p:nvPr/>
          </p:nvSpPr>
          <p:spPr bwMode="auto">
            <a:xfrm>
              <a:off x="114" y="2641"/>
              <a:ext cx="7343" cy="25"/>
            </a:xfrm>
            <a:custGeom>
              <a:avLst/>
              <a:gdLst>
                <a:gd name="T0" fmla="*/ 7331 w 7343"/>
                <a:gd name="T1" fmla="*/ 0 h 25"/>
                <a:gd name="T2" fmla="*/ 0 w 7343"/>
                <a:gd name="T3" fmla="*/ 0 h 25"/>
                <a:gd name="T4" fmla="*/ 0 w 7343"/>
                <a:gd name="T5" fmla="*/ 2 h 25"/>
                <a:gd name="T6" fmla="*/ 13 w 7343"/>
                <a:gd name="T7" fmla="*/ 25 h 25"/>
                <a:gd name="T8" fmla="*/ 7343 w 7343"/>
                <a:gd name="T9" fmla="*/ 25 h 25"/>
                <a:gd name="T10" fmla="*/ 7331 w 7343"/>
                <a:gd name="T11" fmla="*/ 0 h 25"/>
              </a:gdLst>
              <a:ahLst/>
              <a:cxnLst>
                <a:cxn ang="0">
                  <a:pos x="T0" y="T1"/>
                </a:cxn>
                <a:cxn ang="0">
                  <a:pos x="T2" y="T3"/>
                </a:cxn>
                <a:cxn ang="0">
                  <a:pos x="T4" y="T5"/>
                </a:cxn>
                <a:cxn ang="0">
                  <a:pos x="T6" y="T7"/>
                </a:cxn>
                <a:cxn ang="0">
                  <a:pos x="T8" y="T9"/>
                </a:cxn>
                <a:cxn ang="0">
                  <a:pos x="T10" y="T11"/>
                </a:cxn>
              </a:cxnLst>
              <a:rect l="0" t="0" r="r" b="b"/>
              <a:pathLst>
                <a:path w="7343" h="25">
                  <a:moveTo>
                    <a:pt x="7331" y="0"/>
                  </a:moveTo>
                  <a:lnTo>
                    <a:pt x="0" y="0"/>
                  </a:lnTo>
                  <a:lnTo>
                    <a:pt x="0" y="2"/>
                  </a:lnTo>
                  <a:lnTo>
                    <a:pt x="13" y="25"/>
                  </a:lnTo>
                  <a:lnTo>
                    <a:pt x="7343" y="25"/>
                  </a:lnTo>
                  <a:lnTo>
                    <a:pt x="733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2" name="Freeform 10"/>
            <p:cNvSpPr>
              <a:spLocks/>
            </p:cNvSpPr>
            <p:nvPr/>
          </p:nvSpPr>
          <p:spPr bwMode="auto">
            <a:xfrm>
              <a:off x="116" y="3181"/>
              <a:ext cx="11" cy="22"/>
            </a:xfrm>
            <a:custGeom>
              <a:avLst/>
              <a:gdLst>
                <a:gd name="T0" fmla="*/ 11 w 11"/>
                <a:gd name="T1" fmla="*/ 0 h 22"/>
                <a:gd name="T2" fmla="*/ 11 w 11"/>
                <a:gd name="T3" fmla="*/ 0 h 22"/>
                <a:gd name="T4" fmla="*/ 0 w 11"/>
                <a:gd name="T5" fmla="*/ 22 h 22"/>
                <a:gd name="T6" fmla="*/ 11 w 11"/>
                <a:gd name="T7" fmla="*/ 0 h 22"/>
              </a:gdLst>
              <a:ahLst/>
              <a:cxnLst>
                <a:cxn ang="0">
                  <a:pos x="T0" y="T1"/>
                </a:cxn>
                <a:cxn ang="0">
                  <a:pos x="T2" y="T3"/>
                </a:cxn>
                <a:cxn ang="0">
                  <a:pos x="T4" y="T5"/>
                </a:cxn>
                <a:cxn ang="0">
                  <a:pos x="T6" y="T7"/>
                </a:cxn>
              </a:cxnLst>
              <a:rect l="0" t="0" r="r" b="b"/>
              <a:pathLst>
                <a:path w="11" h="22">
                  <a:moveTo>
                    <a:pt x="11" y="0"/>
                  </a:moveTo>
                  <a:lnTo>
                    <a:pt x="11" y="0"/>
                  </a:lnTo>
                  <a:lnTo>
                    <a:pt x="0" y="22"/>
                  </a:lnTo>
                  <a:lnTo>
                    <a:pt x="11" y="0"/>
                  </a:lnTo>
                  <a:close/>
                </a:path>
              </a:pathLst>
            </a:custGeom>
            <a:solidFill>
              <a:srgbClr val="D3D2D2"/>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3" name="Freeform 11"/>
            <p:cNvSpPr>
              <a:spLocks/>
            </p:cNvSpPr>
            <p:nvPr/>
          </p:nvSpPr>
          <p:spPr bwMode="auto">
            <a:xfrm>
              <a:off x="116" y="3181"/>
              <a:ext cx="11" cy="22"/>
            </a:xfrm>
            <a:custGeom>
              <a:avLst/>
              <a:gdLst>
                <a:gd name="T0" fmla="*/ 11 w 11"/>
                <a:gd name="T1" fmla="*/ 0 h 22"/>
                <a:gd name="T2" fmla="*/ 11 w 11"/>
                <a:gd name="T3" fmla="*/ 0 h 22"/>
                <a:gd name="T4" fmla="*/ 0 w 11"/>
                <a:gd name="T5" fmla="*/ 22 h 22"/>
                <a:gd name="T6" fmla="*/ 11 w 11"/>
                <a:gd name="T7" fmla="*/ 0 h 22"/>
              </a:gdLst>
              <a:ahLst/>
              <a:cxnLst>
                <a:cxn ang="0">
                  <a:pos x="T0" y="T1"/>
                </a:cxn>
                <a:cxn ang="0">
                  <a:pos x="T2" y="T3"/>
                </a:cxn>
                <a:cxn ang="0">
                  <a:pos x="T4" y="T5"/>
                </a:cxn>
                <a:cxn ang="0">
                  <a:pos x="T6" y="T7"/>
                </a:cxn>
              </a:cxnLst>
              <a:rect l="0" t="0" r="r" b="b"/>
              <a:pathLst>
                <a:path w="11" h="22">
                  <a:moveTo>
                    <a:pt x="11" y="0"/>
                  </a:moveTo>
                  <a:lnTo>
                    <a:pt x="11" y="0"/>
                  </a:lnTo>
                  <a:lnTo>
                    <a:pt x="0" y="22"/>
                  </a:lnTo>
                  <a:lnTo>
                    <a:pt x="11"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4" name="Freeform 12"/>
            <p:cNvSpPr>
              <a:spLocks/>
            </p:cNvSpPr>
            <p:nvPr/>
          </p:nvSpPr>
          <p:spPr bwMode="auto">
            <a:xfrm>
              <a:off x="114" y="3181"/>
              <a:ext cx="7343" cy="26"/>
            </a:xfrm>
            <a:custGeom>
              <a:avLst/>
              <a:gdLst>
                <a:gd name="T0" fmla="*/ 7343 w 7343"/>
                <a:gd name="T1" fmla="*/ 0 h 26"/>
                <a:gd name="T2" fmla="*/ 13 w 7343"/>
                <a:gd name="T3" fmla="*/ 0 h 26"/>
                <a:gd name="T4" fmla="*/ 2 w 7343"/>
                <a:gd name="T5" fmla="*/ 22 h 26"/>
                <a:gd name="T6" fmla="*/ 0 w 7343"/>
                <a:gd name="T7" fmla="*/ 26 h 26"/>
                <a:gd name="T8" fmla="*/ 7331 w 7343"/>
                <a:gd name="T9" fmla="*/ 26 h 26"/>
                <a:gd name="T10" fmla="*/ 7343 w 7343"/>
                <a:gd name="T11" fmla="*/ 0 h 26"/>
              </a:gdLst>
              <a:ahLst/>
              <a:cxnLst>
                <a:cxn ang="0">
                  <a:pos x="T0" y="T1"/>
                </a:cxn>
                <a:cxn ang="0">
                  <a:pos x="T2" y="T3"/>
                </a:cxn>
                <a:cxn ang="0">
                  <a:pos x="T4" y="T5"/>
                </a:cxn>
                <a:cxn ang="0">
                  <a:pos x="T6" y="T7"/>
                </a:cxn>
                <a:cxn ang="0">
                  <a:pos x="T8" y="T9"/>
                </a:cxn>
                <a:cxn ang="0">
                  <a:pos x="T10" y="T11"/>
                </a:cxn>
              </a:cxnLst>
              <a:rect l="0" t="0" r="r" b="b"/>
              <a:pathLst>
                <a:path w="7343" h="26">
                  <a:moveTo>
                    <a:pt x="7343" y="0"/>
                  </a:moveTo>
                  <a:lnTo>
                    <a:pt x="13" y="0"/>
                  </a:lnTo>
                  <a:lnTo>
                    <a:pt x="2" y="22"/>
                  </a:lnTo>
                  <a:lnTo>
                    <a:pt x="0" y="26"/>
                  </a:lnTo>
                  <a:lnTo>
                    <a:pt x="7331" y="26"/>
                  </a:lnTo>
                  <a:lnTo>
                    <a:pt x="7343" y="0"/>
                  </a:lnTo>
                  <a:close/>
                </a:path>
              </a:pathLst>
            </a:custGeom>
            <a:solidFill>
              <a:srgbClr val="B0AEA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5" name="Freeform 13"/>
            <p:cNvSpPr>
              <a:spLocks/>
            </p:cNvSpPr>
            <p:nvPr/>
          </p:nvSpPr>
          <p:spPr bwMode="auto">
            <a:xfrm>
              <a:off x="114" y="3181"/>
              <a:ext cx="7343" cy="26"/>
            </a:xfrm>
            <a:custGeom>
              <a:avLst/>
              <a:gdLst>
                <a:gd name="T0" fmla="*/ 7343 w 7343"/>
                <a:gd name="T1" fmla="*/ 0 h 26"/>
                <a:gd name="T2" fmla="*/ 13 w 7343"/>
                <a:gd name="T3" fmla="*/ 0 h 26"/>
                <a:gd name="T4" fmla="*/ 2 w 7343"/>
                <a:gd name="T5" fmla="*/ 22 h 26"/>
                <a:gd name="T6" fmla="*/ 0 w 7343"/>
                <a:gd name="T7" fmla="*/ 26 h 26"/>
                <a:gd name="T8" fmla="*/ 7331 w 7343"/>
                <a:gd name="T9" fmla="*/ 26 h 26"/>
                <a:gd name="T10" fmla="*/ 7343 w 7343"/>
                <a:gd name="T11" fmla="*/ 0 h 26"/>
              </a:gdLst>
              <a:ahLst/>
              <a:cxnLst>
                <a:cxn ang="0">
                  <a:pos x="T0" y="T1"/>
                </a:cxn>
                <a:cxn ang="0">
                  <a:pos x="T2" y="T3"/>
                </a:cxn>
                <a:cxn ang="0">
                  <a:pos x="T4" y="T5"/>
                </a:cxn>
                <a:cxn ang="0">
                  <a:pos x="T6" y="T7"/>
                </a:cxn>
                <a:cxn ang="0">
                  <a:pos x="T8" y="T9"/>
                </a:cxn>
                <a:cxn ang="0">
                  <a:pos x="T10" y="T11"/>
                </a:cxn>
              </a:cxnLst>
              <a:rect l="0" t="0" r="r" b="b"/>
              <a:pathLst>
                <a:path w="7343" h="26">
                  <a:moveTo>
                    <a:pt x="7343" y="0"/>
                  </a:moveTo>
                  <a:lnTo>
                    <a:pt x="13" y="0"/>
                  </a:lnTo>
                  <a:lnTo>
                    <a:pt x="2" y="22"/>
                  </a:lnTo>
                  <a:lnTo>
                    <a:pt x="0" y="26"/>
                  </a:lnTo>
                  <a:lnTo>
                    <a:pt x="7331" y="26"/>
                  </a:lnTo>
                  <a:lnTo>
                    <a:pt x="7343" y="0"/>
                  </a:lnTo>
                </a:path>
              </a:pathLst>
            </a:cu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6" name="Rectangle 14"/>
            <p:cNvSpPr>
              <a:spLocks noChangeArrowheads="1"/>
            </p:cNvSpPr>
            <p:nvPr/>
          </p:nvSpPr>
          <p:spPr bwMode="auto">
            <a:xfrm>
              <a:off x="288" y="2910"/>
              <a:ext cx="183"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7" name="Rectangle 15"/>
            <p:cNvSpPr>
              <a:spLocks noChangeArrowheads="1"/>
            </p:cNvSpPr>
            <p:nvPr/>
          </p:nvSpPr>
          <p:spPr bwMode="auto">
            <a:xfrm>
              <a:off x="288" y="2910"/>
              <a:ext cx="183"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8" name="Rectangle 16"/>
            <p:cNvSpPr>
              <a:spLocks noChangeArrowheads="1"/>
            </p:cNvSpPr>
            <p:nvPr/>
          </p:nvSpPr>
          <p:spPr bwMode="auto">
            <a:xfrm>
              <a:off x="595"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39" name="Rectangle 17"/>
            <p:cNvSpPr>
              <a:spLocks noChangeArrowheads="1"/>
            </p:cNvSpPr>
            <p:nvPr/>
          </p:nvSpPr>
          <p:spPr bwMode="auto">
            <a:xfrm>
              <a:off x="595"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0" name="Rectangle 18"/>
            <p:cNvSpPr>
              <a:spLocks noChangeArrowheads="1"/>
            </p:cNvSpPr>
            <p:nvPr/>
          </p:nvSpPr>
          <p:spPr bwMode="auto">
            <a:xfrm>
              <a:off x="902"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1" name="Rectangle 19"/>
            <p:cNvSpPr>
              <a:spLocks noChangeArrowheads="1"/>
            </p:cNvSpPr>
            <p:nvPr/>
          </p:nvSpPr>
          <p:spPr bwMode="auto">
            <a:xfrm>
              <a:off x="902"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2" name="Rectangle 20"/>
            <p:cNvSpPr>
              <a:spLocks noChangeArrowheads="1"/>
            </p:cNvSpPr>
            <p:nvPr/>
          </p:nvSpPr>
          <p:spPr bwMode="auto">
            <a:xfrm>
              <a:off x="1209"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3" name="Rectangle 21"/>
            <p:cNvSpPr>
              <a:spLocks noChangeArrowheads="1"/>
            </p:cNvSpPr>
            <p:nvPr/>
          </p:nvSpPr>
          <p:spPr bwMode="auto">
            <a:xfrm>
              <a:off x="1209"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4" name="Rectangle 22"/>
            <p:cNvSpPr>
              <a:spLocks noChangeArrowheads="1"/>
            </p:cNvSpPr>
            <p:nvPr/>
          </p:nvSpPr>
          <p:spPr bwMode="auto">
            <a:xfrm>
              <a:off x="1516"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5" name="Rectangle 23"/>
            <p:cNvSpPr>
              <a:spLocks noChangeArrowheads="1"/>
            </p:cNvSpPr>
            <p:nvPr/>
          </p:nvSpPr>
          <p:spPr bwMode="auto">
            <a:xfrm>
              <a:off x="1516"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6" name="Rectangle 24"/>
            <p:cNvSpPr>
              <a:spLocks noChangeArrowheads="1"/>
            </p:cNvSpPr>
            <p:nvPr/>
          </p:nvSpPr>
          <p:spPr bwMode="auto">
            <a:xfrm>
              <a:off x="1823"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7" name="Rectangle 25"/>
            <p:cNvSpPr>
              <a:spLocks noChangeArrowheads="1"/>
            </p:cNvSpPr>
            <p:nvPr/>
          </p:nvSpPr>
          <p:spPr bwMode="auto">
            <a:xfrm>
              <a:off x="1823"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8" name="Rectangle 26"/>
            <p:cNvSpPr>
              <a:spLocks noChangeArrowheads="1"/>
            </p:cNvSpPr>
            <p:nvPr/>
          </p:nvSpPr>
          <p:spPr bwMode="auto">
            <a:xfrm>
              <a:off x="2129" y="2910"/>
              <a:ext cx="183"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49" name="Rectangle 27"/>
            <p:cNvSpPr>
              <a:spLocks noChangeArrowheads="1"/>
            </p:cNvSpPr>
            <p:nvPr/>
          </p:nvSpPr>
          <p:spPr bwMode="auto">
            <a:xfrm>
              <a:off x="2129" y="2910"/>
              <a:ext cx="183"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0" name="Rectangle 28"/>
            <p:cNvSpPr>
              <a:spLocks noChangeArrowheads="1"/>
            </p:cNvSpPr>
            <p:nvPr/>
          </p:nvSpPr>
          <p:spPr bwMode="auto">
            <a:xfrm>
              <a:off x="2436"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1" name="Rectangle 29"/>
            <p:cNvSpPr>
              <a:spLocks noChangeArrowheads="1"/>
            </p:cNvSpPr>
            <p:nvPr/>
          </p:nvSpPr>
          <p:spPr bwMode="auto">
            <a:xfrm>
              <a:off x="2436"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2" name="Rectangle 30"/>
            <p:cNvSpPr>
              <a:spLocks noChangeArrowheads="1"/>
            </p:cNvSpPr>
            <p:nvPr/>
          </p:nvSpPr>
          <p:spPr bwMode="auto">
            <a:xfrm>
              <a:off x="2743"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3" name="Rectangle 31"/>
            <p:cNvSpPr>
              <a:spLocks noChangeArrowheads="1"/>
            </p:cNvSpPr>
            <p:nvPr/>
          </p:nvSpPr>
          <p:spPr bwMode="auto">
            <a:xfrm>
              <a:off x="2743"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4" name="Rectangle 32"/>
            <p:cNvSpPr>
              <a:spLocks noChangeArrowheads="1"/>
            </p:cNvSpPr>
            <p:nvPr/>
          </p:nvSpPr>
          <p:spPr bwMode="auto">
            <a:xfrm>
              <a:off x="3050"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5" name="Rectangle 33"/>
            <p:cNvSpPr>
              <a:spLocks noChangeArrowheads="1"/>
            </p:cNvSpPr>
            <p:nvPr/>
          </p:nvSpPr>
          <p:spPr bwMode="auto">
            <a:xfrm>
              <a:off x="3050"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Rectangle 55"/>
            <p:cNvSpPr>
              <a:spLocks noChangeArrowheads="1"/>
            </p:cNvSpPr>
            <p:nvPr/>
          </p:nvSpPr>
          <p:spPr bwMode="auto">
            <a:xfrm>
              <a:off x="3357"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7" name="Rectangle 56"/>
            <p:cNvSpPr>
              <a:spLocks noChangeArrowheads="1"/>
            </p:cNvSpPr>
            <p:nvPr/>
          </p:nvSpPr>
          <p:spPr bwMode="auto">
            <a:xfrm>
              <a:off x="3357"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8" name="Rectangle 57"/>
            <p:cNvSpPr>
              <a:spLocks noChangeArrowheads="1"/>
            </p:cNvSpPr>
            <p:nvPr/>
          </p:nvSpPr>
          <p:spPr bwMode="auto">
            <a:xfrm>
              <a:off x="3664"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9" name="Rectangle 58"/>
            <p:cNvSpPr>
              <a:spLocks noChangeArrowheads="1"/>
            </p:cNvSpPr>
            <p:nvPr/>
          </p:nvSpPr>
          <p:spPr bwMode="auto">
            <a:xfrm>
              <a:off x="3664"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0" name="Rectangle 38"/>
            <p:cNvSpPr>
              <a:spLocks noChangeArrowheads="1"/>
            </p:cNvSpPr>
            <p:nvPr/>
          </p:nvSpPr>
          <p:spPr bwMode="auto">
            <a:xfrm>
              <a:off x="3970" y="2910"/>
              <a:ext cx="183"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1" name="Rectangle 39"/>
            <p:cNvSpPr>
              <a:spLocks noChangeArrowheads="1"/>
            </p:cNvSpPr>
            <p:nvPr/>
          </p:nvSpPr>
          <p:spPr bwMode="auto">
            <a:xfrm>
              <a:off x="3970" y="2910"/>
              <a:ext cx="183"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2" name="Rectangle 40"/>
            <p:cNvSpPr>
              <a:spLocks noChangeArrowheads="1"/>
            </p:cNvSpPr>
            <p:nvPr/>
          </p:nvSpPr>
          <p:spPr bwMode="auto">
            <a:xfrm>
              <a:off x="4277"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3" name="Rectangle 41"/>
            <p:cNvSpPr>
              <a:spLocks noChangeArrowheads="1"/>
            </p:cNvSpPr>
            <p:nvPr/>
          </p:nvSpPr>
          <p:spPr bwMode="auto">
            <a:xfrm>
              <a:off x="4277"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4" name="Rectangle 42"/>
            <p:cNvSpPr>
              <a:spLocks noChangeArrowheads="1"/>
            </p:cNvSpPr>
            <p:nvPr/>
          </p:nvSpPr>
          <p:spPr bwMode="auto">
            <a:xfrm>
              <a:off x="4584"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5" name="Rectangle 43"/>
            <p:cNvSpPr>
              <a:spLocks noChangeArrowheads="1"/>
            </p:cNvSpPr>
            <p:nvPr/>
          </p:nvSpPr>
          <p:spPr bwMode="auto">
            <a:xfrm>
              <a:off x="4584"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6" name="Rectangle 44"/>
            <p:cNvSpPr>
              <a:spLocks noChangeArrowheads="1"/>
            </p:cNvSpPr>
            <p:nvPr/>
          </p:nvSpPr>
          <p:spPr bwMode="auto">
            <a:xfrm>
              <a:off x="4891"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7" name="Rectangle 45"/>
            <p:cNvSpPr>
              <a:spLocks noChangeArrowheads="1"/>
            </p:cNvSpPr>
            <p:nvPr/>
          </p:nvSpPr>
          <p:spPr bwMode="auto">
            <a:xfrm>
              <a:off x="4891"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8" name="Rectangle 46"/>
            <p:cNvSpPr>
              <a:spLocks noChangeArrowheads="1"/>
            </p:cNvSpPr>
            <p:nvPr/>
          </p:nvSpPr>
          <p:spPr bwMode="auto">
            <a:xfrm>
              <a:off x="5198"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9" name="Rectangle 47"/>
            <p:cNvSpPr>
              <a:spLocks noChangeArrowheads="1"/>
            </p:cNvSpPr>
            <p:nvPr/>
          </p:nvSpPr>
          <p:spPr bwMode="auto">
            <a:xfrm>
              <a:off x="5198"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0" name="Rectangle 48"/>
            <p:cNvSpPr>
              <a:spLocks noChangeArrowheads="1"/>
            </p:cNvSpPr>
            <p:nvPr/>
          </p:nvSpPr>
          <p:spPr bwMode="auto">
            <a:xfrm>
              <a:off x="5505"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1" name="Rectangle 49"/>
            <p:cNvSpPr>
              <a:spLocks noChangeArrowheads="1"/>
            </p:cNvSpPr>
            <p:nvPr/>
          </p:nvSpPr>
          <p:spPr bwMode="auto">
            <a:xfrm>
              <a:off x="5505"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2" name="Rectangle 50"/>
            <p:cNvSpPr>
              <a:spLocks noChangeArrowheads="1"/>
            </p:cNvSpPr>
            <p:nvPr/>
          </p:nvSpPr>
          <p:spPr bwMode="auto">
            <a:xfrm>
              <a:off x="5811" y="2910"/>
              <a:ext cx="183"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3" name="Rectangle 51"/>
            <p:cNvSpPr>
              <a:spLocks noChangeArrowheads="1"/>
            </p:cNvSpPr>
            <p:nvPr/>
          </p:nvSpPr>
          <p:spPr bwMode="auto">
            <a:xfrm>
              <a:off x="5811" y="2910"/>
              <a:ext cx="183"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4" name="Rectangle 52"/>
            <p:cNvSpPr>
              <a:spLocks noChangeArrowheads="1"/>
            </p:cNvSpPr>
            <p:nvPr/>
          </p:nvSpPr>
          <p:spPr bwMode="auto">
            <a:xfrm>
              <a:off x="6118"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5" name="Rectangle 53"/>
            <p:cNvSpPr>
              <a:spLocks noChangeArrowheads="1"/>
            </p:cNvSpPr>
            <p:nvPr/>
          </p:nvSpPr>
          <p:spPr bwMode="auto">
            <a:xfrm>
              <a:off x="6118"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6" name="Rectangle 54"/>
            <p:cNvSpPr>
              <a:spLocks noChangeArrowheads="1"/>
            </p:cNvSpPr>
            <p:nvPr/>
          </p:nvSpPr>
          <p:spPr bwMode="auto">
            <a:xfrm>
              <a:off x="6425"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7" name="Rectangle 55"/>
            <p:cNvSpPr>
              <a:spLocks noChangeArrowheads="1"/>
            </p:cNvSpPr>
            <p:nvPr/>
          </p:nvSpPr>
          <p:spPr bwMode="auto">
            <a:xfrm>
              <a:off x="6425"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8" name="Rectangle 56"/>
            <p:cNvSpPr>
              <a:spLocks noChangeArrowheads="1"/>
            </p:cNvSpPr>
            <p:nvPr/>
          </p:nvSpPr>
          <p:spPr bwMode="auto">
            <a:xfrm>
              <a:off x="6732"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9" name="Rectangle 57"/>
            <p:cNvSpPr>
              <a:spLocks noChangeArrowheads="1"/>
            </p:cNvSpPr>
            <p:nvPr/>
          </p:nvSpPr>
          <p:spPr bwMode="auto">
            <a:xfrm>
              <a:off x="6732"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0" name="Rectangle 58"/>
            <p:cNvSpPr>
              <a:spLocks noChangeArrowheads="1"/>
            </p:cNvSpPr>
            <p:nvPr/>
          </p:nvSpPr>
          <p:spPr bwMode="auto">
            <a:xfrm>
              <a:off x="7039"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1" name="Rectangle 59"/>
            <p:cNvSpPr>
              <a:spLocks noChangeArrowheads="1"/>
            </p:cNvSpPr>
            <p:nvPr/>
          </p:nvSpPr>
          <p:spPr bwMode="auto">
            <a:xfrm>
              <a:off x="7039"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2" name="Rectangle 60"/>
            <p:cNvSpPr>
              <a:spLocks noChangeArrowheads="1"/>
            </p:cNvSpPr>
            <p:nvPr/>
          </p:nvSpPr>
          <p:spPr bwMode="auto">
            <a:xfrm>
              <a:off x="7346" y="2910"/>
              <a:ext cx="182" cy="27"/>
            </a:xfrm>
            <a:prstGeom prst="rect">
              <a:avLst/>
            </a:prstGeom>
            <a:solidFill>
              <a:srgbClr val="B0AEA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3" name="Rectangle 61"/>
            <p:cNvSpPr>
              <a:spLocks noChangeArrowheads="1"/>
            </p:cNvSpPr>
            <p:nvPr/>
          </p:nvSpPr>
          <p:spPr bwMode="auto">
            <a:xfrm>
              <a:off x="7346" y="2910"/>
              <a:ext cx="182" cy="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4" name="Freeform 62"/>
            <p:cNvSpPr>
              <a:spLocks/>
            </p:cNvSpPr>
            <p:nvPr/>
          </p:nvSpPr>
          <p:spPr bwMode="auto">
            <a:xfrm>
              <a:off x="91" y="2610"/>
              <a:ext cx="7483" cy="597"/>
            </a:xfrm>
            <a:custGeom>
              <a:avLst/>
              <a:gdLst>
                <a:gd name="T0" fmla="*/ 7329 w 7483"/>
                <a:gd name="T1" fmla="*/ 597 h 597"/>
                <a:gd name="T2" fmla="*/ 0 w 7483"/>
                <a:gd name="T3" fmla="*/ 597 h 597"/>
                <a:gd name="T4" fmla="*/ 153 w 7483"/>
                <a:gd name="T5" fmla="*/ 298 h 597"/>
                <a:gd name="T6" fmla="*/ 0 w 7483"/>
                <a:gd name="T7" fmla="*/ 0 h 597"/>
                <a:gd name="T8" fmla="*/ 7329 w 7483"/>
                <a:gd name="T9" fmla="*/ 0 h 597"/>
                <a:gd name="T10" fmla="*/ 7483 w 7483"/>
                <a:gd name="T11" fmla="*/ 298 h 597"/>
                <a:gd name="T12" fmla="*/ 7329 w 7483"/>
                <a:gd name="T13" fmla="*/ 597 h 597"/>
              </a:gdLst>
              <a:ahLst/>
              <a:cxnLst>
                <a:cxn ang="0">
                  <a:pos x="T0" y="T1"/>
                </a:cxn>
                <a:cxn ang="0">
                  <a:pos x="T2" y="T3"/>
                </a:cxn>
                <a:cxn ang="0">
                  <a:pos x="T4" y="T5"/>
                </a:cxn>
                <a:cxn ang="0">
                  <a:pos x="T6" y="T7"/>
                </a:cxn>
                <a:cxn ang="0">
                  <a:pos x="T8" y="T9"/>
                </a:cxn>
                <a:cxn ang="0">
                  <a:pos x="T10" y="T11"/>
                </a:cxn>
                <a:cxn ang="0">
                  <a:pos x="T12" y="T13"/>
                </a:cxn>
              </a:cxnLst>
              <a:rect l="0" t="0" r="r" b="b"/>
              <a:pathLst>
                <a:path w="7483" h="597">
                  <a:moveTo>
                    <a:pt x="7329" y="597"/>
                  </a:moveTo>
                  <a:lnTo>
                    <a:pt x="0" y="597"/>
                  </a:lnTo>
                  <a:lnTo>
                    <a:pt x="153" y="298"/>
                  </a:lnTo>
                  <a:lnTo>
                    <a:pt x="0" y="0"/>
                  </a:lnTo>
                  <a:lnTo>
                    <a:pt x="7329" y="0"/>
                  </a:lnTo>
                  <a:lnTo>
                    <a:pt x="7483" y="298"/>
                  </a:lnTo>
                  <a:lnTo>
                    <a:pt x="7329" y="597"/>
                  </a:lnTo>
                  <a:close/>
                </a:path>
              </a:pathLst>
            </a:custGeom>
            <a:solidFill>
              <a:schemeClr val="tx2">
                <a:lumMod val="75000"/>
              </a:schemeClr>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5" name="Freeform 63"/>
            <p:cNvSpPr>
              <a:spLocks/>
            </p:cNvSpPr>
            <p:nvPr/>
          </p:nvSpPr>
          <p:spPr bwMode="auto">
            <a:xfrm>
              <a:off x="99" y="2626"/>
              <a:ext cx="7342" cy="25"/>
            </a:xfrm>
            <a:custGeom>
              <a:avLst/>
              <a:gdLst>
                <a:gd name="T0" fmla="*/ 0 w 7342"/>
                <a:gd name="T1" fmla="*/ 0 h 25"/>
                <a:gd name="T2" fmla="*/ 13 w 7342"/>
                <a:gd name="T3" fmla="*/ 25 h 25"/>
                <a:gd name="T4" fmla="*/ 7342 w 7342"/>
                <a:gd name="T5" fmla="*/ 25 h 25"/>
                <a:gd name="T6" fmla="*/ 7331 w 7342"/>
                <a:gd name="T7" fmla="*/ 0 h 25"/>
                <a:gd name="T8" fmla="*/ 0 w 7342"/>
                <a:gd name="T9" fmla="*/ 0 h 25"/>
              </a:gdLst>
              <a:ahLst/>
              <a:cxnLst>
                <a:cxn ang="0">
                  <a:pos x="T0" y="T1"/>
                </a:cxn>
                <a:cxn ang="0">
                  <a:pos x="T2" y="T3"/>
                </a:cxn>
                <a:cxn ang="0">
                  <a:pos x="T4" y="T5"/>
                </a:cxn>
                <a:cxn ang="0">
                  <a:pos x="T6" y="T7"/>
                </a:cxn>
                <a:cxn ang="0">
                  <a:pos x="T8" y="T9"/>
                </a:cxn>
              </a:cxnLst>
              <a:rect l="0" t="0" r="r" b="b"/>
              <a:pathLst>
                <a:path w="7342" h="25">
                  <a:moveTo>
                    <a:pt x="0" y="0"/>
                  </a:moveTo>
                  <a:lnTo>
                    <a:pt x="13" y="25"/>
                  </a:lnTo>
                  <a:lnTo>
                    <a:pt x="7342" y="25"/>
                  </a:lnTo>
                  <a:lnTo>
                    <a:pt x="7331"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6" name="Freeform 64"/>
            <p:cNvSpPr>
              <a:spLocks/>
            </p:cNvSpPr>
            <p:nvPr/>
          </p:nvSpPr>
          <p:spPr bwMode="auto">
            <a:xfrm>
              <a:off x="99" y="3166"/>
              <a:ext cx="7342" cy="25"/>
            </a:xfrm>
            <a:custGeom>
              <a:avLst/>
              <a:gdLst>
                <a:gd name="T0" fmla="*/ 0 w 7342"/>
                <a:gd name="T1" fmla="*/ 25 h 25"/>
                <a:gd name="T2" fmla="*/ 7331 w 7342"/>
                <a:gd name="T3" fmla="*/ 25 h 25"/>
                <a:gd name="T4" fmla="*/ 7342 w 7342"/>
                <a:gd name="T5" fmla="*/ 0 h 25"/>
                <a:gd name="T6" fmla="*/ 13 w 7342"/>
                <a:gd name="T7" fmla="*/ 0 h 25"/>
                <a:gd name="T8" fmla="*/ 0 w 7342"/>
                <a:gd name="T9" fmla="*/ 25 h 25"/>
              </a:gdLst>
              <a:ahLst/>
              <a:cxnLst>
                <a:cxn ang="0">
                  <a:pos x="T0" y="T1"/>
                </a:cxn>
                <a:cxn ang="0">
                  <a:pos x="T2" y="T3"/>
                </a:cxn>
                <a:cxn ang="0">
                  <a:pos x="T4" y="T5"/>
                </a:cxn>
                <a:cxn ang="0">
                  <a:pos x="T6" y="T7"/>
                </a:cxn>
                <a:cxn ang="0">
                  <a:pos x="T8" y="T9"/>
                </a:cxn>
              </a:cxnLst>
              <a:rect l="0" t="0" r="r" b="b"/>
              <a:pathLst>
                <a:path w="7342" h="25">
                  <a:moveTo>
                    <a:pt x="0" y="25"/>
                  </a:moveTo>
                  <a:lnTo>
                    <a:pt x="7331" y="25"/>
                  </a:lnTo>
                  <a:lnTo>
                    <a:pt x="7342" y="0"/>
                  </a:lnTo>
                  <a:lnTo>
                    <a:pt x="13" y="0"/>
                  </a:lnTo>
                  <a:lnTo>
                    <a:pt x="0" y="2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7" name="Rectangle 65"/>
            <p:cNvSpPr>
              <a:spLocks noChangeArrowheads="1"/>
            </p:cNvSpPr>
            <p:nvPr/>
          </p:nvSpPr>
          <p:spPr bwMode="auto">
            <a:xfrm>
              <a:off x="273"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8" name="Rectangle 66"/>
            <p:cNvSpPr>
              <a:spLocks noChangeArrowheads="1"/>
            </p:cNvSpPr>
            <p:nvPr/>
          </p:nvSpPr>
          <p:spPr bwMode="auto">
            <a:xfrm>
              <a:off x="580"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89" name="Rectangle 67"/>
            <p:cNvSpPr>
              <a:spLocks noChangeArrowheads="1"/>
            </p:cNvSpPr>
            <p:nvPr/>
          </p:nvSpPr>
          <p:spPr bwMode="auto">
            <a:xfrm>
              <a:off x="887"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0" name="Rectangle 68"/>
            <p:cNvSpPr>
              <a:spLocks noChangeArrowheads="1"/>
            </p:cNvSpPr>
            <p:nvPr/>
          </p:nvSpPr>
          <p:spPr bwMode="auto">
            <a:xfrm>
              <a:off x="1194"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1" name="Rectangle 69"/>
            <p:cNvSpPr>
              <a:spLocks noChangeArrowheads="1"/>
            </p:cNvSpPr>
            <p:nvPr/>
          </p:nvSpPr>
          <p:spPr bwMode="auto">
            <a:xfrm>
              <a:off x="1500" y="2895"/>
              <a:ext cx="183"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2" name="Rectangle 70"/>
            <p:cNvSpPr>
              <a:spLocks noChangeArrowheads="1"/>
            </p:cNvSpPr>
            <p:nvPr/>
          </p:nvSpPr>
          <p:spPr bwMode="auto">
            <a:xfrm>
              <a:off x="1807"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3" name="Rectangle 71"/>
            <p:cNvSpPr>
              <a:spLocks noChangeArrowheads="1"/>
            </p:cNvSpPr>
            <p:nvPr/>
          </p:nvSpPr>
          <p:spPr bwMode="auto">
            <a:xfrm>
              <a:off x="2114"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4" name="Rectangle 72"/>
            <p:cNvSpPr>
              <a:spLocks noChangeArrowheads="1"/>
            </p:cNvSpPr>
            <p:nvPr/>
          </p:nvSpPr>
          <p:spPr bwMode="auto">
            <a:xfrm>
              <a:off x="2421"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5" name="Rectangle 73"/>
            <p:cNvSpPr>
              <a:spLocks noChangeArrowheads="1"/>
            </p:cNvSpPr>
            <p:nvPr/>
          </p:nvSpPr>
          <p:spPr bwMode="auto">
            <a:xfrm>
              <a:off x="2728"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6" name="Rectangle 74"/>
            <p:cNvSpPr>
              <a:spLocks noChangeArrowheads="1"/>
            </p:cNvSpPr>
            <p:nvPr/>
          </p:nvSpPr>
          <p:spPr bwMode="auto">
            <a:xfrm>
              <a:off x="3035"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7" name="Rectangle 75"/>
            <p:cNvSpPr>
              <a:spLocks noChangeArrowheads="1"/>
            </p:cNvSpPr>
            <p:nvPr/>
          </p:nvSpPr>
          <p:spPr bwMode="auto">
            <a:xfrm>
              <a:off x="3341" y="2895"/>
              <a:ext cx="183"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8" name="Rectangle 76"/>
            <p:cNvSpPr>
              <a:spLocks noChangeArrowheads="1"/>
            </p:cNvSpPr>
            <p:nvPr/>
          </p:nvSpPr>
          <p:spPr bwMode="auto">
            <a:xfrm>
              <a:off x="3648"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99" name="Rectangle 77"/>
            <p:cNvSpPr>
              <a:spLocks noChangeArrowheads="1"/>
            </p:cNvSpPr>
            <p:nvPr/>
          </p:nvSpPr>
          <p:spPr bwMode="auto">
            <a:xfrm>
              <a:off x="3955"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0" name="Rectangle 78"/>
            <p:cNvSpPr>
              <a:spLocks noChangeArrowheads="1"/>
            </p:cNvSpPr>
            <p:nvPr/>
          </p:nvSpPr>
          <p:spPr bwMode="auto">
            <a:xfrm>
              <a:off x="4262"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1" name="Rectangle 79"/>
            <p:cNvSpPr>
              <a:spLocks noChangeArrowheads="1"/>
            </p:cNvSpPr>
            <p:nvPr/>
          </p:nvSpPr>
          <p:spPr bwMode="auto">
            <a:xfrm>
              <a:off x="4569"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2" name="Rectangle 80"/>
            <p:cNvSpPr>
              <a:spLocks noChangeArrowheads="1"/>
            </p:cNvSpPr>
            <p:nvPr/>
          </p:nvSpPr>
          <p:spPr bwMode="auto">
            <a:xfrm>
              <a:off x="4876"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3" name="Rectangle 81"/>
            <p:cNvSpPr>
              <a:spLocks noChangeArrowheads="1"/>
            </p:cNvSpPr>
            <p:nvPr/>
          </p:nvSpPr>
          <p:spPr bwMode="auto">
            <a:xfrm>
              <a:off x="5182" y="2895"/>
              <a:ext cx="183"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4" name="Rectangle 82"/>
            <p:cNvSpPr>
              <a:spLocks noChangeArrowheads="1"/>
            </p:cNvSpPr>
            <p:nvPr/>
          </p:nvSpPr>
          <p:spPr bwMode="auto">
            <a:xfrm>
              <a:off x="5489"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5" name="Rectangle 83"/>
            <p:cNvSpPr>
              <a:spLocks noChangeArrowheads="1"/>
            </p:cNvSpPr>
            <p:nvPr/>
          </p:nvSpPr>
          <p:spPr bwMode="auto">
            <a:xfrm>
              <a:off x="5796"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6" name="Rectangle 84"/>
            <p:cNvSpPr>
              <a:spLocks noChangeArrowheads="1"/>
            </p:cNvSpPr>
            <p:nvPr/>
          </p:nvSpPr>
          <p:spPr bwMode="auto">
            <a:xfrm>
              <a:off x="6103"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7" name="Rectangle 85"/>
            <p:cNvSpPr>
              <a:spLocks noChangeArrowheads="1"/>
            </p:cNvSpPr>
            <p:nvPr/>
          </p:nvSpPr>
          <p:spPr bwMode="auto">
            <a:xfrm>
              <a:off x="6410"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8" name="Rectangle 86"/>
            <p:cNvSpPr>
              <a:spLocks noChangeArrowheads="1"/>
            </p:cNvSpPr>
            <p:nvPr/>
          </p:nvSpPr>
          <p:spPr bwMode="auto">
            <a:xfrm>
              <a:off x="6717"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09" name="Rectangle 87"/>
            <p:cNvSpPr>
              <a:spLocks noChangeArrowheads="1"/>
            </p:cNvSpPr>
            <p:nvPr/>
          </p:nvSpPr>
          <p:spPr bwMode="auto">
            <a:xfrm>
              <a:off x="7023" y="2895"/>
              <a:ext cx="183"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10" name="Rectangle 88"/>
            <p:cNvSpPr>
              <a:spLocks noChangeArrowheads="1"/>
            </p:cNvSpPr>
            <p:nvPr/>
          </p:nvSpPr>
          <p:spPr bwMode="auto">
            <a:xfrm>
              <a:off x="7330" y="2895"/>
              <a:ext cx="182" cy="27"/>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122" name="Rectangle 121"/>
          <p:cNvSpPr/>
          <p:nvPr/>
        </p:nvSpPr>
        <p:spPr>
          <a:xfrm>
            <a:off x="279517" y="777320"/>
            <a:ext cx="5277607" cy="904863"/>
          </a:xfrm>
          <a:prstGeom prst="rect">
            <a:avLst/>
          </a:prstGeom>
        </p:spPr>
        <p:txBody>
          <a:bodyPr wrap="square">
            <a:spAutoFit/>
          </a:bodyPr>
          <a:lstStyle/>
          <a:p>
            <a:pPr>
              <a:lnSpc>
                <a:spcPct val="120000"/>
              </a:lnSpc>
            </a:pPr>
            <a:r>
              <a:rPr lang="en-US" sz="1400" dirty="0">
                <a:solidFill>
                  <a:schemeClr val="accent1"/>
                </a:solidFill>
                <a:latin typeface="Montserrat Light" panose="00000400000000000000" pitchFamily="2" charset="0"/>
                <a:cs typeface="Calibri" panose="020F0502020204030204" pitchFamily="34" charset="0"/>
              </a:rPr>
              <a:t>Top Of Mind and First On The Road</a:t>
            </a:r>
          </a:p>
          <a:p>
            <a:pPr marL="0" lvl="1">
              <a:lnSpc>
                <a:spcPct val="120000"/>
              </a:lnSpc>
            </a:pPr>
            <a:r>
              <a:rPr lang="en-US" sz="1000" dirty="0">
                <a:solidFill>
                  <a:schemeClr val="accent2"/>
                </a:solidFill>
                <a:latin typeface="Montserrat Light" panose="00000400000000000000" pitchFamily="2" charset="0"/>
                <a:cs typeface="Calibri" panose="020F0502020204030204" pitchFamily="34" charset="0"/>
              </a:rPr>
              <a:t>Leading the way in sensor-driven transportation.  Leveraging IoT to </a:t>
            </a:r>
            <a:br>
              <a:rPr lang="en-US" sz="1000" dirty="0">
                <a:solidFill>
                  <a:schemeClr val="accent2"/>
                </a:solidFill>
                <a:latin typeface="Montserrat Light" panose="00000400000000000000" pitchFamily="2" charset="0"/>
                <a:cs typeface="Calibri" panose="020F0502020204030204" pitchFamily="34" charset="0"/>
              </a:rPr>
            </a:br>
            <a:r>
              <a:rPr lang="en-US" sz="1000" dirty="0">
                <a:solidFill>
                  <a:schemeClr val="accent2"/>
                </a:solidFill>
                <a:latin typeface="Montserrat Light" panose="00000400000000000000" pitchFamily="2" charset="0"/>
                <a:cs typeface="Calibri" panose="020F0502020204030204" pitchFamily="34" charset="0"/>
              </a:rPr>
              <a:t>manage traffic, build intelligent systems and support ‘smart’ cities</a:t>
            </a:r>
          </a:p>
          <a:p>
            <a:pPr marL="0" lvl="1">
              <a:lnSpc>
                <a:spcPct val="120000"/>
              </a:lnSpc>
            </a:pPr>
            <a:r>
              <a:rPr lang="en-US" sz="1000" dirty="0">
                <a:solidFill>
                  <a:schemeClr val="accent2"/>
                </a:solidFill>
                <a:latin typeface="Montserrat Light" panose="00000400000000000000" pitchFamily="2" charset="0"/>
                <a:cs typeface="Calibri" panose="020F0502020204030204" pitchFamily="34" charset="0"/>
              </a:rPr>
              <a:t>Recognized as the leader in data-driven traffic management solutions</a:t>
            </a:r>
          </a:p>
        </p:txBody>
      </p:sp>
      <p:sp>
        <p:nvSpPr>
          <p:cNvPr id="126" name="Title 1"/>
          <p:cNvSpPr txBox="1">
            <a:spLocks/>
          </p:cNvSpPr>
          <p:nvPr/>
        </p:nvSpPr>
        <p:spPr>
          <a:xfrm>
            <a:off x="361950" y="233238"/>
            <a:ext cx="9356208" cy="427121"/>
          </a:xfrm>
          <a:prstGeom prst="rect">
            <a:avLst/>
          </a:prstGeom>
        </p:spPr>
        <p:txBody>
          <a:bodyPr vert="horz" lIns="0" tIns="0" rIns="0" bIns="0" rtlCol="0" anchor="b" anchorCtr="0">
            <a:noAutofit/>
          </a:bodyPr>
          <a:lstStyle>
            <a:lvl1pPr algn="l" defTabSz="685800" rtl="0" eaLnBrk="1" latinLnBrk="0" hangingPunct="1">
              <a:lnSpc>
                <a:spcPct val="90000"/>
              </a:lnSpc>
              <a:spcBef>
                <a:spcPct val="0"/>
              </a:spcBef>
              <a:buNone/>
              <a:defRPr sz="2700" kern="1200">
                <a:solidFill>
                  <a:schemeClr val="accent2"/>
                </a:solidFill>
                <a:latin typeface="Montserrat" panose="00000500000000000000" pitchFamily="2" charset="0"/>
                <a:ea typeface="Open Sans" panose="020B0606030504020204" pitchFamily="34" charset="0"/>
                <a:cs typeface="Arial" panose="020B0604020202020204" pitchFamily="34" charset="0"/>
              </a:defRPr>
            </a:lvl1pPr>
          </a:lstStyle>
          <a:p>
            <a:r>
              <a:rPr lang="en-US" sz="2200" dirty="0">
                <a:cs typeface="Calibri" panose="020F0502020204030204" pitchFamily="34" charset="0"/>
              </a:rPr>
              <a:t>The Leading Innovator In Cloud-Based Traffic Management</a:t>
            </a:r>
          </a:p>
        </p:txBody>
      </p:sp>
      <p:cxnSp>
        <p:nvCxnSpPr>
          <p:cNvPr id="128" name="Straight Connector 127"/>
          <p:cNvCxnSpPr/>
          <p:nvPr/>
        </p:nvCxnSpPr>
        <p:spPr>
          <a:xfrm>
            <a:off x="369009" y="1743740"/>
            <a:ext cx="4376307" cy="0"/>
          </a:xfrm>
          <a:prstGeom prst="line">
            <a:avLst/>
          </a:prstGeom>
          <a:ln>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315643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Freeform 169"/>
          <p:cNvSpPr/>
          <p:nvPr/>
        </p:nvSpPr>
        <p:spPr>
          <a:xfrm>
            <a:off x="2870200" y="3124200"/>
            <a:ext cx="3517900" cy="0"/>
          </a:xfrm>
          <a:custGeom>
            <a:avLst/>
            <a:gdLst>
              <a:gd name="connsiteX0" fmla="*/ 0 w 3517900"/>
              <a:gd name="connsiteY0" fmla="*/ 0 h 0"/>
              <a:gd name="connsiteX1" fmla="*/ 3517900 w 3517900"/>
              <a:gd name="connsiteY1" fmla="*/ 0 h 0"/>
            </a:gdLst>
            <a:ahLst/>
            <a:cxnLst>
              <a:cxn ang="0">
                <a:pos x="connsiteX0" y="connsiteY0"/>
              </a:cxn>
              <a:cxn ang="0">
                <a:pos x="connsiteX1" y="connsiteY1"/>
              </a:cxn>
            </a:cxnLst>
            <a:rect l="l" t="t" r="r" b="b"/>
            <a:pathLst>
              <a:path w="3517900">
                <a:moveTo>
                  <a:pt x="0" y="0"/>
                </a:moveTo>
                <a:lnTo>
                  <a:pt x="3517900" y="0"/>
                </a:lnTo>
              </a:path>
            </a:pathLst>
          </a:custGeom>
          <a:noFill/>
          <a:ln w="9525">
            <a:solidFill>
              <a:schemeClr val="tx2"/>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normAutofit/>
          </a:bodyPr>
          <a:lstStyle/>
          <a:p>
            <a:r>
              <a:rPr lang="en-US" dirty="0"/>
              <a:t>A Single, Better Platform</a:t>
            </a:r>
          </a:p>
        </p:txBody>
      </p:sp>
      <p:sp>
        <p:nvSpPr>
          <p:cNvPr id="3" name="Content Placeholder 2"/>
          <p:cNvSpPr>
            <a:spLocks noGrp="1"/>
          </p:cNvSpPr>
          <p:nvPr>
            <p:ph idx="1"/>
          </p:nvPr>
        </p:nvSpPr>
        <p:spPr>
          <a:xfrm>
            <a:off x="378803" y="1228725"/>
            <a:ext cx="8401050" cy="718031"/>
          </a:xfrm>
        </p:spPr>
        <p:txBody>
          <a:bodyPr/>
          <a:lstStyle/>
          <a:p>
            <a:r>
              <a:rPr lang="en-US" dirty="0"/>
              <a:t>Work with any sensor or external data without complex </a:t>
            </a:r>
            <a:br>
              <a:rPr lang="en-US" dirty="0"/>
            </a:br>
            <a:r>
              <a:rPr lang="en-US" dirty="0"/>
              <a:t>multiple integrations</a:t>
            </a:r>
          </a:p>
        </p:txBody>
      </p:sp>
      <p:sp>
        <p:nvSpPr>
          <p:cNvPr id="7" name="Content Placeholder 1"/>
          <p:cNvSpPr txBox="1">
            <a:spLocks/>
          </p:cNvSpPr>
          <p:nvPr/>
        </p:nvSpPr>
        <p:spPr>
          <a:xfrm>
            <a:off x="1761612" y="3598211"/>
            <a:ext cx="1313748" cy="846789"/>
          </a:xfrm>
          <a:prstGeom prst="rect">
            <a:avLst/>
          </a:prstGeom>
        </p:spPr>
        <p:txBody>
          <a:bodyPr vert="horz" lIns="0" tIns="0" rIns="0" bIns="0" rtlCol="0">
            <a:normAutofit/>
          </a:bodyPr>
          <a:lstStyle>
            <a:lvl1pPr marL="0" indent="0" algn="l" defTabSz="685800" rtl="0" eaLnBrk="1" latinLnBrk="0" hangingPunct="1">
              <a:lnSpc>
                <a:spcPct val="90000"/>
              </a:lnSpc>
              <a:spcBef>
                <a:spcPts val="750"/>
              </a:spcBef>
              <a:spcAft>
                <a:spcPts val="225"/>
              </a:spcAft>
              <a:buFont typeface="Arial" panose="020B0604020202020204" pitchFamily="34" charset="0"/>
              <a:buNone/>
              <a:defRPr sz="18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1pPr>
            <a:lvl2pPr marL="261938" indent="-171450" algn="l" defTabSz="685800" rtl="0" eaLnBrk="1" latinLnBrk="0" hangingPunct="1">
              <a:lnSpc>
                <a:spcPct val="90000"/>
              </a:lnSpc>
              <a:spcBef>
                <a:spcPts val="375"/>
              </a:spcBef>
              <a:spcAft>
                <a:spcPts val="225"/>
              </a:spcAft>
              <a:buFont typeface="Arial" panose="020B0604020202020204" pitchFamily="34" charset="0"/>
              <a:buChar char="•"/>
              <a:defRPr sz="15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2pPr>
            <a:lvl3pPr marL="433388" indent="-171450" algn="l" defTabSz="685800" rtl="0" eaLnBrk="1" latinLnBrk="0" hangingPunct="1">
              <a:lnSpc>
                <a:spcPct val="90000"/>
              </a:lnSpc>
              <a:spcBef>
                <a:spcPts val="375"/>
              </a:spcBef>
              <a:spcAft>
                <a:spcPts val="225"/>
              </a:spcAft>
              <a:buFont typeface="Arial" panose="020B0604020202020204" pitchFamily="34" charset="0"/>
              <a:buChar char="•"/>
              <a:defRPr sz="135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3pPr>
            <a:lvl4pPr marL="604838" indent="-171450" algn="l" defTabSz="685800" rtl="0" eaLnBrk="1" latinLnBrk="0" hangingPunct="1">
              <a:lnSpc>
                <a:spcPct val="90000"/>
              </a:lnSpc>
              <a:spcBef>
                <a:spcPts val="375"/>
              </a:spcBef>
              <a:spcAft>
                <a:spcPts val="225"/>
              </a:spcAft>
              <a:buFont typeface="Arial" panose="020B0604020202020204" pitchFamily="34" charset="0"/>
              <a:buChar char="•"/>
              <a:defRPr sz="12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4pPr>
            <a:lvl5pPr marL="776288" indent="-171450" algn="l" defTabSz="685800" rtl="0" eaLnBrk="1" latinLnBrk="0" hangingPunct="1">
              <a:lnSpc>
                <a:spcPct val="90000"/>
              </a:lnSpc>
              <a:spcBef>
                <a:spcPts val="375"/>
              </a:spcBef>
              <a:spcAft>
                <a:spcPts val="225"/>
              </a:spcAft>
              <a:buFont typeface="Arial" panose="020B0604020202020204" pitchFamily="34" charset="0"/>
              <a:buChar char="•"/>
              <a:defRPr sz="12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gn="ctr">
              <a:lnSpc>
                <a:spcPct val="100000"/>
              </a:lnSpc>
              <a:spcBef>
                <a:spcPts val="600"/>
              </a:spcBef>
            </a:pPr>
            <a:r>
              <a:rPr lang="en-US" sz="1100" dirty="0">
                <a:solidFill>
                  <a:schemeClr val="tx2"/>
                </a:solidFill>
                <a:latin typeface="Montserrat Light" panose="020B0604020202020204" charset="0"/>
              </a:rPr>
              <a:t>From any </a:t>
            </a:r>
            <a:r>
              <a:rPr lang="en-US" sz="1100" b="1" dirty="0">
                <a:solidFill>
                  <a:schemeClr val="tx2"/>
                </a:solidFill>
                <a:latin typeface="Montserrat Light" panose="020B0604020202020204" charset="0"/>
              </a:rPr>
              <a:t>roadside sensor </a:t>
            </a:r>
            <a:r>
              <a:rPr lang="en-US" sz="1100" dirty="0">
                <a:solidFill>
                  <a:schemeClr val="tx2"/>
                </a:solidFill>
                <a:latin typeface="Montserrat Light" panose="020B0604020202020204" charset="0"/>
              </a:rPr>
              <a:t>or </a:t>
            </a:r>
            <a:r>
              <a:rPr lang="en-US" sz="1100" b="1" dirty="0">
                <a:solidFill>
                  <a:schemeClr val="tx2"/>
                </a:solidFill>
                <a:latin typeface="Montserrat Light" panose="020B0604020202020204" charset="0"/>
              </a:rPr>
              <a:t>external data set</a:t>
            </a:r>
            <a:r>
              <a:rPr lang="en-US" sz="1100" dirty="0">
                <a:solidFill>
                  <a:schemeClr val="tx2"/>
                </a:solidFill>
                <a:latin typeface="Montserrat Light" panose="020B0604020202020204" charset="0"/>
              </a:rPr>
              <a:t>…</a:t>
            </a:r>
          </a:p>
        </p:txBody>
      </p:sp>
      <p:sp>
        <p:nvSpPr>
          <p:cNvPr id="15" name="Content Placeholder 1"/>
          <p:cNvSpPr txBox="1">
            <a:spLocks/>
          </p:cNvSpPr>
          <p:nvPr/>
        </p:nvSpPr>
        <p:spPr>
          <a:xfrm>
            <a:off x="6108700" y="3598211"/>
            <a:ext cx="1473610" cy="66364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85000"/>
                    <a:lumOff val="15000"/>
                  </a:schemeClr>
                </a:solidFill>
                <a:uFillTx/>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85000"/>
                    <a:lumOff val="15000"/>
                  </a:schemeClr>
                </a:solidFill>
                <a:uFillTx/>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85000"/>
                    <a:lumOff val="15000"/>
                  </a:schemeClr>
                </a:solidFill>
                <a:uFillTx/>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uFillTx/>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85000"/>
                    <a:lumOff val="15000"/>
                  </a:schemeClr>
                </a:solidFill>
                <a:uFillTx/>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uFillTx/>
                <a:latin typeface="+mn-lt"/>
                <a:ea typeface="+mn-ea"/>
                <a:cs typeface="+mn-cs"/>
              </a:defRPr>
            </a:lvl9pPr>
          </a:lstStyle>
          <a:p>
            <a:pPr marL="0" indent="0" algn="ctr">
              <a:lnSpc>
                <a:spcPct val="100000"/>
              </a:lnSpc>
              <a:spcBef>
                <a:spcPts val="600"/>
              </a:spcBef>
              <a:buNone/>
            </a:pPr>
            <a:r>
              <a:rPr lang="en-US" sz="1100" dirty="0">
                <a:solidFill>
                  <a:schemeClr val="tx2"/>
                </a:solidFill>
                <a:latin typeface="Montserrat Light" panose="020B0604020202020204" charset="0"/>
              </a:rPr>
              <a:t>…a </a:t>
            </a:r>
            <a:r>
              <a:rPr lang="en-US" sz="1100" b="1" dirty="0">
                <a:solidFill>
                  <a:schemeClr val="tx2"/>
                </a:solidFill>
                <a:latin typeface="Montserrat Light" panose="020B0604020202020204" charset="0"/>
              </a:rPr>
              <a:t>Holistic View </a:t>
            </a:r>
            <a:r>
              <a:rPr lang="en-US" sz="1100" dirty="0">
                <a:solidFill>
                  <a:schemeClr val="tx2"/>
                </a:solidFill>
                <a:latin typeface="Montserrat Light" panose="020B0604020202020204" charset="0"/>
              </a:rPr>
              <a:t>of Road, Environ-</a:t>
            </a:r>
            <a:br>
              <a:rPr lang="en-US" sz="1100" dirty="0">
                <a:solidFill>
                  <a:schemeClr val="tx2"/>
                </a:solidFill>
                <a:latin typeface="Montserrat Light" panose="020B0604020202020204" charset="0"/>
              </a:rPr>
            </a:br>
            <a:r>
              <a:rPr lang="en-US" sz="1100" dirty="0">
                <a:solidFill>
                  <a:schemeClr val="tx2"/>
                </a:solidFill>
                <a:latin typeface="Montserrat Light" panose="020B0604020202020204" charset="0"/>
              </a:rPr>
              <a:t>mental, and Facility Conditions</a:t>
            </a:r>
          </a:p>
        </p:txBody>
      </p:sp>
      <p:grpSp>
        <p:nvGrpSpPr>
          <p:cNvPr id="69" name="Group 21"/>
          <p:cNvGrpSpPr>
            <a:grpSpLocks noChangeAspect="1"/>
          </p:cNvGrpSpPr>
          <p:nvPr/>
        </p:nvGrpSpPr>
        <p:grpSpPr>
          <a:xfrm>
            <a:off x="6611245" y="2940803"/>
            <a:ext cx="444069" cy="390362"/>
            <a:chOff x="315" y="2729"/>
            <a:chExt cx="678" cy="596"/>
          </a:xfrm>
          <a:solidFill>
            <a:schemeClr val="tx2"/>
          </a:solidFill>
        </p:grpSpPr>
        <p:sp>
          <p:nvSpPr>
            <p:cNvPr id="70" name="Freeform 22"/>
            <p:cNvSpPr>
              <a:spLocks noEditPoints="1"/>
            </p:cNvSpPr>
            <p:nvPr/>
          </p:nvSpPr>
          <p:spPr bwMode="auto">
            <a:xfrm>
              <a:off x="315" y="2854"/>
              <a:ext cx="678" cy="471"/>
            </a:xfrm>
            <a:custGeom>
              <a:avLst/>
              <a:gdLst>
                <a:gd name="T0" fmla="*/ 34 w 335"/>
                <a:gd name="T1" fmla="*/ 15 h 233"/>
                <a:gd name="T2" fmla="*/ 70 w 335"/>
                <a:gd name="T3" fmla="*/ 1 h 233"/>
                <a:gd name="T4" fmla="*/ 73 w 335"/>
                <a:gd name="T5" fmla="*/ 11 h 233"/>
                <a:gd name="T6" fmla="*/ 17 w 335"/>
                <a:gd name="T7" fmla="*/ 42 h 233"/>
                <a:gd name="T8" fmla="*/ 41 w 335"/>
                <a:gd name="T9" fmla="*/ 87 h 233"/>
                <a:gd name="T10" fmla="*/ 70 w 335"/>
                <a:gd name="T11" fmla="*/ 97 h 233"/>
                <a:gd name="T12" fmla="*/ 81 w 335"/>
                <a:gd name="T13" fmla="*/ 101 h 233"/>
                <a:gd name="T14" fmla="*/ 192 w 335"/>
                <a:gd name="T15" fmla="*/ 110 h 233"/>
                <a:gd name="T16" fmla="*/ 258 w 335"/>
                <a:gd name="T17" fmla="*/ 99 h 233"/>
                <a:gd name="T18" fmla="*/ 269 w 335"/>
                <a:gd name="T19" fmla="*/ 97 h 233"/>
                <a:gd name="T20" fmla="*/ 321 w 335"/>
                <a:gd name="T21" fmla="*/ 66 h 233"/>
                <a:gd name="T22" fmla="*/ 303 w 335"/>
                <a:gd name="T23" fmla="*/ 28 h 233"/>
                <a:gd name="T24" fmla="*/ 261 w 335"/>
                <a:gd name="T25" fmla="*/ 11 h 233"/>
                <a:gd name="T26" fmla="*/ 265 w 335"/>
                <a:gd name="T27" fmla="*/ 1 h 233"/>
                <a:gd name="T28" fmla="*/ 324 w 335"/>
                <a:gd name="T29" fmla="*/ 31 h 233"/>
                <a:gd name="T30" fmla="*/ 335 w 335"/>
                <a:gd name="T31" fmla="*/ 161 h 233"/>
                <a:gd name="T32" fmla="*/ 277 w 335"/>
                <a:gd name="T33" fmla="*/ 217 h 233"/>
                <a:gd name="T34" fmla="*/ 182 w 335"/>
                <a:gd name="T35" fmla="*/ 233 h 233"/>
                <a:gd name="T36" fmla="*/ 157 w 335"/>
                <a:gd name="T37" fmla="*/ 233 h 233"/>
                <a:gd name="T38" fmla="*/ 123 w 335"/>
                <a:gd name="T39" fmla="*/ 231 h 233"/>
                <a:gd name="T40" fmla="*/ 14 w 335"/>
                <a:gd name="T41" fmla="*/ 193 h 233"/>
                <a:gd name="T42" fmla="*/ 0 w 335"/>
                <a:gd name="T43" fmla="*/ 169 h 233"/>
                <a:gd name="T44" fmla="*/ 12 w 335"/>
                <a:gd name="T45" fmla="*/ 80 h 233"/>
                <a:gd name="T46" fmla="*/ 12 w 335"/>
                <a:gd name="T47" fmla="*/ 143 h 233"/>
                <a:gd name="T48" fmla="*/ 17 w 335"/>
                <a:gd name="T49" fmla="*/ 150 h 233"/>
                <a:gd name="T50" fmla="*/ 11 w 335"/>
                <a:gd name="T51" fmla="*/ 156 h 233"/>
                <a:gd name="T52" fmla="*/ 20 w 335"/>
                <a:gd name="T53" fmla="*/ 184 h 233"/>
                <a:gd name="T54" fmla="*/ 93 w 335"/>
                <a:gd name="T55" fmla="*/ 216 h 233"/>
                <a:gd name="T56" fmla="*/ 142 w 335"/>
                <a:gd name="T57" fmla="*/ 171 h 233"/>
                <a:gd name="T58" fmla="*/ 169 w 335"/>
                <a:gd name="T59" fmla="*/ 184 h 233"/>
                <a:gd name="T60" fmla="*/ 203 w 335"/>
                <a:gd name="T61" fmla="*/ 144 h 233"/>
                <a:gd name="T62" fmla="*/ 214 w 335"/>
                <a:gd name="T63" fmla="*/ 145 h 233"/>
                <a:gd name="T64" fmla="*/ 273 w 335"/>
                <a:gd name="T65" fmla="*/ 208 h 233"/>
                <a:gd name="T66" fmla="*/ 314 w 335"/>
                <a:gd name="T67" fmla="*/ 186 h 233"/>
                <a:gd name="T68" fmla="*/ 321 w 335"/>
                <a:gd name="T69" fmla="*/ 155 h 233"/>
                <a:gd name="T70" fmla="*/ 322 w 335"/>
                <a:gd name="T71" fmla="*/ 145 h 233"/>
                <a:gd name="T72" fmla="*/ 324 w 335"/>
                <a:gd name="T73" fmla="*/ 83 h 233"/>
                <a:gd name="T74" fmla="*/ 323 w 335"/>
                <a:gd name="T75" fmla="*/ 80 h 233"/>
                <a:gd name="T76" fmla="*/ 196 w 335"/>
                <a:gd name="T77" fmla="*/ 121 h 233"/>
                <a:gd name="T78" fmla="*/ 70 w 335"/>
                <a:gd name="T79" fmla="*/ 109 h 233"/>
                <a:gd name="T80" fmla="*/ 12 w 335"/>
                <a:gd name="T81" fmla="*/ 80 h 233"/>
                <a:gd name="T82" fmla="*/ 258 w 335"/>
                <a:gd name="T83" fmla="*/ 212 h 233"/>
                <a:gd name="T84" fmla="*/ 176 w 335"/>
                <a:gd name="T85" fmla="*/ 192 h 233"/>
                <a:gd name="T86" fmla="*/ 181 w 335"/>
                <a:gd name="T87" fmla="*/ 203 h 233"/>
                <a:gd name="T88" fmla="*/ 153 w 335"/>
                <a:gd name="T89" fmla="*/ 183 h 233"/>
                <a:gd name="T90" fmla="*/ 112 w 335"/>
                <a:gd name="T91" fmla="*/ 21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335" h="233">
                  <a:moveTo>
                    <a:pt x="0" y="53"/>
                  </a:moveTo>
                  <a:cubicBezTo>
                    <a:pt x="4" y="33"/>
                    <a:pt x="18" y="23"/>
                    <a:pt x="34" y="15"/>
                  </a:cubicBezTo>
                  <a:cubicBezTo>
                    <a:pt x="37" y="13"/>
                    <a:pt x="40" y="11"/>
                    <a:pt x="43" y="10"/>
                  </a:cubicBezTo>
                  <a:cubicBezTo>
                    <a:pt x="52" y="7"/>
                    <a:pt x="61" y="4"/>
                    <a:pt x="70" y="1"/>
                  </a:cubicBezTo>
                  <a:cubicBezTo>
                    <a:pt x="74" y="0"/>
                    <a:pt x="77" y="1"/>
                    <a:pt x="78" y="4"/>
                  </a:cubicBezTo>
                  <a:cubicBezTo>
                    <a:pt x="79" y="7"/>
                    <a:pt x="77" y="10"/>
                    <a:pt x="73" y="11"/>
                  </a:cubicBezTo>
                  <a:cubicBezTo>
                    <a:pt x="59" y="15"/>
                    <a:pt x="46" y="20"/>
                    <a:pt x="34" y="27"/>
                  </a:cubicBezTo>
                  <a:cubicBezTo>
                    <a:pt x="28" y="31"/>
                    <a:pt x="21" y="35"/>
                    <a:pt x="17" y="42"/>
                  </a:cubicBezTo>
                  <a:cubicBezTo>
                    <a:pt x="10" y="51"/>
                    <a:pt x="10" y="59"/>
                    <a:pt x="16" y="68"/>
                  </a:cubicBezTo>
                  <a:cubicBezTo>
                    <a:pt x="23" y="77"/>
                    <a:pt x="31" y="83"/>
                    <a:pt x="41" y="87"/>
                  </a:cubicBezTo>
                  <a:cubicBezTo>
                    <a:pt x="49" y="91"/>
                    <a:pt x="57" y="94"/>
                    <a:pt x="66" y="97"/>
                  </a:cubicBezTo>
                  <a:cubicBezTo>
                    <a:pt x="67" y="98"/>
                    <a:pt x="69" y="97"/>
                    <a:pt x="70" y="97"/>
                  </a:cubicBezTo>
                  <a:cubicBezTo>
                    <a:pt x="73" y="95"/>
                    <a:pt x="76" y="96"/>
                    <a:pt x="78" y="99"/>
                  </a:cubicBezTo>
                  <a:cubicBezTo>
                    <a:pt x="79" y="100"/>
                    <a:pt x="80" y="101"/>
                    <a:pt x="81" y="101"/>
                  </a:cubicBezTo>
                  <a:cubicBezTo>
                    <a:pt x="97" y="104"/>
                    <a:pt x="113" y="107"/>
                    <a:pt x="129" y="109"/>
                  </a:cubicBezTo>
                  <a:cubicBezTo>
                    <a:pt x="150" y="112"/>
                    <a:pt x="171" y="112"/>
                    <a:pt x="192" y="110"/>
                  </a:cubicBezTo>
                  <a:cubicBezTo>
                    <a:pt x="213" y="109"/>
                    <a:pt x="234" y="107"/>
                    <a:pt x="254" y="101"/>
                  </a:cubicBezTo>
                  <a:cubicBezTo>
                    <a:pt x="256" y="101"/>
                    <a:pt x="257" y="100"/>
                    <a:pt x="258" y="99"/>
                  </a:cubicBezTo>
                  <a:cubicBezTo>
                    <a:pt x="260" y="96"/>
                    <a:pt x="262" y="95"/>
                    <a:pt x="265" y="97"/>
                  </a:cubicBezTo>
                  <a:cubicBezTo>
                    <a:pt x="266" y="97"/>
                    <a:pt x="268" y="98"/>
                    <a:pt x="269" y="97"/>
                  </a:cubicBezTo>
                  <a:cubicBezTo>
                    <a:pt x="283" y="93"/>
                    <a:pt x="297" y="87"/>
                    <a:pt x="309" y="78"/>
                  </a:cubicBezTo>
                  <a:cubicBezTo>
                    <a:pt x="314" y="75"/>
                    <a:pt x="318" y="70"/>
                    <a:pt x="321" y="66"/>
                  </a:cubicBezTo>
                  <a:cubicBezTo>
                    <a:pt x="326" y="59"/>
                    <a:pt x="325" y="51"/>
                    <a:pt x="321" y="44"/>
                  </a:cubicBezTo>
                  <a:cubicBezTo>
                    <a:pt x="317" y="37"/>
                    <a:pt x="310" y="32"/>
                    <a:pt x="303" y="28"/>
                  </a:cubicBezTo>
                  <a:cubicBezTo>
                    <a:pt x="291" y="20"/>
                    <a:pt x="277" y="15"/>
                    <a:pt x="263" y="11"/>
                  </a:cubicBezTo>
                  <a:cubicBezTo>
                    <a:pt x="263" y="11"/>
                    <a:pt x="262" y="11"/>
                    <a:pt x="261" y="11"/>
                  </a:cubicBezTo>
                  <a:cubicBezTo>
                    <a:pt x="258" y="10"/>
                    <a:pt x="257" y="7"/>
                    <a:pt x="258" y="4"/>
                  </a:cubicBezTo>
                  <a:cubicBezTo>
                    <a:pt x="259" y="1"/>
                    <a:pt x="261" y="0"/>
                    <a:pt x="265" y="1"/>
                  </a:cubicBezTo>
                  <a:cubicBezTo>
                    <a:pt x="279" y="5"/>
                    <a:pt x="294" y="10"/>
                    <a:pt x="307" y="18"/>
                  </a:cubicBezTo>
                  <a:cubicBezTo>
                    <a:pt x="313" y="22"/>
                    <a:pt x="319" y="26"/>
                    <a:pt x="324" y="31"/>
                  </a:cubicBezTo>
                  <a:cubicBezTo>
                    <a:pt x="332" y="38"/>
                    <a:pt x="335" y="47"/>
                    <a:pt x="335" y="58"/>
                  </a:cubicBezTo>
                  <a:cubicBezTo>
                    <a:pt x="335" y="92"/>
                    <a:pt x="334" y="126"/>
                    <a:pt x="335" y="161"/>
                  </a:cubicBezTo>
                  <a:cubicBezTo>
                    <a:pt x="335" y="175"/>
                    <a:pt x="329" y="186"/>
                    <a:pt x="319" y="195"/>
                  </a:cubicBezTo>
                  <a:cubicBezTo>
                    <a:pt x="306" y="206"/>
                    <a:pt x="292" y="212"/>
                    <a:pt x="277" y="217"/>
                  </a:cubicBezTo>
                  <a:cubicBezTo>
                    <a:pt x="256" y="224"/>
                    <a:pt x="234" y="228"/>
                    <a:pt x="213" y="231"/>
                  </a:cubicBezTo>
                  <a:cubicBezTo>
                    <a:pt x="203" y="231"/>
                    <a:pt x="192" y="232"/>
                    <a:pt x="182" y="233"/>
                  </a:cubicBezTo>
                  <a:cubicBezTo>
                    <a:pt x="181" y="233"/>
                    <a:pt x="180" y="233"/>
                    <a:pt x="179" y="233"/>
                  </a:cubicBezTo>
                  <a:cubicBezTo>
                    <a:pt x="171" y="233"/>
                    <a:pt x="164" y="233"/>
                    <a:pt x="157" y="233"/>
                  </a:cubicBezTo>
                  <a:cubicBezTo>
                    <a:pt x="155" y="233"/>
                    <a:pt x="154" y="233"/>
                    <a:pt x="153" y="233"/>
                  </a:cubicBezTo>
                  <a:cubicBezTo>
                    <a:pt x="143" y="232"/>
                    <a:pt x="133" y="231"/>
                    <a:pt x="123" y="231"/>
                  </a:cubicBezTo>
                  <a:cubicBezTo>
                    <a:pt x="101" y="228"/>
                    <a:pt x="80" y="224"/>
                    <a:pt x="59" y="217"/>
                  </a:cubicBezTo>
                  <a:cubicBezTo>
                    <a:pt x="43" y="212"/>
                    <a:pt x="27" y="205"/>
                    <a:pt x="14" y="193"/>
                  </a:cubicBezTo>
                  <a:cubicBezTo>
                    <a:pt x="9" y="188"/>
                    <a:pt x="5" y="182"/>
                    <a:pt x="2" y="175"/>
                  </a:cubicBezTo>
                  <a:cubicBezTo>
                    <a:pt x="2" y="173"/>
                    <a:pt x="1" y="171"/>
                    <a:pt x="0" y="169"/>
                  </a:cubicBezTo>
                  <a:cubicBezTo>
                    <a:pt x="0" y="130"/>
                    <a:pt x="0" y="92"/>
                    <a:pt x="0" y="53"/>
                  </a:cubicBezTo>
                  <a:close/>
                  <a:moveTo>
                    <a:pt x="12" y="80"/>
                  </a:moveTo>
                  <a:cubicBezTo>
                    <a:pt x="12" y="80"/>
                    <a:pt x="12" y="80"/>
                    <a:pt x="12" y="80"/>
                  </a:cubicBezTo>
                  <a:cubicBezTo>
                    <a:pt x="12" y="101"/>
                    <a:pt x="11" y="122"/>
                    <a:pt x="12" y="143"/>
                  </a:cubicBezTo>
                  <a:cubicBezTo>
                    <a:pt x="12" y="144"/>
                    <a:pt x="13" y="144"/>
                    <a:pt x="14" y="145"/>
                  </a:cubicBezTo>
                  <a:cubicBezTo>
                    <a:pt x="15" y="147"/>
                    <a:pt x="17" y="148"/>
                    <a:pt x="17" y="150"/>
                  </a:cubicBezTo>
                  <a:cubicBezTo>
                    <a:pt x="17" y="152"/>
                    <a:pt x="15" y="153"/>
                    <a:pt x="14" y="155"/>
                  </a:cubicBezTo>
                  <a:cubicBezTo>
                    <a:pt x="13" y="155"/>
                    <a:pt x="12" y="156"/>
                    <a:pt x="11" y="156"/>
                  </a:cubicBezTo>
                  <a:cubicBezTo>
                    <a:pt x="11" y="159"/>
                    <a:pt x="12" y="161"/>
                    <a:pt x="11" y="164"/>
                  </a:cubicBezTo>
                  <a:cubicBezTo>
                    <a:pt x="11" y="172"/>
                    <a:pt x="14" y="178"/>
                    <a:pt x="20" y="184"/>
                  </a:cubicBezTo>
                  <a:cubicBezTo>
                    <a:pt x="24" y="188"/>
                    <a:pt x="29" y="192"/>
                    <a:pt x="35" y="195"/>
                  </a:cubicBezTo>
                  <a:cubicBezTo>
                    <a:pt x="53" y="206"/>
                    <a:pt x="73" y="211"/>
                    <a:pt x="93" y="216"/>
                  </a:cubicBezTo>
                  <a:cubicBezTo>
                    <a:pt x="97" y="216"/>
                    <a:pt x="99" y="215"/>
                    <a:pt x="101" y="213"/>
                  </a:cubicBezTo>
                  <a:cubicBezTo>
                    <a:pt x="115" y="199"/>
                    <a:pt x="129" y="185"/>
                    <a:pt x="142" y="171"/>
                  </a:cubicBezTo>
                  <a:cubicBezTo>
                    <a:pt x="149" y="165"/>
                    <a:pt x="151" y="166"/>
                    <a:pt x="156" y="171"/>
                  </a:cubicBezTo>
                  <a:cubicBezTo>
                    <a:pt x="160" y="176"/>
                    <a:pt x="164" y="180"/>
                    <a:pt x="169" y="184"/>
                  </a:cubicBezTo>
                  <a:cubicBezTo>
                    <a:pt x="170" y="183"/>
                    <a:pt x="171" y="182"/>
                    <a:pt x="171" y="181"/>
                  </a:cubicBezTo>
                  <a:cubicBezTo>
                    <a:pt x="182" y="169"/>
                    <a:pt x="192" y="156"/>
                    <a:pt x="203" y="144"/>
                  </a:cubicBezTo>
                  <a:cubicBezTo>
                    <a:pt x="206" y="140"/>
                    <a:pt x="209" y="140"/>
                    <a:pt x="212" y="144"/>
                  </a:cubicBezTo>
                  <a:cubicBezTo>
                    <a:pt x="213" y="144"/>
                    <a:pt x="213" y="145"/>
                    <a:pt x="214" y="145"/>
                  </a:cubicBezTo>
                  <a:cubicBezTo>
                    <a:pt x="232" y="166"/>
                    <a:pt x="250" y="186"/>
                    <a:pt x="268" y="206"/>
                  </a:cubicBezTo>
                  <a:cubicBezTo>
                    <a:pt x="269" y="208"/>
                    <a:pt x="271" y="209"/>
                    <a:pt x="273" y="208"/>
                  </a:cubicBezTo>
                  <a:cubicBezTo>
                    <a:pt x="276" y="206"/>
                    <a:pt x="279" y="205"/>
                    <a:pt x="282" y="204"/>
                  </a:cubicBezTo>
                  <a:cubicBezTo>
                    <a:pt x="294" y="200"/>
                    <a:pt x="304" y="194"/>
                    <a:pt x="314" y="186"/>
                  </a:cubicBezTo>
                  <a:cubicBezTo>
                    <a:pt x="323" y="178"/>
                    <a:pt x="326" y="168"/>
                    <a:pt x="324" y="156"/>
                  </a:cubicBezTo>
                  <a:cubicBezTo>
                    <a:pt x="323" y="155"/>
                    <a:pt x="322" y="155"/>
                    <a:pt x="321" y="155"/>
                  </a:cubicBezTo>
                  <a:cubicBezTo>
                    <a:pt x="320" y="153"/>
                    <a:pt x="318" y="151"/>
                    <a:pt x="319" y="150"/>
                  </a:cubicBezTo>
                  <a:cubicBezTo>
                    <a:pt x="319" y="148"/>
                    <a:pt x="320" y="146"/>
                    <a:pt x="322" y="145"/>
                  </a:cubicBezTo>
                  <a:cubicBezTo>
                    <a:pt x="324" y="145"/>
                    <a:pt x="324" y="143"/>
                    <a:pt x="324" y="141"/>
                  </a:cubicBezTo>
                  <a:cubicBezTo>
                    <a:pt x="324" y="122"/>
                    <a:pt x="324" y="102"/>
                    <a:pt x="324" y="83"/>
                  </a:cubicBezTo>
                  <a:cubicBezTo>
                    <a:pt x="324" y="82"/>
                    <a:pt x="324" y="81"/>
                    <a:pt x="324" y="80"/>
                  </a:cubicBezTo>
                  <a:cubicBezTo>
                    <a:pt x="323" y="80"/>
                    <a:pt x="323" y="80"/>
                    <a:pt x="323" y="80"/>
                  </a:cubicBezTo>
                  <a:cubicBezTo>
                    <a:pt x="313" y="90"/>
                    <a:pt x="301" y="96"/>
                    <a:pt x="289" y="101"/>
                  </a:cubicBezTo>
                  <a:cubicBezTo>
                    <a:pt x="259" y="114"/>
                    <a:pt x="228" y="119"/>
                    <a:pt x="196" y="121"/>
                  </a:cubicBezTo>
                  <a:cubicBezTo>
                    <a:pt x="175" y="122"/>
                    <a:pt x="154" y="122"/>
                    <a:pt x="133" y="120"/>
                  </a:cubicBezTo>
                  <a:cubicBezTo>
                    <a:pt x="112" y="119"/>
                    <a:pt x="90" y="115"/>
                    <a:pt x="70" y="109"/>
                  </a:cubicBezTo>
                  <a:cubicBezTo>
                    <a:pt x="52" y="104"/>
                    <a:pt x="35" y="98"/>
                    <a:pt x="20" y="86"/>
                  </a:cubicBezTo>
                  <a:cubicBezTo>
                    <a:pt x="17" y="84"/>
                    <a:pt x="15" y="82"/>
                    <a:pt x="12" y="80"/>
                  </a:cubicBezTo>
                  <a:close/>
                  <a:moveTo>
                    <a:pt x="112" y="219"/>
                  </a:moveTo>
                  <a:cubicBezTo>
                    <a:pt x="161" y="225"/>
                    <a:pt x="209" y="224"/>
                    <a:pt x="258" y="212"/>
                  </a:cubicBezTo>
                  <a:cubicBezTo>
                    <a:pt x="241" y="192"/>
                    <a:pt x="225" y="174"/>
                    <a:pt x="208" y="155"/>
                  </a:cubicBezTo>
                  <a:cubicBezTo>
                    <a:pt x="197" y="167"/>
                    <a:pt x="187" y="179"/>
                    <a:pt x="176" y="192"/>
                  </a:cubicBezTo>
                  <a:cubicBezTo>
                    <a:pt x="178" y="193"/>
                    <a:pt x="179" y="194"/>
                    <a:pt x="180" y="195"/>
                  </a:cubicBezTo>
                  <a:cubicBezTo>
                    <a:pt x="183" y="198"/>
                    <a:pt x="183" y="201"/>
                    <a:pt x="181" y="203"/>
                  </a:cubicBezTo>
                  <a:cubicBezTo>
                    <a:pt x="178" y="205"/>
                    <a:pt x="175" y="205"/>
                    <a:pt x="172" y="202"/>
                  </a:cubicBezTo>
                  <a:cubicBezTo>
                    <a:pt x="166" y="196"/>
                    <a:pt x="159" y="190"/>
                    <a:pt x="153" y="183"/>
                  </a:cubicBezTo>
                  <a:cubicBezTo>
                    <a:pt x="152" y="182"/>
                    <a:pt x="151" y="180"/>
                    <a:pt x="151" y="180"/>
                  </a:cubicBezTo>
                  <a:cubicBezTo>
                    <a:pt x="137" y="193"/>
                    <a:pt x="125" y="206"/>
                    <a:pt x="112" y="21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71" name="Freeform 23"/>
            <p:cNvSpPr>
              <a:spLocks noEditPoints="1"/>
            </p:cNvSpPr>
            <p:nvPr/>
          </p:nvSpPr>
          <p:spPr bwMode="auto">
            <a:xfrm>
              <a:off x="801" y="2729"/>
              <a:ext cx="71" cy="69"/>
            </a:xfrm>
            <a:custGeom>
              <a:avLst/>
              <a:gdLst>
                <a:gd name="T0" fmla="*/ 20 w 35"/>
                <a:gd name="T1" fmla="*/ 0 h 34"/>
                <a:gd name="T2" fmla="*/ 23 w 35"/>
                <a:gd name="T3" fmla="*/ 1 h 34"/>
                <a:gd name="T4" fmla="*/ 33 w 35"/>
                <a:gd name="T5" fmla="*/ 20 h 34"/>
                <a:gd name="T6" fmla="*/ 16 w 35"/>
                <a:gd name="T7" fmla="*/ 33 h 34"/>
                <a:gd name="T8" fmla="*/ 1 w 35"/>
                <a:gd name="T9" fmla="*/ 19 h 34"/>
                <a:gd name="T10" fmla="*/ 12 w 35"/>
                <a:gd name="T11" fmla="*/ 1 h 34"/>
                <a:gd name="T12" fmla="*/ 15 w 35"/>
                <a:gd name="T13" fmla="*/ 0 h 34"/>
                <a:gd name="T14" fmla="*/ 20 w 35"/>
                <a:gd name="T15" fmla="*/ 0 h 34"/>
                <a:gd name="T16" fmla="*/ 17 w 35"/>
                <a:gd name="T17" fmla="*/ 11 h 34"/>
                <a:gd name="T18" fmla="*/ 11 w 35"/>
                <a:gd name="T19" fmla="*/ 17 h 34"/>
                <a:gd name="T20" fmla="*/ 17 w 35"/>
                <a:gd name="T21" fmla="*/ 23 h 34"/>
                <a:gd name="T22" fmla="*/ 23 w 35"/>
                <a:gd name="T23" fmla="*/ 17 h 34"/>
                <a:gd name="T24" fmla="*/ 17 w 35"/>
                <a:gd name="T25" fmla="*/ 11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5" h="34">
                  <a:moveTo>
                    <a:pt x="20" y="0"/>
                  </a:moveTo>
                  <a:cubicBezTo>
                    <a:pt x="21" y="1"/>
                    <a:pt x="22" y="1"/>
                    <a:pt x="23" y="1"/>
                  </a:cubicBezTo>
                  <a:cubicBezTo>
                    <a:pt x="30" y="4"/>
                    <a:pt x="35" y="12"/>
                    <a:pt x="33" y="20"/>
                  </a:cubicBezTo>
                  <a:cubicBezTo>
                    <a:pt x="32" y="28"/>
                    <a:pt x="25" y="34"/>
                    <a:pt x="16" y="33"/>
                  </a:cubicBezTo>
                  <a:cubicBezTo>
                    <a:pt x="8" y="33"/>
                    <a:pt x="2" y="27"/>
                    <a:pt x="1" y="19"/>
                  </a:cubicBezTo>
                  <a:cubicBezTo>
                    <a:pt x="0" y="11"/>
                    <a:pt x="5" y="3"/>
                    <a:pt x="12" y="1"/>
                  </a:cubicBezTo>
                  <a:cubicBezTo>
                    <a:pt x="13" y="1"/>
                    <a:pt x="14" y="1"/>
                    <a:pt x="15" y="0"/>
                  </a:cubicBezTo>
                  <a:cubicBezTo>
                    <a:pt x="17" y="0"/>
                    <a:pt x="18" y="0"/>
                    <a:pt x="20" y="0"/>
                  </a:cubicBezTo>
                  <a:close/>
                  <a:moveTo>
                    <a:pt x="17" y="11"/>
                  </a:moveTo>
                  <a:cubicBezTo>
                    <a:pt x="14" y="11"/>
                    <a:pt x="11" y="14"/>
                    <a:pt x="11" y="17"/>
                  </a:cubicBezTo>
                  <a:cubicBezTo>
                    <a:pt x="11" y="20"/>
                    <a:pt x="14" y="23"/>
                    <a:pt x="17" y="23"/>
                  </a:cubicBezTo>
                  <a:cubicBezTo>
                    <a:pt x="20" y="23"/>
                    <a:pt x="23" y="20"/>
                    <a:pt x="23" y="17"/>
                  </a:cubicBezTo>
                  <a:cubicBezTo>
                    <a:pt x="23" y="14"/>
                    <a:pt x="20" y="11"/>
                    <a:pt x="17"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72" name="Freeform 24"/>
            <p:cNvSpPr>
              <a:spLocks noEditPoints="1"/>
            </p:cNvSpPr>
            <p:nvPr/>
          </p:nvSpPr>
          <p:spPr bwMode="auto">
            <a:xfrm>
              <a:off x="608" y="2786"/>
              <a:ext cx="92" cy="157"/>
            </a:xfrm>
            <a:custGeom>
              <a:avLst/>
              <a:gdLst>
                <a:gd name="T0" fmla="*/ 11 w 45"/>
                <a:gd name="T1" fmla="*/ 34 h 78"/>
                <a:gd name="T2" fmla="*/ 31 w 45"/>
                <a:gd name="T3" fmla="*/ 34 h 78"/>
                <a:gd name="T4" fmla="*/ 45 w 45"/>
                <a:gd name="T5" fmla="*/ 50 h 78"/>
                <a:gd name="T6" fmla="*/ 45 w 45"/>
                <a:gd name="T7" fmla="*/ 62 h 78"/>
                <a:gd name="T8" fmla="*/ 29 w 45"/>
                <a:gd name="T9" fmla="*/ 78 h 78"/>
                <a:gd name="T10" fmla="*/ 18 w 45"/>
                <a:gd name="T11" fmla="*/ 78 h 78"/>
                <a:gd name="T12" fmla="*/ 1 w 45"/>
                <a:gd name="T13" fmla="*/ 61 h 78"/>
                <a:gd name="T14" fmla="*/ 1 w 45"/>
                <a:gd name="T15" fmla="*/ 17 h 78"/>
                <a:gd name="T16" fmla="*/ 18 w 45"/>
                <a:gd name="T17" fmla="*/ 0 h 78"/>
                <a:gd name="T18" fmla="*/ 32 w 45"/>
                <a:gd name="T19" fmla="*/ 1 h 78"/>
                <a:gd name="T20" fmla="*/ 45 w 45"/>
                <a:gd name="T21" fmla="*/ 16 h 78"/>
                <a:gd name="T22" fmla="*/ 40 w 45"/>
                <a:gd name="T23" fmla="*/ 22 h 78"/>
                <a:gd name="T24" fmla="*/ 34 w 45"/>
                <a:gd name="T25" fmla="*/ 17 h 78"/>
                <a:gd name="T26" fmla="*/ 27 w 45"/>
                <a:gd name="T27" fmla="*/ 11 h 78"/>
                <a:gd name="T28" fmla="*/ 18 w 45"/>
                <a:gd name="T29" fmla="*/ 11 h 78"/>
                <a:gd name="T30" fmla="*/ 11 w 45"/>
                <a:gd name="T31" fmla="*/ 18 h 78"/>
                <a:gd name="T32" fmla="*/ 11 w 45"/>
                <a:gd name="T33" fmla="*/ 34 h 78"/>
                <a:gd name="T34" fmla="*/ 23 w 45"/>
                <a:gd name="T35" fmla="*/ 44 h 78"/>
                <a:gd name="T36" fmla="*/ 23 w 45"/>
                <a:gd name="T37" fmla="*/ 44 h 78"/>
                <a:gd name="T38" fmla="*/ 11 w 45"/>
                <a:gd name="T39" fmla="*/ 56 h 78"/>
                <a:gd name="T40" fmla="*/ 23 w 45"/>
                <a:gd name="T41" fmla="*/ 67 h 78"/>
                <a:gd name="T42" fmla="*/ 34 w 45"/>
                <a:gd name="T43" fmla="*/ 56 h 78"/>
                <a:gd name="T44" fmla="*/ 23 w 45"/>
                <a:gd name="T45" fmla="*/ 44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5" h="78">
                  <a:moveTo>
                    <a:pt x="11" y="34"/>
                  </a:moveTo>
                  <a:cubicBezTo>
                    <a:pt x="18" y="34"/>
                    <a:pt x="25" y="34"/>
                    <a:pt x="31" y="34"/>
                  </a:cubicBezTo>
                  <a:cubicBezTo>
                    <a:pt x="39" y="35"/>
                    <a:pt x="45" y="42"/>
                    <a:pt x="45" y="50"/>
                  </a:cubicBezTo>
                  <a:cubicBezTo>
                    <a:pt x="45" y="54"/>
                    <a:pt x="45" y="58"/>
                    <a:pt x="45" y="62"/>
                  </a:cubicBezTo>
                  <a:cubicBezTo>
                    <a:pt x="45" y="70"/>
                    <a:pt x="38" y="78"/>
                    <a:pt x="29" y="78"/>
                  </a:cubicBezTo>
                  <a:cubicBezTo>
                    <a:pt x="25" y="78"/>
                    <a:pt x="22" y="78"/>
                    <a:pt x="18" y="78"/>
                  </a:cubicBezTo>
                  <a:cubicBezTo>
                    <a:pt x="8" y="78"/>
                    <a:pt x="1" y="71"/>
                    <a:pt x="1" y="61"/>
                  </a:cubicBezTo>
                  <a:cubicBezTo>
                    <a:pt x="0" y="46"/>
                    <a:pt x="0" y="32"/>
                    <a:pt x="1" y="17"/>
                  </a:cubicBezTo>
                  <a:cubicBezTo>
                    <a:pt x="1" y="7"/>
                    <a:pt x="8" y="0"/>
                    <a:pt x="18" y="0"/>
                  </a:cubicBezTo>
                  <a:cubicBezTo>
                    <a:pt x="23" y="0"/>
                    <a:pt x="28" y="0"/>
                    <a:pt x="32" y="1"/>
                  </a:cubicBezTo>
                  <a:cubicBezTo>
                    <a:pt x="40" y="2"/>
                    <a:pt x="45" y="9"/>
                    <a:pt x="45" y="16"/>
                  </a:cubicBezTo>
                  <a:cubicBezTo>
                    <a:pt x="45" y="20"/>
                    <a:pt x="43" y="22"/>
                    <a:pt x="40" y="22"/>
                  </a:cubicBezTo>
                  <a:cubicBezTo>
                    <a:pt x="37" y="22"/>
                    <a:pt x="35" y="20"/>
                    <a:pt x="34" y="17"/>
                  </a:cubicBezTo>
                  <a:cubicBezTo>
                    <a:pt x="34" y="13"/>
                    <a:pt x="32" y="11"/>
                    <a:pt x="27" y="11"/>
                  </a:cubicBezTo>
                  <a:cubicBezTo>
                    <a:pt x="24" y="11"/>
                    <a:pt x="21" y="11"/>
                    <a:pt x="18" y="11"/>
                  </a:cubicBezTo>
                  <a:cubicBezTo>
                    <a:pt x="13" y="11"/>
                    <a:pt x="11" y="13"/>
                    <a:pt x="11" y="18"/>
                  </a:cubicBezTo>
                  <a:cubicBezTo>
                    <a:pt x="11" y="23"/>
                    <a:pt x="11" y="29"/>
                    <a:pt x="11" y="34"/>
                  </a:cubicBezTo>
                  <a:close/>
                  <a:moveTo>
                    <a:pt x="23" y="44"/>
                  </a:moveTo>
                  <a:cubicBezTo>
                    <a:pt x="23" y="44"/>
                    <a:pt x="23" y="44"/>
                    <a:pt x="23" y="44"/>
                  </a:cubicBezTo>
                  <a:cubicBezTo>
                    <a:pt x="12" y="44"/>
                    <a:pt x="12" y="45"/>
                    <a:pt x="11" y="56"/>
                  </a:cubicBezTo>
                  <a:cubicBezTo>
                    <a:pt x="11" y="67"/>
                    <a:pt x="14" y="67"/>
                    <a:pt x="23" y="67"/>
                  </a:cubicBezTo>
                  <a:cubicBezTo>
                    <a:pt x="34" y="67"/>
                    <a:pt x="34" y="67"/>
                    <a:pt x="34" y="56"/>
                  </a:cubicBezTo>
                  <a:cubicBezTo>
                    <a:pt x="34" y="45"/>
                    <a:pt x="34" y="44"/>
                    <a:pt x="23" y="4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73" name="Freeform 25"/>
            <p:cNvSpPr>
              <a:spLocks noEditPoints="1"/>
            </p:cNvSpPr>
            <p:nvPr/>
          </p:nvSpPr>
          <p:spPr bwMode="auto">
            <a:xfrm>
              <a:off x="722" y="2786"/>
              <a:ext cx="91" cy="157"/>
            </a:xfrm>
            <a:custGeom>
              <a:avLst/>
              <a:gdLst>
                <a:gd name="T0" fmla="*/ 45 w 45"/>
                <a:gd name="T1" fmla="*/ 39 h 78"/>
                <a:gd name="T2" fmla="*/ 45 w 45"/>
                <a:gd name="T3" fmla="*/ 61 h 78"/>
                <a:gd name="T4" fmla="*/ 28 w 45"/>
                <a:gd name="T5" fmla="*/ 78 h 78"/>
                <a:gd name="T6" fmla="*/ 17 w 45"/>
                <a:gd name="T7" fmla="*/ 78 h 78"/>
                <a:gd name="T8" fmla="*/ 0 w 45"/>
                <a:gd name="T9" fmla="*/ 61 h 78"/>
                <a:gd name="T10" fmla="*/ 0 w 45"/>
                <a:gd name="T11" fmla="*/ 17 h 78"/>
                <a:gd name="T12" fmla="*/ 18 w 45"/>
                <a:gd name="T13" fmla="*/ 0 h 78"/>
                <a:gd name="T14" fmla="*/ 31 w 45"/>
                <a:gd name="T15" fmla="*/ 1 h 78"/>
                <a:gd name="T16" fmla="*/ 45 w 45"/>
                <a:gd name="T17" fmla="*/ 17 h 78"/>
                <a:gd name="T18" fmla="*/ 45 w 45"/>
                <a:gd name="T19" fmla="*/ 39 h 78"/>
                <a:gd name="T20" fmla="*/ 11 w 45"/>
                <a:gd name="T21" fmla="*/ 39 h 78"/>
                <a:gd name="T22" fmla="*/ 11 w 45"/>
                <a:gd name="T23" fmla="*/ 61 h 78"/>
                <a:gd name="T24" fmla="*/ 17 w 45"/>
                <a:gd name="T25" fmla="*/ 67 h 78"/>
                <a:gd name="T26" fmla="*/ 28 w 45"/>
                <a:gd name="T27" fmla="*/ 67 h 78"/>
                <a:gd name="T28" fmla="*/ 34 w 45"/>
                <a:gd name="T29" fmla="*/ 61 h 78"/>
                <a:gd name="T30" fmla="*/ 34 w 45"/>
                <a:gd name="T31" fmla="*/ 55 h 78"/>
                <a:gd name="T32" fmla="*/ 34 w 45"/>
                <a:gd name="T33" fmla="*/ 18 h 78"/>
                <a:gd name="T34" fmla="*/ 27 w 45"/>
                <a:gd name="T35" fmla="*/ 11 h 78"/>
                <a:gd name="T36" fmla="*/ 17 w 45"/>
                <a:gd name="T37" fmla="*/ 11 h 78"/>
                <a:gd name="T38" fmla="*/ 11 w 45"/>
                <a:gd name="T39" fmla="*/ 18 h 78"/>
                <a:gd name="T40" fmla="*/ 11 w 45"/>
                <a:gd name="T41"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5" h="78">
                  <a:moveTo>
                    <a:pt x="45" y="39"/>
                  </a:moveTo>
                  <a:cubicBezTo>
                    <a:pt x="45" y="46"/>
                    <a:pt x="45" y="54"/>
                    <a:pt x="45" y="61"/>
                  </a:cubicBezTo>
                  <a:cubicBezTo>
                    <a:pt x="44" y="71"/>
                    <a:pt x="37" y="78"/>
                    <a:pt x="28" y="78"/>
                  </a:cubicBezTo>
                  <a:cubicBezTo>
                    <a:pt x="24" y="78"/>
                    <a:pt x="21" y="78"/>
                    <a:pt x="17" y="78"/>
                  </a:cubicBezTo>
                  <a:cubicBezTo>
                    <a:pt x="8" y="78"/>
                    <a:pt x="1" y="71"/>
                    <a:pt x="0" y="61"/>
                  </a:cubicBezTo>
                  <a:cubicBezTo>
                    <a:pt x="0" y="47"/>
                    <a:pt x="0" y="32"/>
                    <a:pt x="0" y="17"/>
                  </a:cubicBezTo>
                  <a:cubicBezTo>
                    <a:pt x="1" y="7"/>
                    <a:pt x="8" y="0"/>
                    <a:pt x="18" y="0"/>
                  </a:cubicBezTo>
                  <a:cubicBezTo>
                    <a:pt x="22" y="0"/>
                    <a:pt x="27" y="0"/>
                    <a:pt x="31" y="1"/>
                  </a:cubicBezTo>
                  <a:cubicBezTo>
                    <a:pt x="39" y="2"/>
                    <a:pt x="44" y="9"/>
                    <a:pt x="45" y="17"/>
                  </a:cubicBezTo>
                  <a:cubicBezTo>
                    <a:pt x="45" y="24"/>
                    <a:pt x="45" y="32"/>
                    <a:pt x="45" y="39"/>
                  </a:cubicBezTo>
                  <a:close/>
                  <a:moveTo>
                    <a:pt x="11" y="39"/>
                  </a:moveTo>
                  <a:cubicBezTo>
                    <a:pt x="11" y="46"/>
                    <a:pt x="11" y="53"/>
                    <a:pt x="11" y="61"/>
                  </a:cubicBezTo>
                  <a:cubicBezTo>
                    <a:pt x="11" y="65"/>
                    <a:pt x="13" y="67"/>
                    <a:pt x="17" y="67"/>
                  </a:cubicBezTo>
                  <a:cubicBezTo>
                    <a:pt x="21" y="67"/>
                    <a:pt x="24" y="67"/>
                    <a:pt x="28" y="67"/>
                  </a:cubicBezTo>
                  <a:cubicBezTo>
                    <a:pt x="32" y="67"/>
                    <a:pt x="34" y="65"/>
                    <a:pt x="34" y="61"/>
                  </a:cubicBezTo>
                  <a:cubicBezTo>
                    <a:pt x="34" y="59"/>
                    <a:pt x="34" y="57"/>
                    <a:pt x="34" y="55"/>
                  </a:cubicBezTo>
                  <a:cubicBezTo>
                    <a:pt x="34" y="43"/>
                    <a:pt x="34" y="30"/>
                    <a:pt x="34" y="18"/>
                  </a:cubicBezTo>
                  <a:cubicBezTo>
                    <a:pt x="34" y="13"/>
                    <a:pt x="32" y="11"/>
                    <a:pt x="27" y="11"/>
                  </a:cubicBezTo>
                  <a:cubicBezTo>
                    <a:pt x="24" y="11"/>
                    <a:pt x="21" y="11"/>
                    <a:pt x="17" y="11"/>
                  </a:cubicBezTo>
                  <a:cubicBezTo>
                    <a:pt x="13" y="11"/>
                    <a:pt x="11" y="13"/>
                    <a:pt x="11" y="18"/>
                  </a:cubicBezTo>
                  <a:cubicBezTo>
                    <a:pt x="11" y="25"/>
                    <a:pt x="11" y="32"/>
                    <a:pt x="11"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74" name="Freeform 26"/>
            <p:cNvSpPr>
              <a:spLocks/>
            </p:cNvSpPr>
            <p:nvPr/>
          </p:nvSpPr>
          <p:spPr bwMode="auto">
            <a:xfrm>
              <a:off x="497" y="2786"/>
              <a:ext cx="93" cy="157"/>
            </a:xfrm>
            <a:custGeom>
              <a:avLst/>
              <a:gdLst>
                <a:gd name="T0" fmla="*/ 40 w 46"/>
                <a:gd name="T1" fmla="*/ 39 h 78"/>
                <a:gd name="T2" fmla="*/ 43 w 46"/>
                <a:gd name="T3" fmla="*/ 65 h 78"/>
                <a:gd name="T4" fmla="*/ 28 w 46"/>
                <a:gd name="T5" fmla="*/ 78 h 78"/>
                <a:gd name="T6" fmla="*/ 12 w 46"/>
                <a:gd name="T7" fmla="*/ 77 h 78"/>
                <a:gd name="T8" fmla="*/ 0 w 46"/>
                <a:gd name="T9" fmla="*/ 62 h 78"/>
                <a:gd name="T10" fmla="*/ 5 w 46"/>
                <a:gd name="T11" fmla="*/ 56 h 78"/>
                <a:gd name="T12" fmla="*/ 11 w 46"/>
                <a:gd name="T13" fmla="*/ 61 h 78"/>
                <a:gd name="T14" fmla="*/ 17 w 46"/>
                <a:gd name="T15" fmla="*/ 67 h 78"/>
                <a:gd name="T16" fmla="*/ 27 w 46"/>
                <a:gd name="T17" fmla="*/ 67 h 78"/>
                <a:gd name="T18" fmla="*/ 33 w 46"/>
                <a:gd name="T19" fmla="*/ 61 h 78"/>
                <a:gd name="T20" fmla="*/ 33 w 46"/>
                <a:gd name="T21" fmla="*/ 51 h 78"/>
                <a:gd name="T22" fmla="*/ 27 w 46"/>
                <a:gd name="T23" fmla="*/ 44 h 78"/>
                <a:gd name="T24" fmla="*/ 17 w 46"/>
                <a:gd name="T25" fmla="*/ 44 h 78"/>
                <a:gd name="T26" fmla="*/ 11 w 46"/>
                <a:gd name="T27" fmla="*/ 39 h 78"/>
                <a:gd name="T28" fmla="*/ 17 w 46"/>
                <a:gd name="T29" fmla="*/ 34 h 78"/>
                <a:gd name="T30" fmla="*/ 27 w 46"/>
                <a:gd name="T31" fmla="*/ 34 h 78"/>
                <a:gd name="T32" fmla="*/ 33 w 46"/>
                <a:gd name="T33" fmla="*/ 28 h 78"/>
                <a:gd name="T34" fmla="*/ 33 w 46"/>
                <a:gd name="T35" fmla="*/ 17 h 78"/>
                <a:gd name="T36" fmla="*/ 28 w 46"/>
                <a:gd name="T37" fmla="*/ 11 h 78"/>
                <a:gd name="T38" fmla="*/ 16 w 46"/>
                <a:gd name="T39" fmla="*/ 11 h 78"/>
                <a:gd name="T40" fmla="*/ 11 w 46"/>
                <a:gd name="T41" fmla="*/ 16 h 78"/>
                <a:gd name="T42" fmla="*/ 5 w 46"/>
                <a:gd name="T43" fmla="*/ 22 h 78"/>
                <a:gd name="T44" fmla="*/ 0 w 46"/>
                <a:gd name="T45" fmla="*/ 15 h 78"/>
                <a:gd name="T46" fmla="*/ 12 w 46"/>
                <a:gd name="T47" fmla="*/ 1 h 78"/>
                <a:gd name="T48" fmla="*/ 31 w 46"/>
                <a:gd name="T49" fmla="*/ 1 h 78"/>
                <a:gd name="T50" fmla="*/ 44 w 46"/>
                <a:gd name="T51" fmla="*/ 17 h 78"/>
                <a:gd name="T52" fmla="*/ 44 w 46"/>
                <a:gd name="T53" fmla="*/ 24 h 78"/>
                <a:gd name="T54" fmla="*/ 40 w 46"/>
                <a:gd name="T55" fmla="*/ 39 h 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 h="78">
                  <a:moveTo>
                    <a:pt x="40" y="39"/>
                  </a:moveTo>
                  <a:cubicBezTo>
                    <a:pt x="46" y="47"/>
                    <a:pt x="44" y="56"/>
                    <a:pt x="43" y="65"/>
                  </a:cubicBezTo>
                  <a:cubicBezTo>
                    <a:pt x="43" y="72"/>
                    <a:pt x="35" y="78"/>
                    <a:pt x="28" y="78"/>
                  </a:cubicBezTo>
                  <a:cubicBezTo>
                    <a:pt x="23" y="78"/>
                    <a:pt x="17" y="78"/>
                    <a:pt x="12" y="77"/>
                  </a:cubicBezTo>
                  <a:cubicBezTo>
                    <a:pt x="5" y="76"/>
                    <a:pt x="0" y="69"/>
                    <a:pt x="0" y="62"/>
                  </a:cubicBezTo>
                  <a:cubicBezTo>
                    <a:pt x="0" y="59"/>
                    <a:pt x="2" y="56"/>
                    <a:pt x="5" y="56"/>
                  </a:cubicBezTo>
                  <a:cubicBezTo>
                    <a:pt x="8" y="56"/>
                    <a:pt x="10" y="58"/>
                    <a:pt x="11" y="61"/>
                  </a:cubicBezTo>
                  <a:cubicBezTo>
                    <a:pt x="11" y="65"/>
                    <a:pt x="13" y="67"/>
                    <a:pt x="17" y="67"/>
                  </a:cubicBezTo>
                  <a:cubicBezTo>
                    <a:pt x="20" y="67"/>
                    <a:pt x="24" y="67"/>
                    <a:pt x="27" y="67"/>
                  </a:cubicBezTo>
                  <a:cubicBezTo>
                    <a:pt x="31" y="67"/>
                    <a:pt x="33" y="65"/>
                    <a:pt x="33" y="61"/>
                  </a:cubicBezTo>
                  <a:cubicBezTo>
                    <a:pt x="34" y="57"/>
                    <a:pt x="34" y="54"/>
                    <a:pt x="33" y="51"/>
                  </a:cubicBezTo>
                  <a:cubicBezTo>
                    <a:pt x="33" y="47"/>
                    <a:pt x="31" y="45"/>
                    <a:pt x="27" y="44"/>
                  </a:cubicBezTo>
                  <a:cubicBezTo>
                    <a:pt x="24" y="44"/>
                    <a:pt x="20" y="44"/>
                    <a:pt x="17" y="44"/>
                  </a:cubicBezTo>
                  <a:cubicBezTo>
                    <a:pt x="13" y="44"/>
                    <a:pt x="11" y="42"/>
                    <a:pt x="11" y="39"/>
                  </a:cubicBezTo>
                  <a:cubicBezTo>
                    <a:pt x="11" y="36"/>
                    <a:pt x="13" y="34"/>
                    <a:pt x="17" y="34"/>
                  </a:cubicBezTo>
                  <a:cubicBezTo>
                    <a:pt x="20" y="34"/>
                    <a:pt x="24" y="34"/>
                    <a:pt x="27" y="34"/>
                  </a:cubicBezTo>
                  <a:cubicBezTo>
                    <a:pt x="31" y="33"/>
                    <a:pt x="33" y="31"/>
                    <a:pt x="33" y="28"/>
                  </a:cubicBezTo>
                  <a:cubicBezTo>
                    <a:pt x="34" y="24"/>
                    <a:pt x="34" y="21"/>
                    <a:pt x="33" y="17"/>
                  </a:cubicBezTo>
                  <a:cubicBezTo>
                    <a:pt x="33" y="14"/>
                    <a:pt x="31" y="11"/>
                    <a:pt x="28" y="11"/>
                  </a:cubicBezTo>
                  <a:cubicBezTo>
                    <a:pt x="24" y="11"/>
                    <a:pt x="20" y="11"/>
                    <a:pt x="16" y="11"/>
                  </a:cubicBezTo>
                  <a:cubicBezTo>
                    <a:pt x="13" y="11"/>
                    <a:pt x="11" y="13"/>
                    <a:pt x="11" y="16"/>
                  </a:cubicBezTo>
                  <a:cubicBezTo>
                    <a:pt x="10" y="20"/>
                    <a:pt x="8" y="22"/>
                    <a:pt x="5" y="22"/>
                  </a:cubicBezTo>
                  <a:cubicBezTo>
                    <a:pt x="1" y="22"/>
                    <a:pt x="0" y="19"/>
                    <a:pt x="0" y="15"/>
                  </a:cubicBezTo>
                  <a:cubicBezTo>
                    <a:pt x="1" y="8"/>
                    <a:pt x="5" y="2"/>
                    <a:pt x="12" y="1"/>
                  </a:cubicBezTo>
                  <a:cubicBezTo>
                    <a:pt x="18" y="0"/>
                    <a:pt x="25" y="0"/>
                    <a:pt x="31" y="1"/>
                  </a:cubicBezTo>
                  <a:cubicBezTo>
                    <a:pt x="39" y="2"/>
                    <a:pt x="44" y="9"/>
                    <a:pt x="44" y="17"/>
                  </a:cubicBezTo>
                  <a:cubicBezTo>
                    <a:pt x="44" y="19"/>
                    <a:pt x="44" y="22"/>
                    <a:pt x="44" y="24"/>
                  </a:cubicBezTo>
                  <a:cubicBezTo>
                    <a:pt x="44" y="30"/>
                    <a:pt x="44" y="35"/>
                    <a:pt x="40" y="3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75" name="Oval 27"/>
            <p:cNvSpPr>
              <a:spLocks noChangeArrowheads="1"/>
            </p:cNvSpPr>
            <p:nvPr/>
          </p:nvSpPr>
          <p:spPr bwMode="auto">
            <a:xfrm>
              <a:off x="453" y="2951"/>
              <a:ext cx="20" cy="21"/>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76" name="Oval 28"/>
            <p:cNvSpPr>
              <a:spLocks noChangeArrowheads="1"/>
            </p:cNvSpPr>
            <p:nvPr/>
          </p:nvSpPr>
          <p:spPr bwMode="auto">
            <a:xfrm>
              <a:off x="453" y="3016"/>
              <a:ext cx="20" cy="2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77" name="Freeform 29"/>
            <p:cNvSpPr>
              <a:spLocks/>
            </p:cNvSpPr>
            <p:nvPr/>
          </p:nvSpPr>
          <p:spPr bwMode="auto">
            <a:xfrm>
              <a:off x="835" y="3016"/>
              <a:ext cx="22" cy="20"/>
            </a:xfrm>
            <a:custGeom>
              <a:avLst/>
              <a:gdLst>
                <a:gd name="T0" fmla="*/ 6 w 11"/>
                <a:gd name="T1" fmla="*/ 0 h 10"/>
                <a:gd name="T2" fmla="*/ 11 w 11"/>
                <a:gd name="T3" fmla="*/ 5 h 10"/>
                <a:gd name="T4" fmla="*/ 5 w 11"/>
                <a:gd name="T5" fmla="*/ 10 h 10"/>
                <a:gd name="T6" fmla="*/ 0 w 11"/>
                <a:gd name="T7" fmla="*/ 5 h 10"/>
                <a:gd name="T8" fmla="*/ 6 w 11"/>
                <a:gd name="T9" fmla="*/ 0 h 10"/>
              </a:gdLst>
              <a:ahLst/>
              <a:cxnLst>
                <a:cxn ang="0">
                  <a:pos x="T0" y="T1"/>
                </a:cxn>
                <a:cxn ang="0">
                  <a:pos x="T2" y="T3"/>
                </a:cxn>
                <a:cxn ang="0">
                  <a:pos x="T4" y="T5"/>
                </a:cxn>
                <a:cxn ang="0">
                  <a:pos x="T6" y="T7"/>
                </a:cxn>
                <a:cxn ang="0">
                  <a:pos x="T8" y="T9"/>
                </a:cxn>
              </a:cxnLst>
              <a:rect l="0" t="0" r="r" b="b"/>
              <a:pathLst>
                <a:path w="11" h="10">
                  <a:moveTo>
                    <a:pt x="6" y="0"/>
                  </a:moveTo>
                  <a:cubicBezTo>
                    <a:pt x="8" y="0"/>
                    <a:pt x="11" y="2"/>
                    <a:pt x="11" y="5"/>
                  </a:cubicBezTo>
                  <a:cubicBezTo>
                    <a:pt x="11" y="8"/>
                    <a:pt x="8" y="10"/>
                    <a:pt x="5" y="10"/>
                  </a:cubicBezTo>
                  <a:cubicBezTo>
                    <a:pt x="3" y="10"/>
                    <a:pt x="0" y="8"/>
                    <a:pt x="0" y="5"/>
                  </a:cubicBezTo>
                  <a:cubicBezTo>
                    <a:pt x="0" y="2"/>
                    <a:pt x="3" y="0"/>
                    <a:pt x="6"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78" name="Oval 30"/>
            <p:cNvSpPr>
              <a:spLocks noChangeArrowheads="1"/>
            </p:cNvSpPr>
            <p:nvPr/>
          </p:nvSpPr>
          <p:spPr bwMode="auto">
            <a:xfrm>
              <a:off x="453" y="2984"/>
              <a:ext cx="20" cy="2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79" name="Freeform 31"/>
            <p:cNvSpPr>
              <a:spLocks/>
            </p:cNvSpPr>
            <p:nvPr/>
          </p:nvSpPr>
          <p:spPr bwMode="auto">
            <a:xfrm>
              <a:off x="453" y="2919"/>
              <a:ext cx="20" cy="22"/>
            </a:xfrm>
            <a:custGeom>
              <a:avLst/>
              <a:gdLst>
                <a:gd name="T0" fmla="*/ 10 w 10"/>
                <a:gd name="T1" fmla="*/ 5 h 11"/>
                <a:gd name="T2" fmla="*/ 5 w 10"/>
                <a:gd name="T3" fmla="*/ 11 h 11"/>
                <a:gd name="T4" fmla="*/ 0 w 10"/>
                <a:gd name="T5" fmla="*/ 5 h 11"/>
                <a:gd name="T6" fmla="*/ 5 w 10"/>
                <a:gd name="T7" fmla="*/ 0 h 11"/>
                <a:gd name="T8" fmla="*/ 10 w 10"/>
                <a:gd name="T9" fmla="*/ 5 h 11"/>
              </a:gdLst>
              <a:ahLst/>
              <a:cxnLst>
                <a:cxn ang="0">
                  <a:pos x="T0" y="T1"/>
                </a:cxn>
                <a:cxn ang="0">
                  <a:pos x="T2" y="T3"/>
                </a:cxn>
                <a:cxn ang="0">
                  <a:pos x="T4" y="T5"/>
                </a:cxn>
                <a:cxn ang="0">
                  <a:pos x="T6" y="T7"/>
                </a:cxn>
                <a:cxn ang="0">
                  <a:pos x="T8" y="T9"/>
                </a:cxn>
              </a:cxnLst>
              <a:rect l="0" t="0" r="r" b="b"/>
              <a:pathLst>
                <a:path w="10" h="11">
                  <a:moveTo>
                    <a:pt x="10" y="5"/>
                  </a:moveTo>
                  <a:cubicBezTo>
                    <a:pt x="10" y="8"/>
                    <a:pt x="8" y="11"/>
                    <a:pt x="5" y="11"/>
                  </a:cubicBezTo>
                  <a:cubicBezTo>
                    <a:pt x="2" y="10"/>
                    <a:pt x="0" y="8"/>
                    <a:pt x="0" y="5"/>
                  </a:cubicBezTo>
                  <a:cubicBezTo>
                    <a:pt x="0" y="2"/>
                    <a:pt x="2" y="0"/>
                    <a:pt x="5" y="0"/>
                  </a:cubicBezTo>
                  <a:cubicBezTo>
                    <a:pt x="8" y="0"/>
                    <a:pt x="10" y="2"/>
                    <a:pt x="10"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0" name="Freeform 32"/>
            <p:cNvSpPr>
              <a:spLocks/>
            </p:cNvSpPr>
            <p:nvPr/>
          </p:nvSpPr>
          <p:spPr bwMode="auto">
            <a:xfrm>
              <a:off x="835" y="2984"/>
              <a:ext cx="22" cy="20"/>
            </a:xfrm>
            <a:custGeom>
              <a:avLst/>
              <a:gdLst>
                <a:gd name="T0" fmla="*/ 11 w 11"/>
                <a:gd name="T1" fmla="*/ 5 h 10"/>
                <a:gd name="T2" fmla="*/ 6 w 11"/>
                <a:gd name="T3" fmla="*/ 10 h 10"/>
                <a:gd name="T4" fmla="*/ 0 w 11"/>
                <a:gd name="T5" fmla="*/ 5 h 10"/>
                <a:gd name="T6" fmla="*/ 6 w 11"/>
                <a:gd name="T7" fmla="*/ 0 h 10"/>
                <a:gd name="T8" fmla="*/ 11 w 11"/>
                <a:gd name="T9" fmla="*/ 5 h 10"/>
              </a:gdLst>
              <a:ahLst/>
              <a:cxnLst>
                <a:cxn ang="0">
                  <a:pos x="T0" y="T1"/>
                </a:cxn>
                <a:cxn ang="0">
                  <a:pos x="T2" y="T3"/>
                </a:cxn>
                <a:cxn ang="0">
                  <a:pos x="T4" y="T5"/>
                </a:cxn>
                <a:cxn ang="0">
                  <a:pos x="T6" y="T7"/>
                </a:cxn>
                <a:cxn ang="0">
                  <a:pos x="T8" y="T9"/>
                </a:cxn>
              </a:cxnLst>
              <a:rect l="0" t="0" r="r" b="b"/>
              <a:pathLst>
                <a:path w="11" h="10">
                  <a:moveTo>
                    <a:pt x="11" y="5"/>
                  </a:moveTo>
                  <a:cubicBezTo>
                    <a:pt x="11" y="8"/>
                    <a:pt x="8" y="10"/>
                    <a:pt x="6" y="10"/>
                  </a:cubicBezTo>
                  <a:cubicBezTo>
                    <a:pt x="3" y="10"/>
                    <a:pt x="0" y="8"/>
                    <a:pt x="0" y="5"/>
                  </a:cubicBezTo>
                  <a:cubicBezTo>
                    <a:pt x="0" y="2"/>
                    <a:pt x="3" y="0"/>
                    <a:pt x="6" y="0"/>
                  </a:cubicBezTo>
                  <a:cubicBezTo>
                    <a:pt x="9" y="0"/>
                    <a:pt x="11" y="3"/>
                    <a:pt x="11"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1" name="Freeform 33"/>
            <p:cNvSpPr>
              <a:spLocks/>
            </p:cNvSpPr>
            <p:nvPr/>
          </p:nvSpPr>
          <p:spPr bwMode="auto">
            <a:xfrm>
              <a:off x="835" y="2951"/>
              <a:ext cx="22" cy="21"/>
            </a:xfrm>
            <a:custGeom>
              <a:avLst/>
              <a:gdLst>
                <a:gd name="T0" fmla="*/ 6 w 11"/>
                <a:gd name="T1" fmla="*/ 10 h 10"/>
                <a:gd name="T2" fmla="*/ 0 w 11"/>
                <a:gd name="T3" fmla="*/ 5 h 10"/>
                <a:gd name="T4" fmla="*/ 6 w 11"/>
                <a:gd name="T5" fmla="*/ 0 h 10"/>
                <a:gd name="T6" fmla="*/ 11 w 11"/>
                <a:gd name="T7" fmla="*/ 5 h 10"/>
                <a:gd name="T8" fmla="*/ 6 w 11"/>
                <a:gd name="T9" fmla="*/ 10 h 10"/>
              </a:gdLst>
              <a:ahLst/>
              <a:cxnLst>
                <a:cxn ang="0">
                  <a:pos x="T0" y="T1"/>
                </a:cxn>
                <a:cxn ang="0">
                  <a:pos x="T2" y="T3"/>
                </a:cxn>
                <a:cxn ang="0">
                  <a:pos x="T4" y="T5"/>
                </a:cxn>
                <a:cxn ang="0">
                  <a:pos x="T6" y="T7"/>
                </a:cxn>
                <a:cxn ang="0">
                  <a:pos x="T8" y="T9"/>
                </a:cxn>
              </a:cxnLst>
              <a:rect l="0" t="0" r="r" b="b"/>
              <a:pathLst>
                <a:path w="11" h="10">
                  <a:moveTo>
                    <a:pt x="6" y="10"/>
                  </a:moveTo>
                  <a:cubicBezTo>
                    <a:pt x="3" y="10"/>
                    <a:pt x="0" y="8"/>
                    <a:pt x="0" y="5"/>
                  </a:cubicBezTo>
                  <a:cubicBezTo>
                    <a:pt x="0" y="2"/>
                    <a:pt x="3" y="0"/>
                    <a:pt x="6" y="0"/>
                  </a:cubicBezTo>
                  <a:cubicBezTo>
                    <a:pt x="9" y="0"/>
                    <a:pt x="11" y="3"/>
                    <a:pt x="11" y="5"/>
                  </a:cubicBezTo>
                  <a:cubicBezTo>
                    <a:pt x="11" y="8"/>
                    <a:pt x="9" y="10"/>
                    <a:pt x="6"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2" name="Freeform 34"/>
            <p:cNvSpPr>
              <a:spLocks/>
            </p:cNvSpPr>
            <p:nvPr/>
          </p:nvSpPr>
          <p:spPr bwMode="auto">
            <a:xfrm>
              <a:off x="835" y="2887"/>
              <a:ext cx="22" cy="22"/>
            </a:xfrm>
            <a:custGeom>
              <a:avLst/>
              <a:gdLst>
                <a:gd name="T0" fmla="*/ 6 w 11"/>
                <a:gd name="T1" fmla="*/ 11 h 11"/>
                <a:gd name="T2" fmla="*/ 0 w 11"/>
                <a:gd name="T3" fmla="*/ 5 h 11"/>
                <a:gd name="T4" fmla="*/ 5 w 11"/>
                <a:gd name="T5" fmla="*/ 0 h 11"/>
                <a:gd name="T6" fmla="*/ 11 w 11"/>
                <a:gd name="T7" fmla="*/ 6 h 11"/>
                <a:gd name="T8" fmla="*/ 6 w 11"/>
                <a:gd name="T9" fmla="*/ 11 h 11"/>
              </a:gdLst>
              <a:ahLst/>
              <a:cxnLst>
                <a:cxn ang="0">
                  <a:pos x="T0" y="T1"/>
                </a:cxn>
                <a:cxn ang="0">
                  <a:pos x="T2" y="T3"/>
                </a:cxn>
                <a:cxn ang="0">
                  <a:pos x="T4" y="T5"/>
                </a:cxn>
                <a:cxn ang="0">
                  <a:pos x="T6" y="T7"/>
                </a:cxn>
                <a:cxn ang="0">
                  <a:pos x="T8" y="T9"/>
                </a:cxn>
              </a:cxnLst>
              <a:rect l="0" t="0" r="r" b="b"/>
              <a:pathLst>
                <a:path w="11" h="11">
                  <a:moveTo>
                    <a:pt x="6" y="11"/>
                  </a:moveTo>
                  <a:cubicBezTo>
                    <a:pt x="3" y="11"/>
                    <a:pt x="0" y="8"/>
                    <a:pt x="0" y="5"/>
                  </a:cubicBezTo>
                  <a:cubicBezTo>
                    <a:pt x="0" y="3"/>
                    <a:pt x="3" y="0"/>
                    <a:pt x="5" y="0"/>
                  </a:cubicBezTo>
                  <a:cubicBezTo>
                    <a:pt x="8" y="0"/>
                    <a:pt x="11" y="3"/>
                    <a:pt x="11" y="6"/>
                  </a:cubicBezTo>
                  <a:cubicBezTo>
                    <a:pt x="11" y="8"/>
                    <a:pt x="8" y="11"/>
                    <a:pt x="6" y="1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3" name="Freeform 35"/>
            <p:cNvSpPr>
              <a:spLocks/>
            </p:cNvSpPr>
            <p:nvPr/>
          </p:nvSpPr>
          <p:spPr bwMode="auto">
            <a:xfrm>
              <a:off x="453" y="2887"/>
              <a:ext cx="20" cy="22"/>
            </a:xfrm>
            <a:custGeom>
              <a:avLst/>
              <a:gdLst>
                <a:gd name="T0" fmla="*/ 5 w 10"/>
                <a:gd name="T1" fmla="*/ 0 h 11"/>
                <a:gd name="T2" fmla="*/ 10 w 10"/>
                <a:gd name="T3" fmla="*/ 5 h 11"/>
                <a:gd name="T4" fmla="*/ 5 w 10"/>
                <a:gd name="T5" fmla="*/ 11 h 11"/>
                <a:gd name="T6" fmla="*/ 0 w 10"/>
                <a:gd name="T7" fmla="*/ 5 h 11"/>
                <a:gd name="T8" fmla="*/ 5 w 10"/>
                <a:gd name="T9" fmla="*/ 0 h 11"/>
              </a:gdLst>
              <a:ahLst/>
              <a:cxnLst>
                <a:cxn ang="0">
                  <a:pos x="T0" y="T1"/>
                </a:cxn>
                <a:cxn ang="0">
                  <a:pos x="T2" y="T3"/>
                </a:cxn>
                <a:cxn ang="0">
                  <a:pos x="T4" y="T5"/>
                </a:cxn>
                <a:cxn ang="0">
                  <a:pos x="T6" y="T7"/>
                </a:cxn>
                <a:cxn ang="0">
                  <a:pos x="T8" y="T9"/>
                </a:cxn>
              </a:cxnLst>
              <a:rect l="0" t="0" r="r" b="b"/>
              <a:pathLst>
                <a:path w="10" h="11">
                  <a:moveTo>
                    <a:pt x="5" y="0"/>
                  </a:moveTo>
                  <a:cubicBezTo>
                    <a:pt x="8" y="0"/>
                    <a:pt x="10" y="3"/>
                    <a:pt x="10" y="5"/>
                  </a:cubicBezTo>
                  <a:cubicBezTo>
                    <a:pt x="10" y="9"/>
                    <a:pt x="8" y="11"/>
                    <a:pt x="5" y="11"/>
                  </a:cubicBezTo>
                  <a:cubicBezTo>
                    <a:pt x="2" y="11"/>
                    <a:pt x="0" y="8"/>
                    <a:pt x="0" y="5"/>
                  </a:cubicBezTo>
                  <a:cubicBezTo>
                    <a:pt x="0" y="2"/>
                    <a:pt x="2" y="0"/>
                    <a:pt x="5"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4" name="Oval 36"/>
            <p:cNvSpPr>
              <a:spLocks noChangeArrowheads="1"/>
            </p:cNvSpPr>
            <p:nvPr/>
          </p:nvSpPr>
          <p:spPr bwMode="auto">
            <a:xfrm>
              <a:off x="835" y="2919"/>
              <a:ext cx="22" cy="22"/>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5" name="Freeform 37"/>
            <p:cNvSpPr>
              <a:spLocks noEditPoints="1"/>
            </p:cNvSpPr>
            <p:nvPr/>
          </p:nvSpPr>
          <p:spPr bwMode="auto">
            <a:xfrm>
              <a:off x="497" y="3113"/>
              <a:ext cx="89" cy="89"/>
            </a:xfrm>
            <a:custGeom>
              <a:avLst/>
              <a:gdLst>
                <a:gd name="T0" fmla="*/ 44 w 44"/>
                <a:gd name="T1" fmla="*/ 22 h 44"/>
                <a:gd name="T2" fmla="*/ 22 w 44"/>
                <a:gd name="T3" fmla="*/ 44 h 44"/>
                <a:gd name="T4" fmla="*/ 0 w 44"/>
                <a:gd name="T5" fmla="*/ 22 h 44"/>
                <a:gd name="T6" fmla="*/ 22 w 44"/>
                <a:gd name="T7" fmla="*/ 0 h 44"/>
                <a:gd name="T8" fmla="*/ 44 w 44"/>
                <a:gd name="T9" fmla="*/ 22 h 44"/>
                <a:gd name="T10" fmla="*/ 22 w 44"/>
                <a:gd name="T11" fmla="*/ 33 h 44"/>
                <a:gd name="T12" fmla="*/ 33 w 44"/>
                <a:gd name="T13" fmla="*/ 22 h 44"/>
                <a:gd name="T14" fmla="*/ 22 w 44"/>
                <a:gd name="T15" fmla="*/ 10 h 44"/>
                <a:gd name="T16" fmla="*/ 11 w 44"/>
                <a:gd name="T17" fmla="*/ 22 h 44"/>
                <a:gd name="T18" fmla="*/ 22 w 44"/>
                <a:gd name="T19" fmla="*/ 33 h 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4" h="44">
                  <a:moveTo>
                    <a:pt x="44" y="22"/>
                  </a:moveTo>
                  <a:cubicBezTo>
                    <a:pt x="44" y="34"/>
                    <a:pt x="34" y="44"/>
                    <a:pt x="22" y="44"/>
                  </a:cubicBezTo>
                  <a:cubicBezTo>
                    <a:pt x="10" y="44"/>
                    <a:pt x="0" y="34"/>
                    <a:pt x="0" y="22"/>
                  </a:cubicBezTo>
                  <a:cubicBezTo>
                    <a:pt x="0" y="9"/>
                    <a:pt x="10" y="0"/>
                    <a:pt x="22" y="0"/>
                  </a:cubicBezTo>
                  <a:cubicBezTo>
                    <a:pt x="34" y="0"/>
                    <a:pt x="44" y="10"/>
                    <a:pt x="44" y="22"/>
                  </a:cubicBezTo>
                  <a:close/>
                  <a:moveTo>
                    <a:pt x="22" y="33"/>
                  </a:moveTo>
                  <a:cubicBezTo>
                    <a:pt x="28" y="33"/>
                    <a:pt x="34" y="28"/>
                    <a:pt x="33" y="22"/>
                  </a:cubicBezTo>
                  <a:cubicBezTo>
                    <a:pt x="33" y="16"/>
                    <a:pt x="28" y="10"/>
                    <a:pt x="22" y="10"/>
                  </a:cubicBezTo>
                  <a:cubicBezTo>
                    <a:pt x="16" y="10"/>
                    <a:pt x="11" y="16"/>
                    <a:pt x="11" y="22"/>
                  </a:cubicBezTo>
                  <a:cubicBezTo>
                    <a:pt x="11" y="28"/>
                    <a:pt x="16" y="33"/>
                    <a:pt x="22"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6" name="Oval 38"/>
            <p:cNvSpPr>
              <a:spLocks noChangeArrowheads="1"/>
            </p:cNvSpPr>
            <p:nvPr/>
          </p:nvSpPr>
          <p:spPr bwMode="auto">
            <a:xfrm>
              <a:off x="453" y="3081"/>
              <a:ext cx="20" cy="2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7" name="Freeform 39"/>
            <p:cNvSpPr>
              <a:spLocks/>
            </p:cNvSpPr>
            <p:nvPr/>
          </p:nvSpPr>
          <p:spPr bwMode="auto">
            <a:xfrm>
              <a:off x="870" y="3091"/>
              <a:ext cx="22" cy="22"/>
            </a:xfrm>
            <a:custGeom>
              <a:avLst/>
              <a:gdLst>
                <a:gd name="T0" fmla="*/ 11 w 11"/>
                <a:gd name="T1" fmla="*/ 5 h 11"/>
                <a:gd name="T2" fmla="*/ 6 w 11"/>
                <a:gd name="T3" fmla="*/ 10 h 11"/>
                <a:gd name="T4" fmla="*/ 0 w 11"/>
                <a:gd name="T5" fmla="*/ 5 h 11"/>
                <a:gd name="T6" fmla="*/ 5 w 11"/>
                <a:gd name="T7" fmla="*/ 0 h 11"/>
                <a:gd name="T8" fmla="*/ 11 w 11"/>
                <a:gd name="T9" fmla="*/ 5 h 11"/>
              </a:gdLst>
              <a:ahLst/>
              <a:cxnLst>
                <a:cxn ang="0">
                  <a:pos x="T0" y="T1"/>
                </a:cxn>
                <a:cxn ang="0">
                  <a:pos x="T2" y="T3"/>
                </a:cxn>
                <a:cxn ang="0">
                  <a:pos x="T4" y="T5"/>
                </a:cxn>
                <a:cxn ang="0">
                  <a:pos x="T6" y="T7"/>
                </a:cxn>
                <a:cxn ang="0">
                  <a:pos x="T8" y="T9"/>
                </a:cxn>
              </a:cxnLst>
              <a:rect l="0" t="0" r="r" b="b"/>
              <a:pathLst>
                <a:path w="11" h="11">
                  <a:moveTo>
                    <a:pt x="11" y="5"/>
                  </a:moveTo>
                  <a:cubicBezTo>
                    <a:pt x="11" y="8"/>
                    <a:pt x="9" y="10"/>
                    <a:pt x="6" y="10"/>
                  </a:cubicBezTo>
                  <a:cubicBezTo>
                    <a:pt x="3" y="11"/>
                    <a:pt x="0" y="8"/>
                    <a:pt x="0" y="5"/>
                  </a:cubicBezTo>
                  <a:cubicBezTo>
                    <a:pt x="0" y="2"/>
                    <a:pt x="2" y="0"/>
                    <a:pt x="5" y="0"/>
                  </a:cubicBezTo>
                  <a:cubicBezTo>
                    <a:pt x="8" y="0"/>
                    <a:pt x="11" y="2"/>
                    <a:pt x="11"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8" name="Freeform 40"/>
            <p:cNvSpPr>
              <a:spLocks/>
            </p:cNvSpPr>
            <p:nvPr/>
          </p:nvSpPr>
          <p:spPr bwMode="auto">
            <a:xfrm>
              <a:off x="932" y="3123"/>
              <a:ext cx="23" cy="20"/>
            </a:xfrm>
            <a:custGeom>
              <a:avLst/>
              <a:gdLst>
                <a:gd name="T0" fmla="*/ 6 w 11"/>
                <a:gd name="T1" fmla="*/ 10 h 10"/>
                <a:gd name="T2" fmla="*/ 1 w 11"/>
                <a:gd name="T3" fmla="*/ 5 h 10"/>
                <a:gd name="T4" fmla="*/ 6 w 11"/>
                <a:gd name="T5" fmla="*/ 0 h 10"/>
                <a:gd name="T6" fmla="*/ 11 w 11"/>
                <a:gd name="T7" fmla="*/ 5 h 10"/>
                <a:gd name="T8" fmla="*/ 6 w 11"/>
                <a:gd name="T9" fmla="*/ 10 h 10"/>
              </a:gdLst>
              <a:ahLst/>
              <a:cxnLst>
                <a:cxn ang="0">
                  <a:pos x="T0" y="T1"/>
                </a:cxn>
                <a:cxn ang="0">
                  <a:pos x="T2" y="T3"/>
                </a:cxn>
                <a:cxn ang="0">
                  <a:pos x="T4" y="T5"/>
                </a:cxn>
                <a:cxn ang="0">
                  <a:pos x="T6" y="T7"/>
                </a:cxn>
                <a:cxn ang="0">
                  <a:pos x="T8" y="T9"/>
                </a:cxn>
              </a:cxnLst>
              <a:rect l="0" t="0" r="r" b="b"/>
              <a:pathLst>
                <a:path w="11" h="10">
                  <a:moveTo>
                    <a:pt x="6" y="10"/>
                  </a:moveTo>
                  <a:cubicBezTo>
                    <a:pt x="3" y="10"/>
                    <a:pt x="1" y="8"/>
                    <a:pt x="1" y="5"/>
                  </a:cubicBezTo>
                  <a:cubicBezTo>
                    <a:pt x="0" y="2"/>
                    <a:pt x="3" y="0"/>
                    <a:pt x="6" y="0"/>
                  </a:cubicBezTo>
                  <a:cubicBezTo>
                    <a:pt x="9" y="0"/>
                    <a:pt x="11" y="2"/>
                    <a:pt x="11" y="5"/>
                  </a:cubicBezTo>
                  <a:cubicBezTo>
                    <a:pt x="11" y="8"/>
                    <a:pt x="9" y="10"/>
                    <a:pt x="6"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89" name="Oval 41"/>
            <p:cNvSpPr>
              <a:spLocks noChangeArrowheads="1"/>
            </p:cNvSpPr>
            <p:nvPr/>
          </p:nvSpPr>
          <p:spPr bwMode="auto">
            <a:xfrm>
              <a:off x="835" y="3081"/>
              <a:ext cx="22" cy="2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0" name="Oval 42"/>
            <p:cNvSpPr>
              <a:spLocks noChangeArrowheads="1"/>
            </p:cNvSpPr>
            <p:nvPr/>
          </p:nvSpPr>
          <p:spPr bwMode="auto">
            <a:xfrm>
              <a:off x="418" y="3091"/>
              <a:ext cx="20" cy="2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1" name="Freeform 43"/>
            <p:cNvSpPr>
              <a:spLocks/>
            </p:cNvSpPr>
            <p:nvPr/>
          </p:nvSpPr>
          <p:spPr bwMode="auto">
            <a:xfrm>
              <a:off x="384" y="3105"/>
              <a:ext cx="22" cy="20"/>
            </a:xfrm>
            <a:custGeom>
              <a:avLst/>
              <a:gdLst>
                <a:gd name="T0" fmla="*/ 11 w 11"/>
                <a:gd name="T1" fmla="*/ 5 h 10"/>
                <a:gd name="T2" fmla="*/ 6 w 11"/>
                <a:gd name="T3" fmla="*/ 10 h 10"/>
                <a:gd name="T4" fmla="*/ 1 w 11"/>
                <a:gd name="T5" fmla="*/ 5 h 10"/>
                <a:gd name="T6" fmla="*/ 6 w 11"/>
                <a:gd name="T7" fmla="*/ 0 h 10"/>
                <a:gd name="T8" fmla="*/ 11 w 11"/>
                <a:gd name="T9" fmla="*/ 5 h 10"/>
              </a:gdLst>
              <a:ahLst/>
              <a:cxnLst>
                <a:cxn ang="0">
                  <a:pos x="T0" y="T1"/>
                </a:cxn>
                <a:cxn ang="0">
                  <a:pos x="T2" y="T3"/>
                </a:cxn>
                <a:cxn ang="0">
                  <a:pos x="T4" y="T5"/>
                </a:cxn>
                <a:cxn ang="0">
                  <a:pos x="T6" y="T7"/>
                </a:cxn>
                <a:cxn ang="0">
                  <a:pos x="T8" y="T9"/>
                </a:cxn>
              </a:cxnLst>
              <a:rect l="0" t="0" r="r" b="b"/>
              <a:pathLst>
                <a:path w="11" h="10">
                  <a:moveTo>
                    <a:pt x="11" y="5"/>
                  </a:moveTo>
                  <a:cubicBezTo>
                    <a:pt x="11" y="8"/>
                    <a:pt x="9" y="10"/>
                    <a:pt x="6" y="10"/>
                  </a:cubicBezTo>
                  <a:cubicBezTo>
                    <a:pt x="3" y="10"/>
                    <a:pt x="0" y="8"/>
                    <a:pt x="1" y="5"/>
                  </a:cubicBezTo>
                  <a:cubicBezTo>
                    <a:pt x="1" y="2"/>
                    <a:pt x="3" y="0"/>
                    <a:pt x="6" y="0"/>
                  </a:cubicBezTo>
                  <a:cubicBezTo>
                    <a:pt x="9" y="0"/>
                    <a:pt x="11" y="2"/>
                    <a:pt x="11" y="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2" name="Oval 44"/>
            <p:cNvSpPr>
              <a:spLocks noChangeArrowheads="1"/>
            </p:cNvSpPr>
            <p:nvPr/>
          </p:nvSpPr>
          <p:spPr bwMode="auto">
            <a:xfrm>
              <a:off x="902" y="3105"/>
              <a:ext cx="22" cy="20"/>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3" name="Freeform 45"/>
            <p:cNvSpPr>
              <a:spLocks/>
            </p:cNvSpPr>
            <p:nvPr/>
          </p:nvSpPr>
          <p:spPr bwMode="auto">
            <a:xfrm>
              <a:off x="353" y="3123"/>
              <a:ext cx="23" cy="20"/>
            </a:xfrm>
            <a:custGeom>
              <a:avLst/>
              <a:gdLst>
                <a:gd name="T0" fmla="*/ 6 w 11"/>
                <a:gd name="T1" fmla="*/ 10 h 10"/>
                <a:gd name="T2" fmla="*/ 0 w 11"/>
                <a:gd name="T3" fmla="*/ 5 h 10"/>
                <a:gd name="T4" fmla="*/ 5 w 11"/>
                <a:gd name="T5" fmla="*/ 0 h 10"/>
                <a:gd name="T6" fmla="*/ 11 w 11"/>
                <a:gd name="T7" fmla="*/ 5 h 10"/>
                <a:gd name="T8" fmla="*/ 6 w 11"/>
                <a:gd name="T9" fmla="*/ 10 h 10"/>
              </a:gdLst>
              <a:ahLst/>
              <a:cxnLst>
                <a:cxn ang="0">
                  <a:pos x="T0" y="T1"/>
                </a:cxn>
                <a:cxn ang="0">
                  <a:pos x="T2" y="T3"/>
                </a:cxn>
                <a:cxn ang="0">
                  <a:pos x="T4" y="T5"/>
                </a:cxn>
                <a:cxn ang="0">
                  <a:pos x="T6" y="T7"/>
                </a:cxn>
                <a:cxn ang="0">
                  <a:pos x="T8" y="T9"/>
                </a:cxn>
              </a:cxnLst>
              <a:rect l="0" t="0" r="r" b="b"/>
              <a:pathLst>
                <a:path w="11" h="10">
                  <a:moveTo>
                    <a:pt x="6" y="10"/>
                  </a:moveTo>
                  <a:cubicBezTo>
                    <a:pt x="3" y="10"/>
                    <a:pt x="0" y="8"/>
                    <a:pt x="0" y="5"/>
                  </a:cubicBezTo>
                  <a:cubicBezTo>
                    <a:pt x="0" y="2"/>
                    <a:pt x="3" y="0"/>
                    <a:pt x="5" y="0"/>
                  </a:cubicBezTo>
                  <a:cubicBezTo>
                    <a:pt x="8" y="0"/>
                    <a:pt x="11" y="2"/>
                    <a:pt x="11" y="5"/>
                  </a:cubicBezTo>
                  <a:cubicBezTo>
                    <a:pt x="11" y="8"/>
                    <a:pt x="9" y="10"/>
                    <a:pt x="6" y="1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grpSp>
        <p:nvGrpSpPr>
          <p:cNvPr id="94" name="Group 48"/>
          <p:cNvGrpSpPr>
            <a:grpSpLocks noChangeAspect="1"/>
          </p:cNvGrpSpPr>
          <p:nvPr/>
        </p:nvGrpSpPr>
        <p:grpSpPr>
          <a:xfrm>
            <a:off x="2225813" y="2940853"/>
            <a:ext cx="386863" cy="412196"/>
            <a:chOff x="-1082" y="3499"/>
            <a:chExt cx="733" cy="781"/>
          </a:xfrm>
          <a:solidFill>
            <a:schemeClr val="tx2"/>
          </a:solidFill>
        </p:grpSpPr>
        <p:sp>
          <p:nvSpPr>
            <p:cNvPr id="95" name="Freeform 49"/>
            <p:cNvSpPr>
              <a:spLocks noEditPoints="1"/>
            </p:cNvSpPr>
            <p:nvPr/>
          </p:nvSpPr>
          <p:spPr bwMode="auto">
            <a:xfrm>
              <a:off x="-1082" y="3499"/>
              <a:ext cx="733" cy="781"/>
            </a:xfrm>
            <a:custGeom>
              <a:avLst/>
              <a:gdLst>
                <a:gd name="T0" fmla="*/ 265 w 363"/>
                <a:gd name="T1" fmla="*/ 3 h 387"/>
                <a:gd name="T2" fmla="*/ 317 w 363"/>
                <a:gd name="T3" fmla="*/ 88 h 387"/>
                <a:gd name="T4" fmla="*/ 360 w 363"/>
                <a:gd name="T5" fmla="*/ 278 h 387"/>
                <a:gd name="T6" fmla="*/ 347 w 363"/>
                <a:gd name="T7" fmla="*/ 362 h 387"/>
                <a:gd name="T8" fmla="*/ 285 w 363"/>
                <a:gd name="T9" fmla="*/ 387 h 387"/>
                <a:gd name="T10" fmla="*/ 258 w 363"/>
                <a:gd name="T11" fmla="*/ 352 h 387"/>
                <a:gd name="T12" fmla="*/ 244 w 363"/>
                <a:gd name="T13" fmla="*/ 335 h 387"/>
                <a:gd name="T14" fmla="*/ 113 w 363"/>
                <a:gd name="T15" fmla="*/ 337 h 387"/>
                <a:gd name="T16" fmla="*/ 79 w 363"/>
                <a:gd name="T17" fmla="*/ 387 h 387"/>
                <a:gd name="T18" fmla="*/ 16 w 363"/>
                <a:gd name="T19" fmla="*/ 361 h 387"/>
                <a:gd name="T20" fmla="*/ 5 w 363"/>
                <a:gd name="T21" fmla="*/ 275 h 387"/>
                <a:gd name="T22" fmla="*/ 47 w 363"/>
                <a:gd name="T23" fmla="*/ 231 h 387"/>
                <a:gd name="T24" fmla="*/ 304 w 363"/>
                <a:gd name="T25" fmla="*/ 199 h 387"/>
                <a:gd name="T26" fmla="*/ 301 w 363"/>
                <a:gd name="T27" fmla="*/ 64 h 387"/>
                <a:gd name="T28" fmla="*/ 253 w 363"/>
                <a:gd name="T29" fmla="*/ 17 h 387"/>
                <a:gd name="T30" fmla="*/ 59 w 363"/>
                <a:gd name="T31" fmla="*/ 13 h 387"/>
                <a:gd name="T32" fmla="*/ 93 w 363"/>
                <a:gd name="T33" fmla="*/ 209 h 387"/>
                <a:gd name="T34" fmla="*/ 108 w 363"/>
                <a:gd name="T35" fmla="*/ 290 h 387"/>
                <a:gd name="T36" fmla="*/ 243 w 363"/>
                <a:gd name="T37" fmla="*/ 323 h 387"/>
                <a:gd name="T38" fmla="*/ 261 w 363"/>
                <a:gd name="T39" fmla="*/ 279 h 387"/>
                <a:gd name="T40" fmla="*/ 294 w 363"/>
                <a:gd name="T41" fmla="*/ 195 h 387"/>
                <a:gd name="T42" fmla="*/ 45 w 363"/>
                <a:gd name="T43" fmla="*/ 251 h 387"/>
                <a:gd name="T44" fmla="*/ 23 w 363"/>
                <a:gd name="T45" fmla="*/ 340 h 387"/>
                <a:gd name="T46" fmla="*/ 35 w 363"/>
                <a:gd name="T47" fmla="*/ 361 h 387"/>
                <a:gd name="T48" fmla="*/ 77 w 363"/>
                <a:gd name="T49" fmla="*/ 375 h 387"/>
                <a:gd name="T50" fmla="*/ 89 w 363"/>
                <a:gd name="T51" fmla="*/ 348 h 387"/>
                <a:gd name="T52" fmla="*/ 94 w 363"/>
                <a:gd name="T53" fmla="*/ 289 h 387"/>
                <a:gd name="T54" fmla="*/ 81 w 363"/>
                <a:gd name="T55" fmla="*/ 211 h 387"/>
                <a:gd name="T56" fmla="*/ 64 w 363"/>
                <a:gd name="T57" fmla="*/ 244 h 387"/>
                <a:gd name="T58" fmla="*/ 37 w 363"/>
                <a:gd name="T59" fmla="*/ 304 h 387"/>
                <a:gd name="T60" fmla="*/ 45 w 363"/>
                <a:gd name="T61" fmla="*/ 288 h 387"/>
                <a:gd name="T62" fmla="*/ 326 w 363"/>
                <a:gd name="T63" fmla="*/ 302 h 387"/>
                <a:gd name="T64" fmla="*/ 306 w 363"/>
                <a:gd name="T65" fmla="*/ 291 h 387"/>
                <a:gd name="T66" fmla="*/ 290 w 363"/>
                <a:gd name="T67" fmla="*/ 206 h 387"/>
                <a:gd name="T68" fmla="*/ 269 w 363"/>
                <a:gd name="T69" fmla="*/ 291 h 387"/>
                <a:gd name="T70" fmla="*/ 275 w 363"/>
                <a:gd name="T71" fmla="*/ 348 h 387"/>
                <a:gd name="T72" fmla="*/ 287 w 363"/>
                <a:gd name="T73" fmla="*/ 375 h 387"/>
                <a:gd name="T74" fmla="*/ 335 w 363"/>
                <a:gd name="T75" fmla="*/ 361 h 387"/>
                <a:gd name="T76" fmla="*/ 329 w 363"/>
                <a:gd name="T77" fmla="*/ 348 h 387"/>
                <a:gd name="T78" fmla="*/ 349 w 363"/>
                <a:gd name="T79" fmla="*/ 283 h 387"/>
                <a:gd name="T80" fmla="*/ 319 w 363"/>
                <a:gd name="T81" fmla="*/ 288 h 387"/>
                <a:gd name="T82" fmla="*/ 265 w 363"/>
                <a:gd name="T83" fmla="*/ 23 h 387"/>
                <a:gd name="T84" fmla="*/ 286 w 363"/>
                <a:gd name="T85" fmla="*/ 5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3" h="387">
                  <a:moveTo>
                    <a:pt x="52" y="0"/>
                  </a:moveTo>
                  <a:cubicBezTo>
                    <a:pt x="121" y="0"/>
                    <a:pt x="191" y="0"/>
                    <a:pt x="260" y="0"/>
                  </a:cubicBezTo>
                  <a:cubicBezTo>
                    <a:pt x="262" y="1"/>
                    <a:pt x="263" y="2"/>
                    <a:pt x="265" y="3"/>
                  </a:cubicBezTo>
                  <a:cubicBezTo>
                    <a:pt x="281" y="20"/>
                    <a:pt x="297" y="36"/>
                    <a:pt x="314" y="53"/>
                  </a:cubicBezTo>
                  <a:cubicBezTo>
                    <a:pt x="315" y="55"/>
                    <a:pt x="317" y="58"/>
                    <a:pt x="317" y="60"/>
                  </a:cubicBezTo>
                  <a:cubicBezTo>
                    <a:pt x="317" y="70"/>
                    <a:pt x="317" y="79"/>
                    <a:pt x="317" y="88"/>
                  </a:cubicBezTo>
                  <a:cubicBezTo>
                    <a:pt x="317" y="136"/>
                    <a:pt x="317" y="184"/>
                    <a:pt x="317" y="232"/>
                  </a:cubicBezTo>
                  <a:cubicBezTo>
                    <a:pt x="317" y="234"/>
                    <a:pt x="317" y="236"/>
                    <a:pt x="319" y="237"/>
                  </a:cubicBezTo>
                  <a:cubicBezTo>
                    <a:pt x="336" y="247"/>
                    <a:pt x="349" y="262"/>
                    <a:pt x="360" y="278"/>
                  </a:cubicBezTo>
                  <a:cubicBezTo>
                    <a:pt x="362" y="281"/>
                    <a:pt x="363" y="285"/>
                    <a:pt x="363" y="288"/>
                  </a:cubicBezTo>
                  <a:cubicBezTo>
                    <a:pt x="361" y="301"/>
                    <a:pt x="359" y="314"/>
                    <a:pt x="357" y="326"/>
                  </a:cubicBezTo>
                  <a:cubicBezTo>
                    <a:pt x="354" y="338"/>
                    <a:pt x="350" y="350"/>
                    <a:pt x="347" y="362"/>
                  </a:cubicBezTo>
                  <a:cubicBezTo>
                    <a:pt x="345" y="374"/>
                    <a:pt x="338" y="382"/>
                    <a:pt x="327" y="386"/>
                  </a:cubicBezTo>
                  <a:cubicBezTo>
                    <a:pt x="326" y="386"/>
                    <a:pt x="324" y="387"/>
                    <a:pt x="322" y="387"/>
                  </a:cubicBezTo>
                  <a:cubicBezTo>
                    <a:pt x="309" y="387"/>
                    <a:pt x="297" y="387"/>
                    <a:pt x="285" y="387"/>
                  </a:cubicBezTo>
                  <a:cubicBezTo>
                    <a:pt x="284" y="387"/>
                    <a:pt x="283" y="387"/>
                    <a:pt x="283" y="387"/>
                  </a:cubicBezTo>
                  <a:cubicBezTo>
                    <a:pt x="270" y="384"/>
                    <a:pt x="261" y="375"/>
                    <a:pt x="259" y="362"/>
                  </a:cubicBezTo>
                  <a:cubicBezTo>
                    <a:pt x="258" y="359"/>
                    <a:pt x="258" y="355"/>
                    <a:pt x="258" y="352"/>
                  </a:cubicBezTo>
                  <a:cubicBezTo>
                    <a:pt x="258" y="350"/>
                    <a:pt x="258" y="349"/>
                    <a:pt x="258" y="348"/>
                  </a:cubicBezTo>
                  <a:cubicBezTo>
                    <a:pt x="255" y="343"/>
                    <a:pt x="252" y="339"/>
                    <a:pt x="250" y="335"/>
                  </a:cubicBezTo>
                  <a:cubicBezTo>
                    <a:pt x="248" y="335"/>
                    <a:pt x="246" y="335"/>
                    <a:pt x="244" y="335"/>
                  </a:cubicBezTo>
                  <a:cubicBezTo>
                    <a:pt x="219" y="335"/>
                    <a:pt x="195" y="335"/>
                    <a:pt x="171" y="335"/>
                  </a:cubicBezTo>
                  <a:cubicBezTo>
                    <a:pt x="153" y="335"/>
                    <a:pt x="135" y="335"/>
                    <a:pt x="117" y="335"/>
                  </a:cubicBezTo>
                  <a:cubicBezTo>
                    <a:pt x="116" y="335"/>
                    <a:pt x="113" y="336"/>
                    <a:pt x="113" y="337"/>
                  </a:cubicBezTo>
                  <a:cubicBezTo>
                    <a:pt x="110" y="343"/>
                    <a:pt x="105" y="349"/>
                    <a:pt x="105" y="357"/>
                  </a:cubicBezTo>
                  <a:cubicBezTo>
                    <a:pt x="106" y="372"/>
                    <a:pt x="96" y="384"/>
                    <a:pt x="81" y="387"/>
                  </a:cubicBezTo>
                  <a:cubicBezTo>
                    <a:pt x="80" y="387"/>
                    <a:pt x="80" y="387"/>
                    <a:pt x="79" y="387"/>
                  </a:cubicBezTo>
                  <a:cubicBezTo>
                    <a:pt x="67" y="387"/>
                    <a:pt x="54" y="387"/>
                    <a:pt x="42" y="387"/>
                  </a:cubicBezTo>
                  <a:cubicBezTo>
                    <a:pt x="41" y="387"/>
                    <a:pt x="41" y="387"/>
                    <a:pt x="40" y="387"/>
                  </a:cubicBezTo>
                  <a:cubicBezTo>
                    <a:pt x="27" y="384"/>
                    <a:pt x="18" y="375"/>
                    <a:pt x="16" y="361"/>
                  </a:cubicBezTo>
                  <a:cubicBezTo>
                    <a:pt x="16" y="359"/>
                    <a:pt x="15" y="356"/>
                    <a:pt x="14" y="354"/>
                  </a:cubicBezTo>
                  <a:cubicBezTo>
                    <a:pt x="9" y="335"/>
                    <a:pt x="3" y="315"/>
                    <a:pt x="1" y="295"/>
                  </a:cubicBezTo>
                  <a:cubicBezTo>
                    <a:pt x="0" y="288"/>
                    <a:pt x="0" y="281"/>
                    <a:pt x="5" y="275"/>
                  </a:cubicBezTo>
                  <a:cubicBezTo>
                    <a:pt x="12" y="267"/>
                    <a:pt x="20" y="258"/>
                    <a:pt x="27" y="250"/>
                  </a:cubicBezTo>
                  <a:cubicBezTo>
                    <a:pt x="32" y="245"/>
                    <a:pt x="37" y="241"/>
                    <a:pt x="43" y="238"/>
                  </a:cubicBezTo>
                  <a:cubicBezTo>
                    <a:pt x="46" y="236"/>
                    <a:pt x="47" y="234"/>
                    <a:pt x="47" y="231"/>
                  </a:cubicBezTo>
                  <a:cubicBezTo>
                    <a:pt x="47" y="157"/>
                    <a:pt x="47" y="83"/>
                    <a:pt x="47" y="10"/>
                  </a:cubicBezTo>
                  <a:cubicBezTo>
                    <a:pt x="47" y="5"/>
                    <a:pt x="48" y="2"/>
                    <a:pt x="52" y="0"/>
                  </a:cubicBezTo>
                  <a:close/>
                  <a:moveTo>
                    <a:pt x="304" y="199"/>
                  </a:moveTo>
                  <a:cubicBezTo>
                    <a:pt x="304" y="198"/>
                    <a:pt x="304" y="197"/>
                    <a:pt x="304" y="196"/>
                  </a:cubicBezTo>
                  <a:cubicBezTo>
                    <a:pt x="304" y="154"/>
                    <a:pt x="304" y="111"/>
                    <a:pt x="304" y="68"/>
                  </a:cubicBezTo>
                  <a:cubicBezTo>
                    <a:pt x="304" y="65"/>
                    <a:pt x="303" y="64"/>
                    <a:pt x="301" y="64"/>
                  </a:cubicBezTo>
                  <a:cubicBezTo>
                    <a:pt x="287" y="64"/>
                    <a:pt x="274" y="64"/>
                    <a:pt x="261" y="64"/>
                  </a:cubicBezTo>
                  <a:cubicBezTo>
                    <a:pt x="255" y="64"/>
                    <a:pt x="253" y="62"/>
                    <a:pt x="253" y="57"/>
                  </a:cubicBezTo>
                  <a:cubicBezTo>
                    <a:pt x="253" y="44"/>
                    <a:pt x="253" y="30"/>
                    <a:pt x="253" y="17"/>
                  </a:cubicBezTo>
                  <a:cubicBezTo>
                    <a:pt x="253" y="14"/>
                    <a:pt x="252" y="13"/>
                    <a:pt x="248" y="13"/>
                  </a:cubicBezTo>
                  <a:cubicBezTo>
                    <a:pt x="187" y="13"/>
                    <a:pt x="125" y="13"/>
                    <a:pt x="64" y="13"/>
                  </a:cubicBezTo>
                  <a:cubicBezTo>
                    <a:pt x="62" y="13"/>
                    <a:pt x="61" y="13"/>
                    <a:pt x="59" y="13"/>
                  </a:cubicBezTo>
                  <a:cubicBezTo>
                    <a:pt x="59" y="75"/>
                    <a:pt x="59" y="137"/>
                    <a:pt x="59" y="200"/>
                  </a:cubicBezTo>
                  <a:cubicBezTo>
                    <a:pt x="60" y="199"/>
                    <a:pt x="61" y="199"/>
                    <a:pt x="61" y="199"/>
                  </a:cubicBezTo>
                  <a:cubicBezTo>
                    <a:pt x="74" y="190"/>
                    <a:pt x="88" y="195"/>
                    <a:pt x="93" y="209"/>
                  </a:cubicBezTo>
                  <a:cubicBezTo>
                    <a:pt x="97" y="221"/>
                    <a:pt x="99" y="234"/>
                    <a:pt x="97" y="247"/>
                  </a:cubicBezTo>
                  <a:cubicBezTo>
                    <a:pt x="97" y="253"/>
                    <a:pt x="96" y="260"/>
                    <a:pt x="98" y="266"/>
                  </a:cubicBezTo>
                  <a:cubicBezTo>
                    <a:pt x="100" y="274"/>
                    <a:pt x="105" y="282"/>
                    <a:pt x="108" y="290"/>
                  </a:cubicBezTo>
                  <a:cubicBezTo>
                    <a:pt x="113" y="299"/>
                    <a:pt x="116" y="309"/>
                    <a:pt x="116" y="319"/>
                  </a:cubicBezTo>
                  <a:cubicBezTo>
                    <a:pt x="116" y="322"/>
                    <a:pt x="117" y="323"/>
                    <a:pt x="120" y="323"/>
                  </a:cubicBezTo>
                  <a:cubicBezTo>
                    <a:pt x="161" y="323"/>
                    <a:pt x="202" y="323"/>
                    <a:pt x="243" y="323"/>
                  </a:cubicBezTo>
                  <a:cubicBezTo>
                    <a:pt x="245" y="323"/>
                    <a:pt x="246" y="323"/>
                    <a:pt x="247" y="323"/>
                  </a:cubicBezTo>
                  <a:cubicBezTo>
                    <a:pt x="248" y="317"/>
                    <a:pt x="247" y="312"/>
                    <a:pt x="249" y="307"/>
                  </a:cubicBezTo>
                  <a:cubicBezTo>
                    <a:pt x="253" y="298"/>
                    <a:pt x="257" y="288"/>
                    <a:pt x="261" y="279"/>
                  </a:cubicBezTo>
                  <a:cubicBezTo>
                    <a:pt x="266" y="269"/>
                    <a:pt x="268" y="258"/>
                    <a:pt x="266" y="247"/>
                  </a:cubicBezTo>
                  <a:cubicBezTo>
                    <a:pt x="265" y="233"/>
                    <a:pt x="266" y="220"/>
                    <a:pt x="271" y="207"/>
                  </a:cubicBezTo>
                  <a:cubicBezTo>
                    <a:pt x="275" y="198"/>
                    <a:pt x="284" y="192"/>
                    <a:pt x="294" y="195"/>
                  </a:cubicBezTo>
                  <a:cubicBezTo>
                    <a:pt x="298" y="196"/>
                    <a:pt x="301" y="198"/>
                    <a:pt x="304" y="199"/>
                  </a:cubicBezTo>
                  <a:close/>
                  <a:moveTo>
                    <a:pt x="51" y="247"/>
                  </a:moveTo>
                  <a:cubicBezTo>
                    <a:pt x="49" y="249"/>
                    <a:pt x="47" y="250"/>
                    <a:pt x="45" y="251"/>
                  </a:cubicBezTo>
                  <a:cubicBezTo>
                    <a:pt x="33" y="260"/>
                    <a:pt x="23" y="271"/>
                    <a:pt x="14" y="283"/>
                  </a:cubicBezTo>
                  <a:cubicBezTo>
                    <a:pt x="13" y="285"/>
                    <a:pt x="12" y="288"/>
                    <a:pt x="13" y="290"/>
                  </a:cubicBezTo>
                  <a:cubicBezTo>
                    <a:pt x="16" y="307"/>
                    <a:pt x="19" y="323"/>
                    <a:pt x="23" y="340"/>
                  </a:cubicBezTo>
                  <a:cubicBezTo>
                    <a:pt x="25" y="346"/>
                    <a:pt x="28" y="348"/>
                    <a:pt x="34" y="348"/>
                  </a:cubicBezTo>
                  <a:cubicBezTo>
                    <a:pt x="38" y="348"/>
                    <a:pt x="41" y="350"/>
                    <a:pt x="41" y="354"/>
                  </a:cubicBezTo>
                  <a:cubicBezTo>
                    <a:pt x="41" y="358"/>
                    <a:pt x="39" y="360"/>
                    <a:pt x="35" y="361"/>
                  </a:cubicBezTo>
                  <a:cubicBezTo>
                    <a:pt x="33" y="361"/>
                    <a:pt x="31" y="361"/>
                    <a:pt x="29" y="361"/>
                  </a:cubicBezTo>
                  <a:cubicBezTo>
                    <a:pt x="29" y="367"/>
                    <a:pt x="36" y="374"/>
                    <a:pt x="44" y="375"/>
                  </a:cubicBezTo>
                  <a:cubicBezTo>
                    <a:pt x="55" y="375"/>
                    <a:pt x="66" y="375"/>
                    <a:pt x="77" y="375"/>
                  </a:cubicBezTo>
                  <a:cubicBezTo>
                    <a:pt x="84" y="374"/>
                    <a:pt x="91" y="368"/>
                    <a:pt x="92" y="362"/>
                  </a:cubicBezTo>
                  <a:cubicBezTo>
                    <a:pt x="93" y="361"/>
                    <a:pt x="92" y="359"/>
                    <a:pt x="91" y="359"/>
                  </a:cubicBezTo>
                  <a:cubicBezTo>
                    <a:pt x="86" y="356"/>
                    <a:pt x="85" y="352"/>
                    <a:pt x="89" y="348"/>
                  </a:cubicBezTo>
                  <a:cubicBezTo>
                    <a:pt x="92" y="344"/>
                    <a:pt x="95" y="341"/>
                    <a:pt x="98" y="338"/>
                  </a:cubicBezTo>
                  <a:cubicBezTo>
                    <a:pt x="103" y="331"/>
                    <a:pt x="105" y="323"/>
                    <a:pt x="104" y="315"/>
                  </a:cubicBezTo>
                  <a:cubicBezTo>
                    <a:pt x="102" y="305"/>
                    <a:pt x="98" y="297"/>
                    <a:pt x="94" y="289"/>
                  </a:cubicBezTo>
                  <a:cubicBezTo>
                    <a:pt x="91" y="283"/>
                    <a:pt x="88" y="276"/>
                    <a:pt x="86" y="270"/>
                  </a:cubicBezTo>
                  <a:cubicBezTo>
                    <a:pt x="83" y="260"/>
                    <a:pt x="85" y="250"/>
                    <a:pt x="85" y="240"/>
                  </a:cubicBezTo>
                  <a:cubicBezTo>
                    <a:pt x="86" y="230"/>
                    <a:pt x="84" y="220"/>
                    <a:pt x="81" y="211"/>
                  </a:cubicBezTo>
                  <a:cubicBezTo>
                    <a:pt x="80" y="208"/>
                    <a:pt x="77" y="206"/>
                    <a:pt x="74" y="206"/>
                  </a:cubicBezTo>
                  <a:cubicBezTo>
                    <a:pt x="71" y="206"/>
                    <a:pt x="68" y="208"/>
                    <a:pt x="67" y="211"/>
                  </a:cubicBezTo>
                  <a:cubicBezTo>
                    <a:pt x="63" y="222"/>
                    <a:pt x="61" y="233"/>
                    <a:pt x="64" y="244"/>
                  </a:cubicBezTo>
                  <a:cubicBezTo>
                    <a:pt x="69" y="269"/>
                    <a:pt x="60" y="290"/>
                    <a:pt x="47" y="310"/>
                  </a:cubicBezTo>
                  <a:cubicBezTo>
                    <a:pt x="45" y="313"/>
                    <a:pt x="42" y="313"/>
                    <a:pt x="39" y="311"/>
                  </a:cubicBezTo>
                  <a:cubicBezTo>
                    <a:pt x="36" y="310"/>
                    <a:pt x="35" y="307"/>
                    <a:pt x="37" y="304"/>
                  </a:cubicBezTo>
                  <a:cubicBezTo>
                    <a:pt x="37" y="302"/>
                    <a:pt x="38" y="301"/>
                    <a:pt x="39" y="299"/>
                  </a:cubicBezTo>
                  <a:cubicBezTo>
                    <a:pt x="31" y="294"/>
                    <a:pt x="30" y="292"/>
                    <a:pt x="32" y="288"/>
                  </a:cubicBezTo>
                  <a:cubicBezTo>
                    <a:pt x="34" y="285"/>
                    <a:pt x="37" y="285"/>
                    <a:pt x="45" y="288"/>
                  </a:cubicBezTo>
                  <a:cubicBezTo>
                    <a:pt x="52" y="280"/>
                    <a:pt x="54" y="257"/>
                    <a:pt x="51" y="247"/>
                  </a:cubicBezTo>
                  <a:close/>
                  <a:moveTo>
                    <a:pt x="325" y="299"/>
                  </a:moveTo>
                  <a:cubicBezTo>
                    <a:pt x="325" y="300"/>
                    <a:pt x="326" y="301"/>
                    <a:pt x="326" y="302"/>
                  </a:cubicBezTo>
                  <a:cubicBezTo>
                    <a:pt x="328" y="307"/>
                    <a:pt x="327" y="310"/>
                    <a:pt x="324" y="312"/>
                  </a:cubicBezTo>
                  <a:cubicBezTo>
                    <a:pt x="321" y="313"/>
                    <a:pt x="318" y="312"/>
                    <a:pt x="315" y="308"/>
                  </a:cubicBezTo>
                  <a:cubicBezTo>
                    <a:pt x="312" y="302"/>
                    <a:pt x="309" y="296"/>
                    <a:pt x="306" y="291"/>
                  </a:cubicBezTo>
                  <a:cubicBezTo>
                    <a:pt x="299" y="278"/>
                    <a:pt x="297" y="263"/>
                    <a:pt x="300" y="249"/>
                  </a:cubicBezTo>
                  <a:cubicBezTo>
                    <a:pt x="301" y="236"/>
                    <a:pt x="301" y="224"/>
                    <a:pt x="297" y="212"/>
                  </a:cubicBezTo>
                  <a:cubicBezTo>
                    <a:pt x="296" y="209"/>
                    <a:pt x="294" y="207"/>
                    <a:pt x="290" y="206"/>
                  </a:cubicBezTo>
                  <a:cubicBezTo>
                    <a:pt x="287" y="206"/>
                    <a:pt x="284" y="208"/>
                    <a:pt x="283" y="211"/>
                  </a:cubicBezTo>
                  <a:cubicBezTo>
                    <a:pt x="279" y="221"/>
                    <a:pt x="277" y="230"/>
                    <a:pt x="278" y="240"/>
                  </a:cubicBezTo>
                  <a:cubicBezTo>
                    <a:pt x="281" y="258"/>
                    <a:pt x="278" y="275"/>
                    <a:pt x="269" y="291"/>
                  </a:cubicBezTo>
                  <a:cubicBezTo>
                    <a:pt x="266" y="295"/>
                    <a:pt x="265" y="299"/>
                    <a:pt x="263" y="303"/>
                  </a:cubicBezTo>
                  <a:cubicBezTo>
                    <a:pt x="257" y="319"/>
                    <a:pt x="259" y="333"/>
                    <a:pt x="272" y="345"/>
                  </a:cubicBezTo>
                  <a:cubicBezTo>
                    <a:pt x="273" y="346"/>
                    <a:pt x="274" y="347"/>
                    <a:pt x="275" y="348"/>
                  </a:cubicBezTo>
                  <a:cubicBezTo>
                    <a:pt x="278" y="352"/>
                    <a:pt x="277" y="356"/>
                    <a:pt x="273" y="358"/>
                  </a:cubicBezTo>
                  <a:cubicBezTo>
                    <a:pt x="270" y="359"/>
                    <a:pt x="271" y="361"/>
                    <a:pt x="271" y="363"/>
                  </a:cubicBezTo>
                  <a:cubicBezTo>
                    <a:pt x="274" y="370"/>
                    <a:pt x="280" y="375"/>
                    <a:pt x="287" y="375"/>
                  </a:cubicBezTo>
                  <a:cubicBezTo>
                    <a:pt x="298" y="375"/>
                    <a:pt x="308" y="375"/>
                    <a:pt x="319" y="375"/>
                  </a:cubicBezTo>
                  <a:cubicBezTo>
                    <a:pt x="326" y="375"/>
                    <a:pt x="332" y="370"/>
                    <a:pt x="334" y="363"/>
                  </a:cubicBezTo>
                  <a:cubicBezTo>
                    <a:pt x="335" y="363"/>
                    <a:pt x="335" y="361"/>
                    <a:pt x="335" y="361"/>
                  </a:cubicBezTo>
                  <a:cubicBezTo>
                    <a:pt x="332" y="361"/>
                    <a:pt x="330" y="361"/>
                    <a:pt x="328" y="360"/>
                  </a:cubicBezTo>
                  <a:cubicBezTo>
                    <a:pt x="325" y="360"/>
                    <a:pt x="322" y="357"/>
                    <a:pt x="323" y="354"/>
                  </a:cubicBezTo>
                  <a:cubicBezTo>
                    <a:pt x="323" y="350"/>
                    <a:pt x="325" y="348"/>
                    <a:pt x="329" y="348"/>
                  </a:cubicBezTo>
                  <a:cubicBezTo>
                    <a:pt x="336" y="348"/>
                    <a:pt x="339" y="346"/>
                    <a:pt x="340" y="339"/>
                  </a:cubicBezTo>
                  <a:cubicBezTo>
                    <a:pt x="344" y="323"/>
                    <a:pt x="348" y="307"/>
                    <a:pt x="351" y="290"/>
                  </a:cubicBezTo>
                  <a:cubicBezTo>
                    <a:pt x="351" y="288"/>
                    <a:pt x="350" y="285"/>
                    <a:pt x="349" y="283"/>
                  </a:cubicBezTo>
                  <a:cubicBezTo>
                    <a:pt x="340" y="271"/>
                    <a:pt x="330" y="260"/>
                    <a:pt x="319" y="251"/>
                  </a:cubicBezTo>
                  <a:cubicBezTo>
                    <a:pt x="317" y="249"/>
                    <a:pt x="315" y="248"/>
                    <a:pt x="312" y="247"/>
                  </a:cubicBezTo>
                  <a:cubicBezTo>
                    <a:pt x="310" y="262"/>
                    <a:pt x="311" y="276"/>
                    <a:pt x="319" y="288"/>
                  </a:cubicBezTo>
                  <a:cubicBezTo>
                    <a:pt x="326" y="285"/>
                    <a:pt x="329" y="285"/>
                    <a:pt x="331" y="288"/>
                  </a:cubicBezTo>
                  <a:cubicBezTo>
                    <a:pt x="333" y="292"/>
                    <a:pt x="332" y="294"/>
                    <a:pt x="325" y="299"/>
                  </a:cubicBezTo>
                  <a:close/>
                  <a:moveTo>
                    <a:pt x="265" y="23"/>
                  </a:moveTo>
                  <a:cubicBezTo>
                    <a:pt x="265" y="32"/>
                    <a:pt x="265" y="41"/>
                    <a:pt x="265" y="50"/>
                  </a:cubicBezTo>
                  <a:cubicBezTo>
                    <a:pt x="265" y="51"/>
                    <a:pt x="267" y="52"/>
                    <a:pt x="269" y="52"/>
                  </a:cubicBezTo>
                  <a:cubicBezTo>
                    <a:pt x="274" y="52"/>
                    <a:pt x="280" y="52"/>
                    <a:pt x="286" y="52"/>
                  </a:cubicBezTo>
                  <a:cubicBezTo>
                    <a:pt x="289" y="52"/>
                    <a:pt x="292" y="52"/>
                    <a:pt x="295" y="52"/>
                  </a:cubicBezTo>
                  <a:cubicBezTo>
                    <a:pt x="285" y="42"/>
                    <a:pt x="275" y="33"/>
                    <a:pt x="265"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6" name="Freeform 50"/>
            <p:cNvSpPr>
              <a:spLocks noEditPoints="1"/>
            </p:cNvSpPr>
            <p:nvPr/>
          </p:nvSpPr>
          <p:spPr bwMode="auto">
            <a:xfrm>
              <a:off x="-868" y="3864"/>
              <a:ext cx="271" cy="271"/>
            </a:xfrm>
            <a:custGeom>
              <a:avLst/>
              <a:gdLst>
                <a:gd name="T0" fmla="*/ 76 w 134"/>
                <a:gd name="T1" fmla="*/ 58 h 134"/>
                <a:gd name="T2" fmla="*/ 98 w 134"/>
                <a:gd name="T3" fmla="*/ 58 h 134"/>
                <a:gd name="T4" fmla="*/ 126 w 134"/>
                <a:gd name="T5" fmla="*/ 58 h 134"/>
                <a:gd name="T6" fmla="*/ 133 w 134"/>
                <a:gd name="T7" fmla="*/ 65 h 134"/>
                <a:gd name="T8" fmla="*/ 81 w 134"/>
                <a:gd name="T9" fmla="*/ 128 h 134"/>
                <a:gd name="T10" fmla="*/ 6 w 134"/>
                <a:gd name="T11" fmla="*/ 73 h 134"/>
                <a:gd name="T12" fmla="*/ 61 w 134"/>
                <a:gd name="T13" fmla="*/ 1 h 134"/>
                <a:gd name="T14" fmla="*/ 67 w 134"/>
                <a:gd name="T15" fmla="*/ 0 h 134"/>
                <a:gd name="T16" fmla="*/ 76 w 134"/>
                <a:gd name="T17" fmla="*/ 9 h 134"/>
                <a:gd name="T18" fmla="*/ 76 w 134"/>
                <a:gd name="T19" fmla="*/ 51 h 134"/>
                <a:gd name="T20" fmla="*/ 76 w 134"/>
                <a:gd name="T21" fmla="*/ 58 h 134"/>
                <a:gd name="T22" fmla="*/ 63 w 134"/>
                <a:gd name="T23" fmla="*/ 13 h 134"/>
                <a:gd name="T24" fmla="*/ 18 w 134"/>
                <a:gd name="T25" fmla="*/ 66 h 134"/>
                <a:gd name="T26" fmla="*/ 71 w 134"/>
                <a:gd name="T27" fmla="*/ 116 h 134"/>
                <a:gd name="T28" fmla="*/ 120 w 134"/>
                <a:gd name="T29" fmla="*/ 71 h 134"/>
                <a:gd name="T30" fmla="*/ 116 w 134"/>
                <a:gd name="T31" fmla="*/ 71 h 134"/>
                <a:gd name="T32" fmla="*/ 71 w 134"/>
                <a:gd name="T33" fmla="*/ 71 h 134"/>
                <a:gd name="T34" fmla="*/ 63 w 134"/>
                <a:gd name="T35" fmla="*/ 63 h 134"/>
                <a:gd name="T36" fmla="*/ 63 w 134"/>
                <a:gd name="T37" fmla="*/ 43 h 134"/>
                <a:gd name="T38" fmla="*/ 63 w 134"/>
                <a:gd name="T39" fmla="*/ 1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34">
                  <a:moveTo>
                    <a:pt x="76" y="58"/>
                  </a:moveTo>
                  <a:cubicBezTo>
                    <a:pt x="84" y="58"/>
                    <a:pt x="91" y="58"/>
                    <a:pt x="98" y="58"/>
                  </a:cubicBezTo>
                  <a:cubicBezTo>
                    <a:pt x="108" y="58"/>
                    <a:pt x="117" y="58"/>
                    <a:pt x="126" y="58"/>
                  </a:cubicBezTo>
                  <a:cubicBezTo>
                    <a:pt x="131" y="58"/>
                    <a:pt x="133" y="60"/>
                    <a:pt x="133" y="65"/>
                  </a:cubicBezTo>
                  <a:cubicBezTo>
                    <a:pt x="134" y="95"/>
                    <a:pt x="111" y="123"/>
                    <a:pt x="81" y="128"/>
                  </a:cubicBezTo>
                  <a:cubicBezTo>
                    <a:pt x="44" y="134"/>
                    <a:pt x="11" y="110"/>
                    <a:pt x="6" y="73"/>
                  </a:cubicBezTo>
                  <a:cubicBezTo>
                    <a:pt x="0" y="34"/>
                    <a:pt x="30" y="4"/>
                    <a:pt x="61" y="1"/>
                  </a:cubicBezTo>
                  <a:cubicBezTo>
                    <a:pt x="63" y="1"/>
                    <a:pt x="65" y="0"/>
                    <a:pt x="67" y="0"/>
                  </a:cubicBezTo>
                  <a:cubicBezTo>
                    <a:pt x="73" y="0"/>
                    <a:pt x="76" y="2"/>
                    <a:pt x="76" y="9"/>
                  </a:cubicBezTo>
                  <a:cubicBezTo>
                    <a:pt x="76" y="23"/>
                    <a:pt x="76" y="37"/>
                    <a:pt x="76" y="51"/>
                  </a:cubicBezTo>
                  <a:cubicBezTo>
                    <a:pt x="76" y="53"/>
                    <a:pt x="76" y="56"/>
                    <a:pt x="76" y="58"/>
                  </a:cubicBezTo>
                  <a:close/>
                  <a:moveTo>
                    <a:pt x="63" y="13"/>
                  </a:moveTo>
                  <a:cubicBezTo>
                    <a:pt x="43" y="14"/>
                    <a:pt x="16" y="34"/>
                    <a:pt x="18" y="66"/>
                  </a:cubicBezTo>
                  <a:cubicBezTo>
                    <a:pt x="19" y="96"/>
                    <a:pt x="43" y="117"/>
                    <a:pt x="71" y="116"/>
                  </a:cubicBezTo>
                  <a:cubicBezTo>
                    <a:pt x="97" y="115"/>
                    <a:pt x="122" y="91"/>
                    <a:pt x="120" y="71"/>
                  </a:cubicBezTo>
                  <a:cubicBezTo>
                    <a:pt x="119" y="71"/>
                    <a:pt x="117" y="71"/>
                    <a:pt x="116" y="71"/>
                  </a:cubicBezTo>
                  <a:cubicBezTo>
                    <a:pt x="101" y="71"/>
                    <a:pt x="86" y="71"/>
                    <a:pt x="71" y="71"/>
                  </a:cubicBezTo>
                  <a:cubicBezTo>
                    <a:pt x="65" y="71"/>
                    <a:pt x="63" y="68"/>
                    <a:pt x="63" y="63"/>
                  </a:cubicBezTo>
                  <a:cubicBezTo>
                    <a:pt x="63" y="56"/>
                    <a:pt x="63" y="50"/>
                    <a:pt x="63" y="43"/>
                  </a:cubicBezTo>
                  <a:cubicBezTo>
                    <a:pt x="63" y="33"/>
                    <a:pt x="63" y="23"/>
                    <a:pt x="63"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7" name="Freeform 51"/>
            <p:cNvSpPr>
              <a:spLocks noEditPoints="1"/>
            </p:cNvSpPr>
            <p:nvPr/>
          </p:nvSpPr>
          <p:spPr bwMode="auto">
            <a:xfrm>
              <a:off x="-700" y="3826"/>
              <a:ext cx="141" cy="141"/>
            </a:xfrm>
            <a:custGeom>
              <a:avLst/>
              <a:gdLst>
                <a:gd name="T0" fmla="*/ 34 w 70"/>
                <a:gd name="T1" fmla="*/ 70 h 70"/>
                <a:gd name="T2" fmla="*/ 7 w 70"/>
                <a:gd name="T3" fmla="*/ 70 h 70"/>
                <a:gd name="T4" fmla="*/ 0 w 70"/>
                <a:gd name="T5" fmla="*/ 63 h 70"/>
                <a:gd name="T6" fmla="*/ 0 w 70"/>
                <a:gd name="T7" fmla="*/ 7 h 70"/>
                <a:gd name="T8" fmla="*/ 7 w 70"/>
                <a:gd name="T9" fmla="*/ 0 h 70"/>
                <a:gd name="T10" fmla="*/ 69 w 70"/>
                <a:gd name="T11" fmla="*/ 55 h 70"/>
                <a:gd name="T12" fmla="*/ 70 w 70"/>
                <a:gd name="T13" fmla="*/ 63 h 70"/>
                <a:gd name="T14" fmla="*/ 63 w 70"/>
                <a:gd name="T15" fmla="*/ 70 h 70"/>
                <a:gd name="T16" fmla="*/ 34 w 70"/>
                <a:gd name="T17" fmla="*/ 70 h 70"/>
                <a:gd name="T18" fmla="*/ 57 w 70"/>
                <a:gd name="T19" fmla="*/ 58 h 70"/>
                <a:gd name="T20" fmla="*/ 12 w 70"/>
                <a:gd name="T21" fmla="*/ 13 h 70"/>
                <a:gd name="T22" fmla="*/ 12 w 70"/>
                <a:gd name="T23" fmla="*/ 14 h 70"/>
                <a:gd name="T24" fmla="*/ 12 w 70"/>
                <a:gd name="T25" fmla="*/ 55 h 70"/>
                <a:gd name="T26" fmla="*/ 15 w 70"/>
                <a:gd name="T27" fmla="*/ 58 h 70"/>
                <a:gd name="T28" fmla="*/ 44 w 70"/>
                <a:gd name="T29" fmla="*/ 58 h 70"/>
                <a:gd name="T30" fmla="*/ 57 w 70"/>
                <a:gd name="T31" fmla="*/ 5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70">
                  <a:moveTo>
                    <a:pt x="34" y="70"/>
                  </a:moveTo>
                  <a:cubicBezTo>
                    <a:pt x="25" y="70"/>
                    <a:pt x="16" y="70"/>
                    <a:pt x="7" y="70"/>
                  </a:cubicBezTo>
                  <a:cubicBezTo>
                    <a:pt x="2" y="70"/>
                    <a:pt x="0" y="68"/>
                    <a:pt x="0" y="63"/>
                  </a:cubicBezTo>
                  <a:cubicBezTo>
                    <a:pt x="0" y="44"/>
                    <a:pt x="0" y="26"/>
                    <a:pt x="0" y="7"/>
                  </a:cubicBezTo>
                  <a:cubicBezTo>
                    <a:pt x="0" y="2"/>
                    <a:pt x="2" y="0"/>
                    <a:pt x="7" y="0"/>
                  </a:cubicBezTo>
                  <a:cubicBezTo>
                    <a:pt x="38" y="0"/>
                    <a:pt x="65" y="24"/>
                    <a:pt x="69" y="55"/>
                  </a:cubicBezTo>
                  <a:cubicBezTo>
                    <a:pt x="69" y="58"/>
                    <a:pt x="70" y="61"/>
                    <a:pt x="70" y="63"/>
                  </a:cubicBezTo>
                  <a:cubicBezTo>
                    <a:pt x="70" y="68"/>
                    <a:pt x="67" y="70"/>
                    <a:pt x="63" y="70"/>
                  </a:cubicBezTo>
                  <a:cubicBezTo>
                    <a:pt x="53" y="70"/>
                    <a:pt x="44" y="70"/>
                    <a:pt x="34" y="70"/>
                  </a:cubicBezTo>
                  <a:close/>
                  <a:moveTo>
                    <a:pt x="57" y="58"/>
                  </a:moveTo>
                  <a:cubicBezTo>
                    <a:pt x="55" y="33"/>
                    <a:pt x="31" y="13"/>
                    <a:pt x="12" y="13"/>
                  </a:cubicBezTo>
                  <a:cubicBezTo>
                    <a:pt x="12" y="13"/>
                    <a:pt x="12" y="14"/>
                    <a:pt x="12" y="14"/>
                  </a:cubicBezTo>
                  <a:cubicBezTo>
                    <a:pt x="12" y="28"/>
                    <a:pt x="12" y="42"/>
                    <a:pt x="12" y="55"/>
                  </a:cubicBezTo>
                  <a:cubicBezTo>
                    <a:pt x="12" y="58"/>
                    <a:pt x="13" y="58"/>
                    <a:pt x="15" y="58"/>
                  </a:cubicBezTo>
                  <a:cubicBezTo>
                    <a:pt x="25" y="58"/>
                    <a:pt x="34" y="58"/>
                    <a:pt x="44" y="58"/>
                  </a:cubicBezTo>
                  <a:cubicBezTo>
                    <a:pt x="48" y="58"/>
                    <a:pt x="52" y="58"/>
                    <a:pt x="57" y="5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8" name="Freeform 52"/>
            <p:cNvSpPr>
              <a:spLocks/>
            </p:cNvSpPr>
            <p:nvPr/>
          </p:nvSpPr>
          <p:spPr bwMode="auto">
            <a:xfrm>
              <a:off x="-908" y="3630"/>
              <a:ext cx="179" cy="25"/>
            </a:xfrm>
            <a:custGeom>
              <a:avLst/>
              <a:gdLst>
                <a:gd name="T0" fmla="*/ 44 w 89"/>
                <a:gd name="T1" fmla="*/ 12 h 12"/>
                <a:gd name="T2" fmla="*/ 7 w 89"/>
                <a:gd name="T3" fmla="*/ 12 h 12"/>
                <a:gd name="T4" fmla="*/ 0 w 89"/>
                <a:gd name="T5" fmla="*/ 6 h 12"/>
                <a:gd name="T6" fmla="*/ 7 w 89"/>
                <a:gd name="T7" fmla="*/ 0 h 12"/>
                <a:gd name="T8" fmla="*/ 82 w 89"/>
                <a:gd name="T9" fmla="*/ 0 h 12"/>
                <a:gd name="T10" fmla="*/ 89 w 89"/>
                <a:gd name="T11" fmla="*/ 6 h 12"/>
                <a:gd name="T12" fmla="*/ 82 w 89"/>
                <a:gd name="T13" fmla="*/ 12 h 12"/>
                <a:gd name="T14" fmla="*/ 44 w 8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
                  <a:moveTo>
                    <a:pt x="44" y="12"/>
                  </a:moveTo>
                  <a:cubicBezTo>
                    <a:pt x="32" y="12"/>
                    <a:pt x="20" y="12"/>
                    <a:pt x="7" y="12"/>
                  </a:cubicBezTo>
                  <a:cubicBezTo>
                    <a:pt x="2" y="12"/>
                    <a:pt x="0" y="10"/>
                    <a:pt x="0" y="6"/>
                  </a:cubicBezTo>
                  <a:cubicBezTo>
                    <a:pt x="0" y="2"/>
                    <a:pt x="2" y="0"/>
                    <a:pt x="7" y="0"/>
                  </a:cubicBezTo>
                  <a:cubicBezTo>
                    <a:pt x="32" y="0"/>
                    <a:pt x="57" y="0"/>
                    <a:pt x="82" y="0"/>
                  </a:cubicBezTo>
                  <a:cubicBezTo>
                    <a:pt x="87" y="0"/>
                    <a:pt x="89" y="2"/>
                    <a:pt x="89" y="6"/>
                  </a:cubicBezTo>
                  <a:cubicBezTo>
                    <a:pt x="89" y="10"/>
                    <a:pt x="86" y="12"/>
                    <a:pt x="82" y="12"/>
                  </a:cubicBezTo>
                  <a:cubicBezTo>
                    <a:pt x="69" y="12"/>
                    <a:pt x="57" y="12"/>
                    <a:pt x="44"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9" name="Freeform 53"/>
            <p:cNvSpPr>
              <a:spLocks/>
            </p:cNvSpPr>
            <p:nvPr/>
          </p:nvSpPr>
          <p:spPr bwMode="auto">
            <a:xfrm>
              <a:off x="-858" y="3761"/>
              <a:ext cx="129" cy="25"/>
            </a:xfrm>
            <a:custGeom>
              <a:avLst/>
              <a:gdLst>
                <a:gd name="T0" fmla="*/ 32 w 64"/>
                <a:gd name="T1" fmla="*/ 0 h 12"/>
                <a:gd name="T2" fmla="*/ 57 w 64"/>
                <a:gd name="T3" fmla="*/ 0 h 12"/>
                <a:gd name="T4" fmla="*/ 64 w 64"/>
                <a:gd name="T5" fmla="*/ 5 h 12"/>
                <a:gd name="T6" fmla="*/ 57 w 64"/>
                <a:gd name="T7" fmla="*/ 12 h 12"/>
                <a:gd name="T8" fmla="*/ 7 w 64"/>
                <a:gd name="T9" fmla="*/ 12 h 12"/>
                <a:gd name="T10" fmla="*/ 1 w 64"/>
                <a:gd name="T11" fmla="*/ 8 h 12"/>
                <a:gd name="T12" fmla="*/ 3 w 64"/>
                <a:gd name="T13" fmla="*/ 0 h 12"/>
                <a:gd name="T14" fmla="*/ 7 w 64"/>
                <a:gd name="T15" fmla="*/ 0 h 12"/>
                <a:gd name="T16" fmla="*/ 32 w 64"/>
                <a:gd name="T17" fmla="*/ 0 h 12"/>
                <a:gd name="T18" fmla="*/ 32 w 6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2">
                  <a:moveTo>
                    <a:pt x="32" y="0"/>
                  </a:moveTo>
                  <a:cubicBezTo>
                    <a:pt x="40" y="0"/>
                    <a:pt x="49" y="0"/>
                    <a:pt x="57" y="0"/>
                  </a:cubicBezTo>
                  <a:cubicBezTo>
                    <a:pt x="61" y="0"/>
                    <a:pt x="64" y="2"/>
                    <a:pt x="64" y="5"/>
                  </a:cubicBezTo>
                  <a:cubicBezTo>
                    <a:pt x="64" y="9"/>
                    <a:pt x="62" y="12"/>
                    <a:pt x="57" y="12"/>
                  </a:cubicBezTo>
                  <a:cubicBezTo>
                    <a:pt x="40" y="12"/>
                    <a:pt x="24" y="12"/>
                    <a:pt x="7" y="12"/>
                  </a:cubicBezTo>
                  <a:cubicBezTo>
                    <a:pt x="4" y="12"/>
                    <a:pt x="1" y="11"/>
                    <a:pt x="1" y="8"/>
                  </a:cubicBezTo>
                  <a:cubicBezTo>
                    <a:pt x="0" y="5"/>
                    <a:pt x="1" y="2"/>
                    <a:pt x="3" y="0"/>
                  </a:cubicBezTo>
                  <a:cubicBezTo>
                    <a:pt x="5" y="0"/>
                    <a:pt x="6" y="0"/>
                    <a:pt x="7" y="0"/>
                  </a:cubicBezTo>
                  <a:cubicBezTo>
                    <a:pt x="16" y="0"/>
                    <a:pt x="24" y="0"/>
                    <a:pt x="32" y="0"/>
                  </a:cubicBezTo>
                  <a:cubicBezTo>
                    <a:pt x="32" y="0"/>
                    <a:pt x="32" y="0"/>
                    <a:pt x="3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0" name="Freeform 54"/>
            <p:cNvSpPr>
              <a:spLocks/>
            </p:cNvSpPr>
            <p:nvPr/>
          </p:nvSpPr>
          <p:spPr bwMode="auto">
            <a:xfrm>
              <a:off x="-652" y="3761"/>
              <a:ext cx="131" cy="25"/>
            </a:xfrm>
            <a:custGeom>
              <a:avLst/>
              <a:gdLst>
                <a:gd name="T0" fmla="*/ 33 w 65"/>
                <a:gd name="T1" fmla="*/ 12 h 12"/>
                <a:gd name="T2" fmla="*/ 8 w 65"/>
                <a:gd name="T3" fmla="*/ 12 h 12"/>
                <a:gd name="T4" fmla="*/ 2 w 65"/>
                <a:gd name="T5" fmla="*/ 7 h 12"/>
                <a:gd name="T6" fmla="*/ 8 w 65"/>
                <a:gd name="T7" fmla="*/ 0 h 12"/>
                <a:gd name="T8" fmla="*/ 59 w 65"/>
                <a:gd name="T9" fmla="*/ 0 h 12"/>
                <a:gd name="T10" fmla="*/ 65 w 65"/>
                <a:gd name="T11" fmla="*/ 6 h 12"/>
                <a:gd name="T12" fmla="*/ 59 w 65"/>
                <a:gd name="T13" fmla="*/ 12 h 12"/>
                <a:gd name="T14" fmla="*/ 33 w 65"/>
                <a:gd name="T15" fmla="*/ 12 h 12"/>
                <a:gd name="T16" fmla="*/ 33 w 65"/>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12">
                  <a:moveTo>
                    <a:pt x="33" y="12"/>
                  </a:moveTo>
                  <a:cubicBezTo>
                    <a:pt x="25" y="12"/>
                    <a:pt x="17" y="12"/>
                    <a:pt x="8" y="12"/>
                  </a:cubicBezTo>
                  <a:cubicBezTo>
                    <a:pt x="5" y="12"/>
                    <a:pt x="3" y="11"/>
                    <a:pt x="2" y="7"/>
                  </a:cubicBezTo>
                  <a:cubicBezTo>
                    <a:pt x="0" y="3"/>
                    <a:pt x="3" y="0"/>
                    <a:pt x="8" y="0"/>
                  </a:cubicBezTo>
                  <a:cubicBezTo>
                    <a:pt x="25" y="0"/>
                    <a:pt x="42" y="0"/>
                    <a:pt x="59" y="0"/>
                  </a:cubicBezTo>
                  <a:cubicBezTo>
                    <a:pt x="63" y="0"/>
                    <a:pt x="65" y="2"/>
                    <a:pt x="65" y="6"/>
                  </a:cubicBezTo>
                  <a:cubicBezTo>
                    <a:pt x="65" y="9"/>
                    <a:pt x="63" y="12"/>
                    <a:pt x="59" y="12"/>
                  </a:cubicBezTo>
                  <a:cubicBezTo>
                    <a:pt x="50" y="12"/>
                    <a:pt x="42" y="12"/>
                    <a:pt x="33" y="12"/>
                  </a:cubicBezTo>
                  <a:cubicBezTo>
                    <a:pt x="33" y="12"/>
                    <a:pt x="33" y="12"/>
                    <a:pt x="33"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1" name="Freeform 55"/>
            <p:cNvSpPr>
              <a:spLocks/>
            </p:cNvSpPr>
            <p:nvPr/>
          </p:nvSpPr>
          <p:spPr bwMode="auto">
            <a:xfrm>
              <a:off x="-858" y="3709"/>
              <a:ext cx="129" cy="24"/>
            </a:xfrm>
            <a:custGeom>
              <a:avLst/>
              <a:gdLst>
                <a:gd name="T0" fmla="*/ 32 w 64"/>
                <a:gd name="T1" fmla="*/ 0 h 12"/>
                <a:gd name="T2" fmla="*/ 57 w 64"/>
                <a:gd name="T3" fmla="*/ 0 h 12"/>
                <a:gd name="T4" fmla="*/ 64 w 64"/>
                <a:gd name="T5" fmla="*/ 6 h 12"/>
                <a:gd name="T6" fmla="*/ 57 w 64"/>
                <a:gd name="T7" fmla="*/ 12 h 12"/>
                <a:gd name="T8" fmla="*/ 7 w 64"/>
                <a:gd name="T9" fmla="*/ 12 h 12"/>
                <a:gd name="T10" fmla="*/ 0 w 64"/>
                <a:gd name="T11" fmla="*/ 6 h 12"/>
                <a:gd name="T12" fmla="*/ 7 w 64"/>
                <a:gd name="T13" fmla="*/ 0 h 12"/>
                <a:gd name="T14" fmla="*/ 32 w 64"/>
                <a:gd name="T15" fmla="*/ 0 h 12"/>
                <a:gd name="T16" fmla="*/ 32 w 6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2">
                  <a:moveTo>
                    <a:pt x="32" y="0"/>
                  </a:moveTo>
                  <a:cubicBezTo>
                    <a:pt x="41" y="0"/>
                    <a:pt x="49" y="0"/>
                    <a:pt x="57" y="0"/>
                  </a:cubicBezTo>
                  <a:cubicBezTo>
                    <a:pt x="62" y="0"/>
                    <a:pt x="64" y="2"/>
                    <a:pt x="64" y="6"/>
                  </a:cubicBezTo>
                  <a:cubicBezTo>
                    <a:pt x="64" y="10"/>
                    <a:pt x="62" y="12"/>
                    <a:pt x="57" y="12"/>
                  </a:cubicBezTo>
                  <a:cubicBezTo>
                    <a:pt x="41" y="12"/>
                    <a:pt x="24" y="12"/>
                    <a:pt x="7" y="12"/>
                  </a:cubicBezTo>
                  <a:cubicBezTo>
                    <a:pt x="3" y="12"/>
                    <a:pt x="0" y="10"/>
                    <a:pt x="0" y="6"/>
                  </a:cubicBezTo>
                  <a:cubicBezTo>
                    <a:pt x="0" y="2"/>
                    <a:pt x="3" y="0"/>
                    <a:pt x="7" y="0"/>
                  </a:cubicBezTo>
                  <a:cubicBezTo>
                    <a:pt x="15" y="0"/>
                    <a:pt x="24" y="0"/>
                    <a:pt x="32" y="0"/>
                  </a:cubicBezTo>
                  <a:cubicBezTo>
                    <a:pt x="32" y="0"/>
                    <a:pt x="32" y="0"/>
                    <a:pt x="3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2" name="Freeform 56"/>
            <p:cNvSpPr>
              <a:spLocks/>
            </p:cNvSpPr>
            <p:nvPr/>
          </p:nvSpPr>
          <p:spPr bwMode="auto">
            <a:xfrm>
              <a:off x="-650" y="3709"/>
              <a:ext cx="129" cy="24"/>
            </a:xfrm>
            <a:custGeom>
              <a:avLst/>
              <a:gdLst>
                <a:gd name="T0" fmla="*/ 32 w 64"/>
                <a:gd name="T1" fmla="*/ 0 h 12"/>
                <a:gd name="T2" fmla="*/ 58 w 64"/>
                <a:gd name="T3" fmla="*/ 0 h 12"/>
                <a:gd name="T4" fmla="*/ 64 w 64"/>
                <a:gd name="T5" fmla="*/ 4 h 12"/>
                <a:gd name="T6" fmla="*/ 61 w 64"/>
                <a:gd name="T7" fmla="*/ 11 h 12"/>
                <a:gd name="T8" fmla="*/ 57 w 64"/>
                <a:gd name="T9" fmla="*/ 12 h 12"/>
                <a:gd name="T10" fmla="*/ 7 w 64"/>
                <a:gd name="T11" fmla="*/ 12 h 12"/>
                <a:gd name="T12" fmla="*/ 0 w 64"/>
                <a:gd name="T13" fmla="*/ 6 h 12"/>
                <a:gd name="T14" fmla="*/ 7 w 64"/>
                <a:gd name="T15" fmla="*/ 0 h 12"/>
                <a:gd name="T16" fmla="*/ 32 w 64"/>
                <a:gd name="T17" fmla="*/ 0 h 12"/>
                <a:gd name="T18" fmla="*/ 32 w 6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2">
                  <a:moveTo>
                    <a:pt x="32" y="0"/>
                  </a:moveTo>
                  <a:cubicBezTo>
                    <a:pt x="41" y="0"/>
                    <a:pt x="49" y="0"/>
                    <a:pt x="58" y="0"/>
                  </a:cubicBezTo>
                  <a:cubicBezTo>
                    <a:pt x="61" y="0"/>
                    <a:pt x="63" y="1"/>
                    <a:pt x="64" y="4"/>
                  </a:cubicBezTo>
                  <a:cubicBezTo>
                    <a:pt x="64" y="7"/>
                    <a:pt x="64" y="9"/>
                    <a:pt x="61" y="11"/>
                  </a:cubicBezTo>
                  <a:cubicBezTo>
                    <a:pt x="60" y="12"/>
                    <a:pt x="59" y="12"/>
                    <a:pt x="57" y="12"/>
                  </a:cubicBezTo>
                  <a:cubicBezTo>
                    <a:pt x="41" y="12"/>
                    <a:pt x="24" y="12"/>
                    <a:pt x="7" y="12"/>
                  </a:cubicBezTo>
                  <a:cubicBezTo>
                    <a:pt x="3" y="12"/>
                    <a:pt x="0" y="10"/>
                    <a:pt x="0" y="6"/>
                  </a:cubicBezTo>
                  <a:cubicBezTo>
                    <a:pt x="0" y="2"/>
                    <a:pt x="3" y="0"/>
                    <a:pt x="7" y="0"/>
                  </a:cubicBezTo>
                  <a:cubicBezTo>
                    <a:pt x="15" y="0"/>
                    <a:pt x="24" y="0"/>
                    <a:pt x="32" y="0"/>
                  </a:cubicBezTo>
                  <a:cubicBezTo>
                    <a:pt x="32" y="0"/>
                    <a:pt x="32" y="0"/>
                    <a:pt x="3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3" name="Freeform 57"/>
            <p:cNvSpPr>
              <a:spLocks/>
            </p:cNvSpPr>
            <p:nvPr/>
          </p:nvSpPr>
          <p:spPr bwMode="auto">
            <a:xfrm>
              <a:off x="-910" y="3578"/>
              <a:ext cx="91" cy="26"/>
            </a:xfrm>
            <a:custGeom>
              <a:avLst/>
              <a:gdLst>
                <a:gd name="T0" fmla="*/ 22 w 45"/>
                <a:gd name="T1" fmla="*/ 12 h 13"/>
                <a:gd name="T2" fmla="*/ 7 w 45"/>
                <a:gd name="T3" fmla="*/ 12 h 13"/>
                <a:gd name="T4" fmla="*/ 1 w 45"/>
                <a:gd name="T5" fmla="*/ 7 h 13"/>
                <a:gd name="T6" fmla="*/ 7 w 45"/>
                <a:gd name="T7" fmla="*/ 0 h 13"/>
                <a:gd name="T8" fmla="*/ 39 w 45"/>
                <a:gd name="T9" fmla="*/ 0 h 13"/>
                <a:gd name="T10" fmla="*/ 45 w 45"/>
                <a:gd name="T11" fmla="*/ 7 h 13"/>
                <a:gd name="T12" fmla="*/ 38 w 45"/>
                <a:gd name="T13" fmla="*/ 12 h 13"/>
                <a:gd name="T14" fmla="*/ 22 w 45"/>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3">
                  <a:moveTo>
                    <a:pt x="22" y="12"/>
                  </a:moveTo>
                  <a:cubicBezTo>
                    <a:pt x="17" y="12"/>
                    <a:pt x="12" y="13"/>
                    <a:pt x="7" y="12"/>
                  </a:cubicBezTo>
                  <a:cubicBezTo>
                    <a:pt x="3" y="12"/>
                    <a:pt x="1" y="10"/>
                    <a:pt x="1" y="7"/>
                  </a:cubicBezTo>
                  <a:cubicBezTo>
                    <a:pt x="0" y="3"/>
                    <a:pt x="3" y="0"/>
                    <a:pt x="7" y="0"/>
                  </a:cubicBezTo>
                  <a:cubicBezTo>
                    <a:pt x="17" y="0"/>
                    <a:pt x="28" y="0"/>
                    <a:pt x="39" y="0"/>
                  </a:cubicBezTo>
                  <a:cubicBezTo>
                    <a:pt x="43" y="0"/>
                    <a:pt x="45" y="3"/>
                    <a:pt x="45" y="7"/>
                  </a:cubicBezTo>
                  <a:cubicBezTo>
                    <a:pt x="45" y="10"/>
                    <a:pt x="42" y="12"/>
                    <a:pt x="38" y="12"/>
                  </a:cubicBezTo>
                  <a:cubicBezTo>
                    <a:pt x="33" y="13"/>
                    <a:pt x="28" y="12"/>
                    <a:pt x="22"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4" name="Freeform 58"/>
            <p:cNvSpPr>
              <a:spLocks/>
            </p:cNvSpPr>
            <p:nvPr/>
          </p:nvSpPr>
          <p:spPr bwMode="auto">
            <a:xfrm>
              <a:off x="-910" y="3761"/>
              <a:ext cx="26" cy="25"/>
            </a:xfrm>
            <a:custGeom>
              <a:avLst/>
              <a:gdLst>
                <a:gd name="T0" fmla="*/ 7 w 13"/>
                <a:gd name="T1" fmla="*/ 12 h 12"/>
                <a:gd name="T2" fmla="*/ 1 w 13"/>
                <a:gd name="T3" fmla="*/ 6 h 12"/>
                <a:gd name="T4" fmla="*/ 7 w 13"/>
                <a:gd name="T5" fmla="*/ 0 h 12"/>
                <a:gd name="T6" fmla="*/ 13 w 13"/>
                <a:gd name="T7" fmla="*/ 6 h 12"/>
                <a:gd name="T8" fmla="*/ 7 w 13"/>
                <a:gd name="T9" fmla="*/ 12 h 12"/>
              </a:gdLst>
              <a:ahLst/>
              <a:cxnLst>
                <a:cxn ang="0">
                  <a:pos x="T0" y="T1"/>
                </a:cxn>
                <a:cxn ang="0">
                  <a:pos x="T2" y="T3"/>
                </a:cxn>
                <a:cxn ang="0">
                  <a:pos x="T4" y="T5"/>
                </a:cxn>
                <a:cxn ang="0">
                  <a:pos x="T6" y="T7"/>
                </a:cxn>
                <a:cxn ang="0">
                  <a:pos x="T8" y="T9"/>
                </a:cxn>
              </a:cxnLst>
              <a:rect l="0" t="0" r="r" b="b"/>
              <a:pathLst>
                <a:path w="13" h="12">
                  <a:moveTo>
                    <a:pt x="7" y="12"/>
                  </a:moveTo>
                  <a:cubicBezTo>
                    <a:pt x="3" y="12"/>
                    <a:pt x="1" y="9"/>
                    <a:pt x="1" y="6"/>
                  </a:cubicBezTo>
                  <a:cubicBezTo>
                    <a:pt x="0" y="2"/>
                    <a:pt x="3" y="0"/>
                    <a:pt x="7" y="0"/>
                  </a:cubicBezTo>
                  <a:cubicBezTo>
                    <a:pt x="10" y="0"/>
                    <a:pt x="13" y="2"/>
                    <a:pt x="13" y="6"/>
                  </a:cubicBezTo>
                  <a:cubicBezTo>
                    <a:pt x="13" y="9"/>
                    <a:pt x="10" y="12"/>
                    <a:pt x="7"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5" name="Freeform 59"/>
            <p:cNvSpPr>
              <a:spLocks/>
            </p:cNvSpPr>
            <p:nvPr/>
          </p:nvSpPr>
          <p:spPr bwMode="auto">
            <a:xfrm>
              <a:off x="-908" y="3709"/>
              <a:ext cx="24" cy="24"/>
            </a:xfrm>
            <a:custGeom>
              <a:avLst/>
              <a:gdLst>
                <a:gd name="T0" fmla="*/ 5 w 12"/>
                <a:gd name="T1" fmla="*/ 12 h 12"/>
                <a:gd name="T2" fmla="*/ 0 w 12"/>
                <a:gd name="T3" fmla="*/ 6 h 12"/>
                <a:gd name="T4" fmla="*/ 6 w 12"/>
                <a:gd name="T5" fmla="*/ 0 h 12"/>
                <a:gd name="T6" fmla="*/ 12 w 12"/>
                <a:gd name="T7" fmla="*/ 6 h 12"/>
                <a:gd name="T8" fmla="*/ 5 w 12"/>
                <a:gd name="T9" fmla="*/ 12 h 12"/>
              </a:gdLst>
              <a:ahLst/>
              <a:cxnLst>
                <a:cxn ang="0">
                  <a:pos x="T0" y="T1"/>
                </a:cxn>
                <a:cxn ang="0">
                  <a:pos x="T2" y="T3"/>
                </a:cxn>
                <a:cxn ang="0">
                  <a:pos x="T4" y="T5"/>
                </a:cxn>
                <a:cxn ang="0">
                  <a:pos x="T6" y="T7"/>
                </a:cxn>
                <a:cxn ang="0">
                  <a:pos x="T8" y="T9"/>
                </a:cxn>
              </a:cxnLst>
              <a:rect l="0" t="0" r="r" b="b"/>
              <a:pathLst>
                <a:path w="12" h="12">
                  <a:moveTo>
                    <a:pt x="5" y="12"/>
                  </a:moveTo>
                  <a:cubicBezTo>
                    <a:pt x="2" y="12"/>
                    <a:pt x="0" y="9"/>
                    <a:pt x="0" y="6"/>
                  </a:cubicBezTo>
                  <a:cubicBezTo>
                    <a:pt x="0" y="2"/>
                    <a:pt x="2" y="0"/>
                    <a:pt x="6" y="0"/>
                  </a:cubicBezTo>
                  <a:cubicBezTo>
                    <a:pt x="9" y="0"/>
                    <a:pt x="12" y="2"/>
                    <a:pt x="12" y="6"/>
                  </a:cubicBezTo>
                  <a:cubicBezTo>
                    <a:pt x="12" y="9"/>
                    <a:pt x="9" y="12"/>
                    <a:pt x="5"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6" name="Freeform 60"/>
            <p:cNvSpPr>
              <a:spLocks/>
            </p:cNvSpPr>
            <p:nvPr/>
          </p:nvSpPr>
          <p:spPr bwMode="auto">
            <a:xfrm>
              <a:off x="-700" y="3709"/>
              <a:ext cx="24" cy="24"/>
            </a:xfrm>
            <a:custGeom>
              <a:avLst/>
              <a:gdLst>
                <a:gd name="T0" fmla="*/ 12 w 12"/>
                <a:gd name="T1" fmla="*/ 6 h 12"/>
                <a:gd name="T2" fmla="*/ 6 w 12"/>
                <a:gd name="T3" fmla="*/ 12 h 12"/>
                <a:gd name="T4" fmla="*/ 0 w 12"/>
                <a:gd name="T5" fmla="*/ 6 h 12"/>
                <a:gd name="T6" fmla="*/ 6 w 12"/>
                <a:gd name="T7" fmla="*/ 0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cubicBezTo>
                    <a:pt x="12" y="10"/>
                    <a:pt x="9" y="12"/>
                    <a:pt x="6" y="12"/>
                  </a:cubicBezTo>
                  <a:cubicBezTo>
                    <a:pt x="2" y="12"/>
                    <a:pt x="0" y="9"/>
                    <a:pt x="0" y="6"/>
                  </a:cubicBezTo>
                  <a:cubicBezTo>
                    <a:pt x="0" y="2"/>
                    <a:pt x="2" y="0"/>
                    <a:pt x="6" y="0"/>
                  </a:cubicBezTo>
                  <a:cubicBezTo>
                    <a:pt x="9" y="0"/>
                    <a:pt x="12" y="2"/>
                    <a:pt x="12"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7" name="Oval 61"/>
            <p:cNvSpPr>
              <a:spLocks noChangeArrowheads="1"/>
            </p:cNvSpPr>
            <p:nvPr/>
          </p:nvSpPr>
          <p:spPr bwMode="auto">
            <a:xfrm>
              <a:off x="-700" y="3761"/>
              <a:ext cx="24" cy="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sp>
        <p:nvSpPr>
          <p:cNvPr id="161" name="Oval 160"/>
          <p:cNvSpPr/>
          <p:nvPr/>
        </p:nvSpPr>
        <p:spPr>
          <a:xfrm>
            <a:off x="2033363" y="2744361"/>
            <a:ext cx="767863" cy="76786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2" name="Oval 161"/>
          <p:cNvSpPr/>
          <p:nvPr/>
        </p:nvSpPr>
        <p:spPr>
          <a:xfrm>
            <a:off x="6451447" y="2744361"/>
            <a:ext cx="767863" cy="767863"/>
          </a:xfrm>
          <a:prstGeom prst="ellipse">
            <a:avLst/>
          </a:prstGeom>
          <a:noFill/>
          <a:ln w="1270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3" name="Oval 162"/>
          <p:cNvSpPr/>
          <p:nvPr/>
        </p:nvSpPr>
        <p:spPr>
          <a:xfrm>
            <a:off x="927199" y="2198538"/>
            <a:ext cx="530600" cy="530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4" name="Oval 163"/>
          <p:cNvSpPr/>
          <p:nvPr/>
        </p:nvSpPr>
        <p:spPr>
          <a:xfrm>
            <a:off x="926696" y="2858435"/>
            <a:ext cx="530600" cy="530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5" name="Oval 164"/>
          <p:cNvSpPr/>
          <p:nvPr/>
        </p:nvSpPr>
        <p:spPr>
          <a:xfrm>
            <a:off x="921069" y="3511513"/>
            <a:ext cx="530600" cy="530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02" name="Straight Connector 201"/>
          <p:cNvCxnSpPr>
            <a:stCxn id="163" idx="5"/>
            <a:endCxn id="161" idx="2"/>
          </p:cNvCxnSpPr>
          <p:nvPr/>
        </p:nvCxnSpPr>
        <p:spPr>
          <a:xfrm>
            <a:off x="1380094" y="2651433"/>
            <a:ext cx="653269" cy="476860"/>
          </a:xfrm>
          <a:prstGeom prst="line">
            <a:avLst/>
          </a:pr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04" name="Straight Connector 203"/>
          <p:cNvCxnSpPr>
            <a:stCxn id="165" idx="7"/>
            <a:endCxn id="161" idx="2"/>
          </p:cNvCxnSpPr>
          <p:nvPr/>
        </p:nvCxnSpPr>
        <p:spPr>
          <a:xfrm flipV="1">
            <a:off x="1373964" y="3128293"/>
            <a:ext cx="659399" cy="460925"/>
          </a:xfrm>
          <a:prstGeom prst="line">
            <a:avLst/>
          </a:pr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33" name="Straight Connector 232"/>
          <p:cNvCxnSpPr>
            <a:stCxn id="164" idx="6"/>
            <a:endCxn id="161" idx="2"/>
          </p:cNvCxnSpPr>
          <p:nvPr/>
        </p:nvCxnSpPr>
        <p:spPr>
          <a:xfrm>
            <a:off x="1457296" y="3123735"/>
            <a:ext cx="576067" cy="4558"/>
          </a:xfrm>
          <a:prstGeom prst="line">
            <a:avLst/>
          </a:pr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240" name="Oval 239"/>
          <p:cNvSpPr/>
          <p:nvPr/>
        </p:nvSpPr>
        <p:spPr>
          <a:xfrm>
            <a:off x="7861312" y="2198538"/>
            <a:ext cx="530600" cy="530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1" name="Oval 240"/>
          <p:cNvSpPr/>
          <p:nvPr/>
        </p:nvSpPr>
        <p:spPr>
          <a:xfrm>
            <a:off x="7860809" y="2858435"/>
            <a:ext cx="530600" cy="530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2" name="Oval 241"/>
          <p:cNvSpPr/>
          <p:nvPr/>
        </p:nvSpPr>
        <p:spPr>
          <a:xfrm>
            <a:off x="7855182" y="3511513"/>
            <a:ext cx="530600" cy="5306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3" name="Straight Connector 242"/>
          <p:cNvCxnSpPr>
            <a:stCxn id="162" idx="6"/>
            <a:endCxn id="242" idx="1"/>
          </p:cNvCxnSpPr>
          <p:nvPr/>
        </p:nvCxnSpPr>
        <p:spPr>
          <a:xfrm>
            <a:off x="7219310" y="3128293"/>
            <a:ext cx="713577" cy="460925"/>
          </a:xfrm>
          <a:prstGeom prst="line">
            <a:avLst/>
          </a:pr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46" name="Straight Connector 245"/>
          <p:cNvCxnSpPr>
            <a:stCxn id="162" idx="6"/>
            <a:endCxn id="240" idx="3"/>
          </p:cNvCxnSpPr>
          <p:nvPr/>
        </p:nvCxnSpPr>
        <p:spPr>
          <a:xfrm flipV="1">
            <a:off x="7219310" y="2651433"/>
            <a:ext cx="719707" cy="476860"/>
          </a:xfrm>
          <a:prstGeom prst="line">
            <a:avLst/>
          </a:pr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cxnSp>
        <p:nvCxnSpPr>
          <p:cNvPr id="249" name="Straight Connector 248"/>
          <p:cNvCxnSpPr>
            <a:stCxn id="162" idx="6"/>
            <a:endCxn id="241" idx="2"/>
          </p:cNvCxnSpPr>
          <p:nvPr/>
        </p:nvCxnSpPr>
        <p:spPr>
          <a:xfrm flipV="1">
            <a:off x="7219310" y="3123735"/>
            <a:ext cx="641499" cy="4558"/>
          </a:xfrm>
          <a:prstGeom prst="line">
            <a:avLst/>
          </a:pr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cxnSp>
      <p:sp>
        <p:nvSpPr>
          <p:cNvPr id="287" name="Freeform 8"/>
          <p:cNvSpPr>
            <a:spLocks noEditPoints="1"/>
          </p:cNvSpPr>
          <p:nvPr/>
        </p:nvSpPr>
        <p:spPr bwMode="auto">
          <a:xfrm>
            <a:off x="1036797" y="2320704"/>
            <a:ext cx="299143" cy="285421"/>
          </a:xfrm>
          <a:custGeom>
            <a:avLst/>
            <a:gdLst>
              <a:gd name="T0" fmla="*/ 234 w 234"/>
              <a:gd name="T1" fmla="*/ 123 h 202"/>
              <a:gd name="T2" fmla="*/ 121 w 234"/>
              <a:gd name="T3" fmla="*/ 20 h 202"/>
              <a:gd name="T4" fmla="*/ 121 w 234"/>
              <a:gd name="T5" fmla="*/ 6 h 202"/>
              <a:gd name="T6" fmla="*/ 115 w 234"/>
              <a:gd name="T7" fmla="*/ 0 h 202"/>
              <a:gd name="T8" fmla="*/ 109 w 234"/>
              <a:gd name="T9" fmla="*/ 6 h 202"/>
              <a:gd name="T10" fmla="*/ 109 w 234"/>
              <a:gd name="T11" fmla="*/ 20 h 202"/>
              <a:gd name="T12" fmla="*/ 0 w 234"/>
              <a:gd name="T13" fmla="*/ 122 h 202"/>
              <a:gd name="T14" fmla="*/ 4 w 234"/>
              <a:gd name="T15" fmla="*/ 128 h 202"/>
              <a:gd name="T16" fmla="*/ 10 w 234"/>
              <a:gd name="T17" fmla="*/ 127 h 202"/>
              <a:gd name="T18" fmla="*/ 38 w 234"/>
              <a:gd name="T19" fmla="*/ 116 h 202"/>
              <a:gd name="T20" fmla="*/ 72 w 234"/>
              <a:gd name="T21" fmla="*/ 136 h 202"/>
              <a:gd name="T22" fmla="*/ 77 w 234"/>
              <a:gd name="T23" fmla="*/ 139 h 202"/>
              <a:gd name="T24" fmla="*/ 82 w 234"/>
              <a:gd name="T25" fmla="*/ 136 h 202"/>
              <a:gd name="T26" fmla="*/ 109 w 234"/>
              <a:gd name="T27" fmla="*/ 116 h 202"/>
              <a:gd name="T28" fmla="*/ 109 w 234"/>
              <a:gd name="T29" fmla="*/ 176 h 202"/>
              <a:gd name="T30" fmla="*/ 95 w 234"/>
              <a:gd name="T31" fmla="*/ 190 h 202"/>
              <a:gd name="T32" fmla="*/ 80 w 234"/>
              <a:gd name="T33" fmla="*/ 176 h 202"/>
              <a:gd name="T34" fmla="*/ 74 w 234"/>
              <a:gd name="T35" fmla="*/ 170 h 202"/>
              <a:gd name="T36" fmla="*/ 68 w 234"/>
              <a:gd name="T37" fmla="*/ 176 h 202"/>
              <a:gd name="T38" fmla="*/ 95 w 234"/>
              <a:gd name="T39" fmla="*/ 202 h 202"/>
              <a:gd name="T40" fmla="*/ 121 w 234"/>
              <a:gd name="T41" fmla="*/ 176 h 202"/>
              <a:gd name="T42" fmla="*/ 121 w 234"/>
              <a:gd name="T43" fmla="*/ 116 h 202"/>
              <a:gd name="T44" fmla="*/ 151 w 234"/>
              <a:gd name="T45" fmla="*/ 136 h 202"/>
              <a:gd name="T46" fmla="*/ 156 w 234"/>
              <a:gd name="T47" fmla="*/ 139 h 202"/>
              <a:gd name="T48" fmla="*/ 161 w 234"/>
              <a:gd name="T49" fmla="*/ 136 h 202"/>
              <a:gd name="T50" fmla="*/ 195 w 234"/>
              <a:gd name="T51" fmla="*/ 116 h 202"/>
              <a:gd name="T52" fmla="*/ 224 w 234"/>
              <a:gd name="T53" fmla="*/ 128 h 202"/>
              <a:gd name="T54" fmla="*/ 228 w 234"/>
              <a:gd name="T55" fmla="*/ 130 h 202"/>
              <a:gd name="T56" fmla="*/ 228 w 234"/>
              <a:gd name="T57" fmla="*/ 130 h 202"/>
              <a:gd name="T58" fmla="*/ 234 w 234"/>
              <a:gd name="T59" fmla="*/ 124 h 202"/>
              <a:gd name="T60" fmla="*/ 234 w 234"/>
              <a:gd name="T61" fmla="*/ 123 h 202"/>
              <a:gd name="T62" fmla="*/ 195 w 234"/>
              <a:gd name="T63" fmla="*/ 104 h 202"/>
              <a:gd name="T64" fmla="*/ 156 w 234"/>
              <a:gd name="T65" fmla="*/ 122 h 202"/>
              <a:gd name="T66" fmla="*/ 116 w 234"/>
              <a:gd name="T67" fmla="*/ 104 h 202"/>
              <a:gd name="T68" fmla="*/ 77 w 234"/>
              <a:gd name="T69" fmla="*/ 122 h 202"/>
              <a:gd name="T70" fmla="*/ 38 w 234"/>
              <a:gd name="T71" fmla="*/ 104 h 202"/>
              <a:gd name="T72" fmla="*/ 15 w 234"/>
              <a:gd name="T73" fmla="*/ 109 h 202"/>
              <a:gd name="T74" fmla="*/ 117 w 234"/>
              <a:gd name="T75" fmla="*/ 32 h 202"/>
              <a:gd name="T76" fmla="*/ 219 w 234"/>
              <a:gd name="T77" fmla="*/ 110 h 202"/>
              <a:gd name="T78" fmla="*/ 195 w 234"/>
              <a:gd name="T79" fmla="*/ 104 h 2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34" h="202">
                <a:moveTo>
                  <a:pt x="234" y="123"/>
                </a:moveTo>
                <a:cubicBezTo>
                  <a:pt x="227" y="65"/>
                  <a:pt x="179" y="22"/>
                  <a:pt x="121" y="20"/>
                </a:cubicBezTo>
                <a:cubicBezTo>
                  <a:pt x="121" y="6"/>
                  <a:pt x="121" y="6"/>
                  <a:pt x="121" y="6"/>
                </a:cubicBezTo>
                <a:cubicBezTo>
                  <a:pt x="121" y="3"/>
                  <a:pt x="119" y="0"/>
                  <a:pt x="115" y="0"/>
                </a:cubicBezTo>
                <a:cubicBezTo>
                  <a:pt x="112" y="0"/>
                  <a:pt x="109" y="3"/>
                  <a:pt x="109" y="6"/>
                </a:cubicBezTo>
                <a:cubicBezTo>
                  <a:pt x="109" y="20"/>
                  <a:pt x="109" y="20"/>
                  <a:pt x="109" y="20"/>
                </a:cubicBezTo>
                <a:cubicBezTo>
                  <a:pt x="54" y="24"/>
                  <a:pt x="8" y="66"/>
                  <a:pt x="0" y="122"/>
                </a:cubicBezTo>
                <a:cubicBezTo>
                  <a:pt x="0" y="124"/>
                  <a:pt x="1" y="127"/>
                  <a:pt x="4" y="128"/>
                </a:cubicBezTo>
                <a:cubicBezTo>
                  <a:pt x="6" y="129"/>
                  <a:pt x="9" y="129"/>
                  <a:pt x="10" y="127"/>
                </a:cubicBezTo>
                <a:cubicBezTo>
                  <a:pt x="18" y="120"/>
                  <a:pt x="27" y="116"/>
                  <a:pt x="38" y="116"/>
                </a:cubicBezTo>
                <a:cubicBezTo>
                  <a:pt x="52" y="116"/>
                  <a:pt x="65" y="123"/>
                  <a:pt x="72" y="136"/>
                </a:cubicBezTo>
                <a:cubicBezTo>
                  <a:pt x="73" y="138"/>
                  <a:pt x="75" y="139"/>
                  <a:pt x="77" y="139"/>
                </a:cubicBezTo>
                <a:cubicBezTo>
                  <a:pt x="79" y="139"/>
                  <a:pt x="81" y="138"/>
                  <a:pt x="82" y="136"/>
                </a:cubicBezTo>
                <a:cubicBezTo>
                  <a:pt x="88" y="125"/>
                  <a:pt x="98" y="118"/>
                  <a:pt x="109" y="116"/>
                </a:cubicBezTo>
                <a:cubicBezTo>
                  <a:pt x="109" y="176"/>
                  <a:pt x="109" y="176"/>
                  <a:pt x="109" y="176"/>
                </a:cubicBezTo>
                <a:cubicBezTo>
                  <a:pt x="109" y="184"/>
                  <a:pt x="103" y="190"/>
                  <a:pt x="95" y="190"/>
                </a:cubicBezTo>
                <a:cubicBezTo>
                  <a:pt x="87" y="190"/>
                  <a:pt x="80" y="184"/>
                  <a:pt x="80" y="176"/>
                </a:cubicBezTo>
                <a:cubicBezTo>
                  <a:pt x="80" y="172"/>
                  <a:pt x="78" y="170"/>
                  <a:pt x="74" y="170"/>
                </a:cubicBezTo>
                <a:cubicBezTo>
                  <a:pt x="71" y="170"/>
                  <a:pt x="68" y="172"/>
                  <a:pt x="68" y="176"/>
                </a:cubicBezTo>
                <a:cubicBezTo>
                  <a:pt x="68" y="190"/>
                  <a:pt x="80" y="202"/>
                  <a:pt x="95" y="202"/>
                </a:cubicBezTo>
                <a:cubicBezTo>
                  <a:pt x="109" y="202"/>
                  <a:pt x="121" y="190"/>
                  <a:pt x="121" y="176"/>
                </a:cubicBezTo>
                <a:cubicBezTo>
                  <a:pt x="121" y="116"/>
                  <a:pt x="121" y="116"/>
                  <a:pt x="121" y="116"/>
                </a:cubicBezTo>
                <a:cubicBezTo>
                  <a:pt x="134" y="117"/>
                  <a:pt x="145" y="125"/>
                  <a:pt x="151" y="136"/>
                </a:cubicBezTo>
                <a:cubicBezTo>
                  <a:pt x="152" y="138"/>
                  <a:pt x="154" y="139"/>
                  <a:pt x="156" y="139"/>
                </a:cubicBezTo>
                <a:cubicBezTo>
                  <a:pt x="158" y="139"/>
                  <a:pt x="160" y="138"/>
                  <a:pt x="161" y="136"/>
                </a:cubicBezTo>
                <a:cubicBezTo>
                  <a:pt x="168" y="123"/>
                  <a:pt x="181" y="116"/>
                  <a:pt x="195" y="116"/>
                </a:cubicBezTo>
                <a:cubicBezTo>
                  <a:pt x="206" y="116"/>
                  <a:pt x="217" y="120"/>
                  <a:pt x="224" y="128"/>
                </a:cubicBezTo>
                <a:cubicBezTo>
                  <a:pt x="225" y="130"/>
                  <a:pt x="227" y="130"/>
                  <a:pt x="228" y="130"/>
                </a:cubicBezTo>
                <a:cubicBezTo>
                  <a:pt x="228" y="130"/>
                  <a:pt x="228" y="130"/>
                  <a:pt x="228" y="130"/>
                </a:cubicBezTo>
                <a:cubicBezTo>
                  <a:pt x="232" y="130"/>
                  <a:pt x="234" y="128"/>
                  <a:pt x="234" y="124"/>
                </a:cubicBezTo>
                <a:cubicBezTo>
                  <a:pt x="234" y="124"/>
                  <a:pt x="234" y="123"/>
                  <a:pt x="234" y="123"/>
                </a:cubicBezTo>
                <a:close/>
                <a:moveTo>
                  <a:pt x="195" y="104"/>
                </a:moveTo>
                <a:cubicBezTo>
                  <a:pt x="180" y="104"/>
                  <a:pt x="165" y="111"/>
                  <a:pt x="156" y="122"/>
                </a:cubicBezTo>
                <a:cubicBezTo>
                  <a:pt x="146" y="111"/>
                  <a:pt x="132" y="104"/>
                  <a:pt x="116" y="104"/>
                </a:cubicBezTo>
                <a:cubicBezTo>
                  <a:pt x="101" y="104"/>
                  <a:pt x="87" y="111"/>
                  <a:pt x="77" y="122"/>
                </a:cubicBezTo>
                <a:cubicBezTo>
                  <a:pt x="68" y="111"/>
                  <a:pt x="53" y="104"/>
                  <a:pt x="38" y="104"/>
                </a:cubicBezTo>
                <a:cubicBezTo>
                  <a:pt x="30" y="104"/>
                  <a:pt x="22" y="105"/>
                  <a:pt x="15" y="109"/>
                </a:cubicBezTo>
                <a:cubicBezTo>
                  <a:pt x="28" y="64"/>
                  <a:pt x="69" y="32"/>
                  <a:pt x="117" y="32"/>
                </a:cubicBezTo>
                <a:cubicBezTo>
                  <a:pt x="166" y="32"/>
                  <a:pt x="207" y="64"/>
                  <a:pt x="219" y="110"/>
                </a:cubicBezTo>
                <a:cubicBezTo>
                  <a:pt x="212" y="106"/>
                  <a:pt x="204" y="104"/>
                  <a:pt x="195" y="104"/>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pic>
        <p:nvPicPr>
          <p:cNvPr id="288" name="Picture 287"/>
          <p:cNvPicPr>
            <a:picLocks noChangeAspect="1"/>
          </p:cNvPicPr>
          <p:nvPr/>
        </p:nvPicPr>
        <p:blipFill>
          <a:blip r:embed="rId2"/>
          <a:stretch>
            <a:fillRect/>
          </a:stretch>
        </p:blipFill>
        <p:spPr>
          <a:xfrm>
            <a:off x="1075197" y="3005796"/>
            <a:ext cx="236872" cy="269771"/>
          </a:xfrm>
          <a:prstGeom prst="rect">
            <a:avLst/>
          </a:prstGeom>
        </p:spPr>
      </p:pic>
      <p:grpSp>
        <p:nvGrpSpPr>
          <p:cNvPr id="290" name="Group 11"/>
          <p:cNvGrpSpPr>
            <a:grpSpLocks noChangeAspect="1"/>
          </p:cNvGrpSpPr>
          <p:nvPr/>
        </p:nvGrpSpPr>
        <p:grpSpPr bwMode="auto">
          <a:xfrm>
            <a:off x="1008399" y="3647169"/>
            <a:ext cx="291351" cy="220342"/>
            <a:chOff x="-1135" y="1157"/>
            <a:chExt cx="677" cy="512"/>
          </a:xfrm>
        </p:grpSpPr>
        <p:sp>
          <p:nvSpPr>
            <p:cNvPr id="292" name="Freeform 12"/>
            <p:cNvSpPr>
              <a:spLocks/>
            </p:cNvSpPr>
            <p:nvPr/>
          </p:nvSpPr>
          <p:spPr bwMode="auto">
            <a:xfrm>
              <a:off x="-1135" y="1439"/>
              <a:ext cx="162" cy="175"/>
            </a:xfrm>
            <a:custGeom>
              <a:avLst/>
              <a:gdLst>
                <a:gd name="T0" fmla="*/ 31 w 68"/>
                <a:gd name="T1" fmla="*/ 73 h 73"/>
                <a:gd name="T2" fmla="*/ 33 w 68"/>
                <a:gd name="T3" fmla="*/ 73 h 73"/>
                <a:gd name="T4" fmla="*/ 34 w 68"/>
                <a:gd name="T5" fmla="*/ 73 h 73"/>
                <a:gd name="T6" fmla="*/ 45 w 68"/>
                <a:gd name="T7" fmla="*/ 68 h 73"/>
                <a:gd name="T8" fmla="*/ 47 w 68"/>
                <a:gd name="T9" fmla="*/ 66 h 73"/>
                <a:gd name="T10" fmla="*/ 55 w 68"/>
                <a:gd name="T11" fmla="*/ 48 h 73"/>
                <a:gd name="T12" fmla="*/ 68 w 68"/>
                <a:gd name="T13" fmla="*/ 41 h 73"/>
                <a:gd name="T14" fmla="*/ 48 w 68"/>
                <a:gd name="T15" fmla="*/ 0 h 73"/>
                <a:gd name="T16" fmla="*/ 35 w 68"/>
                <a:gd name="T17" fmla="*/ 6 h 73"/>
                <a:gd name="T18" fmla="*/ 16 w 68"/>
                <a:gd name="T19" fmla="*/ 0 h 73"/>
                <a:gd name="T20" fmla="*/ 13 w 68"/>
                <a:gd name="T21" fmla="*/ 0 h 73"/>
                <a:gd name="T22" fmla="*/ 3 w 68"/>
                <a:gd name="T23" fmla="*/ 5 h 73"/>
                <a:gd name="T24" fmla="*/ 1 w 68"/>
                <a:gd name="T25" fmla="*/ 11 h 73"/>
                <a:gd name="T26" fmla="*/ 29 w 68"/>
                <a:gd name="T27" fmla="*/ 71 h 73"/>
                <a:gd name="T28" fmla="*/ 31 w 68"/>
                <a:gd name="T29" fmla="*/ 73 h 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8" h="73">
                  <a:moveTo>
                    <a:pt x="31" y="73"/>
                  </a:moveTo>
                  <a:cubicBezTo>
                    <a:pt x="32" y="73"/>
                    <a:pt x="32" y="73"/>
                    <a:pt x="33" y="73"/>
                  </a:cubicBezTo>
                  <a:cubicBezTo>
                    <a:pt x="33" y="73"/>
                    <a:pt x="34" y="73"/>
                    <a:pt x="34" y="73"/>
                  </a:cubicBezTo>
                  <a:cubicBezTo>
                    <a:pt x="45" y="68"/>
                    <a:pt x="45" y="68"/>
                    <a:pt x="45" y="68"/>
                  </a:cubicBezTo>
                  <a:cubicBezTo>
                    <a:pt x="46" y="67"/>
                    <a:pt x="47" y="67"/>
                    <a:pt x="47" y="66"/>
                  </a:cubicBezTo>
                  <a:cubicBezTo>
                    <a:pt x="55" y="48"/>
                    <a:pt x="55" y="48"/>
                    <a:pt x="55" y="48"/>
                  </a:cubicBezTo>
                  <a:cubicBezTo>
                    <a:pt x="68" y="41"/>
                    <a:pt x="68" y="41"/>
                    <a:pt x="68" y="41"/>
                  </a:cubicBezTo>
                  <a:cubicBezTo>
                    <a:pt x="48" y="0"/>
                    <a:pt x="48" y="0"/>
                    <a:pt x="48" y="0"/>
                  </a:cubicBezTo>
                  <a:cubicBezTo>
                    <a:pt x="35" y="6"/>
                    <a:pt x="35" y="6"/>
                    <a:pt x="35" y="6"/>
                  </a:cubicBezTo>
                  <a:cubicBezTo>
                    <a:pt x="16" y="0"/>
                    <a:pt x="16" y="0"/>
                    <a:pt x="16" y="0"/>
                  </a:cubicBezTo>
                  <a:cubicBezTo>
                    <a:pt x="15" y="0"/>
                    <a:pt x="14" y="0"/>
                    <a:pt x="13" y="0"/>
                  </a:cubicBezTo>
                  <a:cubicBezTo>
                    <a:pt x="3" y="5"/>
                    <a:pt x="3" y="5"/>
                    <a:pt x="3" y="5"/>
                  </a:cubicBezTo>
                  <a:cubicBezTo>
                    <a:pt x="1" y="6"/>
                    <a:pt x="0" y="9"/>
                    <a:pt x="1" y="11"/>
                  </a:cubicBezTo>
                  <a:cubicBezTo>
                    <a:pt x="29" y="71"/>
                    <a:pt x="29" y="71"/>
                    <a:pt x="29" y="71"/>
                  </a:cubicBezTo>
                  <a:cubicBezTo>
                    <a:pt x="29" y="72"/>
                    <a:pt x="30" y="73"/>
                    <a:pt x="31" y="73"/>
                  </a:cubicBez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3" name="Freeform 13"/>
            <p:cNvSpPr>
              <a:spLocks/>
            </p:cNvSpPr>
            <p:nvPr/>
          </p:nvSpPr>
          <p:spPr bwMode="auto">
            <a:xfrm>
              <a:off x="-994" y="1157"/>
              <a:ext cx="505" cy="397"/>
            </a:xfrm>
            <a:custGeom>
              <a:avLst/>
              <a:gdLst>
                <a:gd name="T0" fmla="*/ 46 w 212"/>
                <a:gd name="T1" fmla="*/ 166 h 166"/>
                <a:gd name="T2" fmla="*/ 52 w 212"/>
                <a:gd name="T3" fmla="*/ 165 h 166"/>
                <a:gd name="T4" fmla="*/ 95 w 212"/>
                <a:gd name="T5" fmla="*/ 145 h 166"/>
                <a:gd name="T6" fmla="*/ 157 w 212"/>
                <a:gd name="T7" fmla="*/ 116 h 166"/>
                <a:gd name="T8" fmla="*/ 204 w 212"/>
                <a:gd name="T9" fmla="*/ 94 h 166"/>
                <a:gd name="T10" fmla="*/ 211 w 212"/>
                <a:gd name="T11" fmla="*/ 86 h 166"/>
                <a:gd name="T12" fmla="*/ 211 w 212"/>
                <a:gd name="T13" fmla="*/ 76 h 166"/>
                <a:gd name="T14" fmla="*/ 211 w 212"/>
                <a:gd name="T15" fmla="*/ 76 h 166"/>
                <a:gd name="T16" fmla="*/ 180 w 212"/>
                <a:gd name="T17" fmla="*/ 10 h 166"/>
                <a:gd name="T18" fmla="*/ 162 w 212"/>
                <a:gd name="T19" fmla="*/ 3 h 166"/>
                <a:gd name="T20" fmla="*/ 10 w 212"/>
                <a:gd name="T21" fmla="*/ 74 h 166"/>
                <a:gd name="T22" fmla="*/ 3 w 212"/>
                <a:gd name="T23" fmla="*/ 92 h 166"/>
                <a:gd name="T24" fmla="*/ 34 w 212"/>
                <a:gd name="T25" fmla="*/ 158 h 166"/>
                <a:gd name="T26" fmla="*/ 42 w 212"/>
                <a:gd name="T27" fmla="*/ 165 h 166"/>
                <a:gd name="T28" fmla="*/ 46 w 212"/>
                <a:gd name="T29" fmla="*/ 166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12" h="166">
                  <a:moveTo>
                    <a:pt x="46" y="166"/>
                  </a:moveTo>
                  <a:cubicBezTo>
                    <a:pt x="48" y="166"/>
                    <a:pt x="50" y="166"/>
                    <a:pt x="52" y="165"/>
                  </a:cubicBezTo>
                  <a:cubicBezTo>
                    <a:pt x="95" y="145"/>
                    <a:pt x="95" y="145"/>
                    <a:pt x="95" y="145"/>
                  </a:cubicBezTo>
                  <a:cubicBezTo>
                    <a:pt x="157" y="116"/>
                    <a:pt x="157" y="116"/>
                    <a:pt x="157" y="116"/>
                  </a:cubicBezTo>
                  <a:cubicBezTo>
                    <a:pt x="204" y="94"/>
                    <a:pt x="204" y="94"/>
                    <a:pt x="204" y="94"/>
                  </a:cubicBezTo>
                  <a:cubicBezTo>
                    <a:pt x="207" y="92"/>
                    <a:pt x="210" y="90"/>
                    <a:pt x="211" y="86"/>
                  </a:cubicBezTo>
                  <a:cubicBezTo>
                    <a:pt x="212" y="83"/>
                    <a:pt x="212" y="79"/>
                    <a:pt x="211" y="76"/>
                  </a:cubicBezTo>
                  <a:cubicBezTo>
                    <a:pt x="211" y="76"/>
                    <a:pt x="211" y="76"/>
                    <a:pt x="211" y="76"/>
                  </a:cubicBezTo>
                  <a:cubicBezTo>
                    <a:pt x="180" y="10"/>
                    <a:pt x="180" y="10"/>
                    <a:pt x="180" y="10"/>
                  </a:cubicBezTo>
                  <a:cubicBezTo>
                    <a:pt x="177" y="3"/>
                    <a:pt x="169" y="0"/>
                    <a:pt x="162" y="3"/>
                  </a:cubicBezTo>
                  <a:cubicBezTo>
                    <a:pt x="10" y="74"/>
                    <a:pt x="10" y="74"/>
                    <a:pt x="10" y="74"/>
                  </a:cubicBezTo>
                  <a:cubicBezTo>
                    <a:pt x="3" y="78"/>
                    <a:pt x="0" y="86"/>
                    <a:pt x="3" y="92"/>
                  </a:cubicBezTo>
                  <a:cubicBezTo>
                    <a:pt x="34" y="158"/>
                    <a:pt x="34" y="158"/>
                    <a:pt x="34" y="158"/>
                  </a:cubicBezTo>
                  <a:cubicBezTo>
                    <a:pt x="35" y="161"/>
                    <a:pt x="38" y="164"/>
                    <a:pt x="42" y="165"/>
                  </a:cubicBezTo>
                  <a:cubicBezTo>
                    <a:pt x="43" y="166"/>
                    <a:pt x="45" y="166"/>
                    <a:pt x="46" y="166"/>
                  </a:cubicBez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4" name="Freeform 14"/>
            <p:cNvSpPr>
              <a:spLocks/>
            </p:cNvSpPr>
            <p:nvPr/>
          </p:nvSpPr>
          <p:spPr bwMode="auto">
            <a:xfrm>
              <a:off x="-942" y="1214"/>
              <a:ext cx="358" cy="182"/>
            </a:xfrm>
            <a:custGeom>
              <a:avLst/>
              <a:gdLst>
                <a:gd name="T0" fmla="*/ 9 w 150"/>
                <a:gd name="T1" fmla="*/ 75 h 76"/>
                <a:gd name="T2" fmla="*/ 6 w 150"/>
                <a:gd name="T3" fmla="*/ 76 h 76"/>
                <a:gd name="T4" fmla="*/ 1 w 150"/>
                <a:gd name="T5" fmla="*/ 73 h 76"/>
                <a:gd name="T6" fmla="*/ 4 w 150"/>
                <a:gd name="T7" fmla="*/ 65 h 76"/>
                <a:gd name="T8" fmla="*/ 142 w 150"/>
                <a:gd name="T9" fmla="*/ 1 h 76"/>
                <a:gd name="T10" fmla="*/ 149 w 150"/>
                <a:gd name="T11" fmla="*/ 4 h 76"/>
                <a:gd name="T12" fmla="*/ 146 w 150"/>
                <a:gd name="T13" fmla="*/ 11 h 76"/>
                <a:gd name="T14" fmla="*/ 9 w 150"/>
                <a:gd name="T15" fmla="*/ 75 h 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0" h="76">
                  <a:moveTo>
                    <a:pt x="9" y="75"/>
                  </a:moveTo>
                  <a:cubicBezTo>
                    <a:pt x="8" y="76"/>
                    <a:pt x="7" y="76"/>
                    <a:pt x="6" y="76"/>
                  </a:cubicBezTo>
                  <a:cubicBezTo>
                    <a:pt x="4" y="76"/>
                    <a:pt x="2" y="75"/>
                    <a:pt x="1" y="73"/>
                  </a:cubicBezTo>
                  <a:cubicBezTo>
                    <a:pt x="0" y="70"/>
                    <a:pt x="1" y="66"/>
                    <a:pt x="4" y="65"/>
                  </a:cubicBezTo>
                  <a:cubicBezTo>
                    <a:pt x="142" y="1"/>
                    <a:pt x="142" y="1"/>
                    <a:pt x="142" y="1"/>
                  </a:cubicBezTo>
                  <a:cubicBezTo>
                    <a:pt x="145" y="0"/>
                    <a:pt x="148" y="1"/>
                    <a:pt x="149" y="4"/>
                  </a:cubicBezTo>
                  <a:cubicBezTo>
                    <a:pt x="150" y="6"/>
                    <a:pt x="149" y="10"/>
                    <a:pt x="146" y="11"/>
                  </a:cubicBezTo>
                  <a:lnTo>
                    <a:pt x="9" y="75"/>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95" name="Freeform 15"/>
            <p:cNvSpPr>
              <a:spLocks/>
            </p:cNvSpPr>
            <p:nvPr/>
          </p:nvSpPr>
          <p:spPr bwMode="auto">
            <a:xfrm>
              <a:off x="-777" y="1449"/>
              <a:ext cx="319" cy="220"/>
            </a:xfrm>
            <a:custGeom>
              <a:avLst/>
              <a:gdLst>
                <a:gd name="T0" fmla="*/ 53 w 134"/>
                <a:gd name="T1" fmla="*/ 44 h 92"/>
                <a:gd name="T2" fmla="*/ 68 w 134"/>
                <a:gd name="T3" fmla="*/ 15 h 92"/>
                <a:gd name="T4" fmla="*/ 65 w 134"/>
                <a:gd name="T5" fmla="*/ 0 h 92"/>
                <a:gd name="T6" fmla="*/ 0 w 134"/>
                <a:gd name="T7" fmla="*/ 30 h 92"/>
                <a:gd name="T8" fmla="*/ 26 w 134"/>
                <a:gd name="T9" fmla="*/ 50 h 92"/>
                <a:gd name="T10" fmla="*/ 26 w 134"/>
                <a:gd name="T11" fmla="*/ 79 h 92"/>
                <a:gd name="T12" fmla="*/ 30 w 134"/>
                <a:gd name="T13" fmla="*/ 88 h 92"/>
                <a:gd name="T14" fmla="*/ 40 w 134"/>
                <a:gd name="T15" fmla="*/ 92 h 92"/>
                <a:gd name="T16" fmla="*/ 134 w 134"/>
                <a:gd name="T17" fmla="*/ 92 h 92"/>
                <a:gd name="T18" fmla="*/ 134 w 134"/>
                <a:gd name="T19" fmla="*/ 65 h 92"/>
                <a:gd name="T20" fmla="*/ 53 w 134"/>
                <a:gd name="T21" fmla="*/ 65 h 92"/>
                <a:gd name="T22" fmla="*/ 53 w 134"/>
                <a:gd name="T23" fmla="*/ 44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92">
                  <a:moveTo>
                    <a:pt x="53" y="44"/>
                  </a:moveTo>
                  <a:cubicBezTo>
                    <a:pt x="63" y="37"/>
                    <a:pt x="68" y="26"/>
                    <a:pt x="68" y="15"/>
                  </a:cubicBezTo>
                  <a:cubicBezTo>
                    <a:pt x="68" y="10"/>
                    <a:pt x="67" y="5"/>
                    <a:pt x="65" y="0"/>
                  </a:cubicBezTo>
                  <a:cubicBezTo>
                    <a:pt x="0" y="30"/>
                    <a:pt x="0" y="30"/>
                    <a:pt x="0" y="30"/>
                  </a:cubicBezTo>
                  <a:cubicBezTo>
                    <a:pt x="5" y="41"/>
                    <a:pt x="15" y="48"/>
                    <a:pt x="26" y="50"/>
                  </a:cubicBezTo>
                  <a:cubicBezTo>
                    <a:pt x="26" y="79"/>
                    <a:pt x="26" y="79"/>
                    <a:pt x="26" y="79"/>
                  </a:cubicBezTo>
                  <a:cubicBezTo>
                    <a:pt x="26" y="82"/>
                    <a:pt x="28" y="86"/>
                    <a:pt x="30" y="88"/>
                  </a:cubicBezTo>
                  <a:cubicBezTo>
                    <a:pt x="33" y="91"/>
                    <a:pt x="36" y="92"/>
                    <a:pt x="40" y="92"/>
                  </a:cubicBezTo>
                  <a:cubicBezTo>
                    <a:pt x="134" y="92"/>
                    <a:pt x="134" y="92"/>
                    <a:pt x="134" y="92"/>
                  </a:cubicBezTo>
                  <a:cubicBezTo>
                    <a:pt x="134" y="65"/>
                    <a:pt x="134" y="65"/>
                    <a:pt x="134" y="65"/>
                  </a:cubicBezTo>
                  <a:cubicBezTo>
                    <a:pt x="53" y="65"/>
                    <a:pt x="53" y="65"/>
                    <a:pt x="53" y="65"/>
                  </a:cubicBezTo>
                  <a:lnTo>
                    <a:pt x="53" y="44"/>
                  </a:lnTo>
                  <a:close/>
                </a:path>
              </a:pathLst>
            </a:custGeom>
            <a:noFill/>
            <a:ln w="1270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grpSp>
        <p:nvGrpSpPr>
          <p:cNvPr id="298" name="Group 18"/>
          <p:cNvGrpSpPr>
            <a:grpSpLocks noChangeAspect="1"/>
          </p:cNvGrpSpPr>
          <p:nvPr/>
        </p:nvGrpSpPr>
        <p:grpSpPr bwMode="auto">
          <a:xfrm>
            <a:off x="8016895" y="3632201"/>
            <a:ext cx="193675" cy="298450"/>
            <a:chOff x="5050" y="2300"/>
            <a:chExt cx="122" cy="188"/>
          </a:xfrm>
        </p:grpSpPr>
        <p:sp>
          <p:nvSpPr>
            <p:cNvPr id="300" name="Freeform 19"/>
            <p:cNvSpPr>
              <a:spLocks/>
            </p:cNvSpPr>
            <p:nvPr/>
          </p:nvSpPr>
          <p:spPr bwMode="auto">
            <a:xfrm>
              <a:off x="5050" y="2300"/>
              <a:ext cx="122" cy="188"/>
            </a:xfrm>
            <a:custGeom>
              <a:avLst/>
              <a:gdLst>
                <a:gd name="T0" fmla="*/ 182 w 182"/>
                <a:gd name="T1" fmla="*/ 90 h 282"/>
                <a:gd name="T2" fmla="*/ 91 w 182"/>
                <a:gd name="T3" fmla="*/ 282 h 282"/>
                <a:gd name="T4" fmla="*/ 0 w 182"/>
                <a:gd name="T5" fmla="*/ 90 h 282"/>
                <a:gd name="T6" fmla="*/ 91 w 182"/>
                <a:gd name="T7" fmla="*/ 0 h 282"/>
                <a:gd name="T8" fmla="*/ 182 w 182"/>
                <a:gd name="T9" fmla="*/ 90 h 282"/>
              </a:gdLst>
              <a:ahLst/>
              <a:cxnLst>
                <a:cxn ang="0">
                  <a:pos x="T0" y="T1"/>
                </a:cxn>
                <a:cxn ang="0">
                  <a:pos x="T2" y="T3"/>
                </a:cxn>
                <a:cxn ang="0">
                  <a:pos x="T4" y="T5"/>
                </a:cxn>
                <a:cxn ang="0">
                  <a:pos x="T6" y="T7"/>
                </a:cxn>
                <a:cxn ang="0">
                  <a:pos x="T8" y="T9"/>
                </a:cxn>
              </a:cxnLst>
              <a:rect l="0" t="0" r="r" b="b"/>
              <a:pathLst>
                <a:path w="182" h="282">
                  <a:moveTo>
                    <a:pt x="182" y="90"/>
                  </a:moveTo>
                  <a:cubicBezTo>
                    <a:pt x="182" y="140"/>
                    <a:pt x="91" y="282"/>
                    <a:pt x="91" y="282"/>
                  </a:cubicBezTo>
                  <a:cubicBezTo>
                    <a:pt x="91" y="282"/>
                    <a:pt x="0" y="140"/>
                    <a:pt x="0" y="90"/>
                  </a:cubicBezTo>
                  <a:cubicBezTo>
                    <a:pt x="0" y="40"/>
                    <a:pt x="41" y="0"/>
                    <a:pt x="91" y="0"/>
                  </a:cubicBezTo>
                  <a:cubicBezTo>
                    <a:pt x="141" y="0"/>
                    <a:pt x="182" y="40"/>
                    <a:pt x="182" y="90"/>
                  </a:cubicBezTo>
                  <a:close/>
                </a:path>
              </a:pathLst>
            </a:cu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01" name="Oval 20"/>
            <p:cNvSpPr>
              <a:spLocks noChangeArrowheads="1"/>
            </p:cNvSpPr>
            <p:nvPr/>
          </p:nvSpPr>
          <p:spPr bwMode="auto">
            <a:xfrm>
              <a:off x="5091" y="2343"/>
              <a:ext cx="39" cy="39"/>
            </a:xfrm>
            <a:prstGeom prst="ellipse">
              <a:avLst/>
            </a:prstGeom>
            <a:noFill/>
            <a:ln w="19050" cap="flat">
              <a:solidFill>
                <a:srgbClr val="FFFFFF"/>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pSp>
      <p:sp>
        <p:nvSpPr>
          <p:cNvPr id="324" name="Freeform 323"/>
          <p:cNvSpPr/>
          <p:nvPr/>
        </p:nvSpPr>
        <p:spPr>
          <a:xfrm>
            <a:off x="7960519" y="3054341"/>
            <a:ext cx="326231" cy="0"/>
          </a:xfrm>
          <a:custGeom>
            <a:avLst/>
            <a:gdLst>
              <a:gd name="connsiteX0" fmla="*/ 0 w 326231"/>
              <a:gd name="connsiteY0" fmla="*/ 0 h 0"/>
              <a:gd name="connsiteX1" fmla="*/ 326231 w 326231"/>
              <a:gd name="connsiteY1" fmla="*/ 0 h 0"/>
            </a:gdLst>
            <a:ahLst/>
            <a:cxnLst>
              <a:cxn ang="0">
                <a:pos x="connsiteX0" y="connsiteY0"/>
              </a:cxn>
              <a:cxn ang="0">
                <a:pos x="connsiteX1" y="connsiteY1"/>
              </a:cxn>
            </a:cxnLst>
            <a:rect l="l" t="t" r="r" b="b"/>
            <a:pathLst>
              <a:path w="326231">
                <a:moveTo>
                  <a:pt x="0" y="0"/>
                </a:moveTo>
                <a:lnTo>
                  <a:pt x="326231"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26" name="Straight Connector 325"/>
          <p:cNvCxnSpPr/>
          <p:nvPr/>
        </p:nvCxnSpPr>
        <p:spPr>
          <a:xfrm flipH="1">
            <a:off x="7968123" y="3128293"/>
            <a:ext cx="299578" cy="0"/>
          </a:xfrm>
          <a:prstGeom prst="line">
            <a:avLst/>
          </a:prstGeom>
          <a:ln w="12700">
            <a:solidFill>
              <a:schemeClr val="bg1"/>
            </a:solidFill>
            <a:prstDash val="sysDash"/>
          </a:ln>
        </p:spPr>
        <p:style>
          <a:lnRef idx="1">
            <a:schemeClr val="accent1"/>
          </a:lnRef>
          <a:fillRef idx="0">
            <a:schemeClr val="accent1"/>
          </a:fillRef>
          <a:effectRef idx="0">
            <a:schemeClr val="accent1"/>
          </a:effectRef>
          <a:fontRef idx="minor">
            <a:schemeClr val="tx1"/>
          </a:fontRef>
        </p:style>
      </p:cxnSp>
      <p:sp>
        <p:nvSpPr>
          <p:cNvPr id="327" name="Freeform 326"/>
          <p:cNvSpPr/>
          <p:nvPr/>
        </p:nvSpPr>
        <p:spPr>
          <a:xfrm>
            <a:off x="7960519" y="3199918"/>
            <a:ext cx="326231" cy="0"/>
          </a:xfrm>
          <a:custGeom>
            <a:avLst/>
            <a:gdLst>
              <a:gd name="connsiteX0" fmla="*/ 0 w 326231"/>
              <a:gd name="connsiteY0" fmla="*/ 0 h 0"/>
              <a:gd name="connsiteX1" fmla="*/ 326231 w 326231"/>
              <a:gd name="connsiteY1" fmla="*/ 0 h 0"/>
            </a:gdLst>
            <a:ahLst/>
            <a:cxnLst>
              <a:cxn ang="0">
                <a:pos x="connsiteX0" y="connsiteY0"/>
              </a:cxn>
              <a:cxn ang="0">
                <a:pos x="connsiteX1" y="connsiteY1"/>
              </a:cxn>
            </a:cxnLst>
            <a:rect l="l" t="t" r="r" b="b"/>
            <a:pathLst>
              <a:path w="326231">
                <a:moveTo>
                  <a:pt x="0" y="0"/>
                </a:moveTo>
                <a:lnTo>
                  <a:pt x="326231" y="0"/>
                </a:lnTo>
              </a:path>
            </a:pathLst>
          </a:cu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0" name="Rounded Rectangle 329"/>
          <p:cNvSpPr/>
          <p:nvPr/>
        </p:nvSpPr>
        <p:spPr>
          <a:xfrm>
            <a:off x="7970504" y="2349027"/>
            <a:ext cx="311698" cy="191768"/>
          </a:xfrm>
          <a:prstGeom prst="roundRect">
            <a:avLst/>
          </a:prstGeom>
          <a:noFill/>
          <a:ln w="190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35" name="Straight Connector 334"/>
          <p:cNvCxnSpPr/>
          <p:nvPr/>
        </p:nvCxnSpPr>
        <p:spPr>
          <a:xfrm>
            <a:off x="8048209" y="2540795"/>
            <a:ext cx="0" cy="941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8210570" y="2540795"/>
            <a:ext cx="0" cy="94168"/>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341" name="Freeform 37"/>
          <p:cNvSpPr>
            <a:spLocks/>
          </p:cNvSpPr>
          <p:nvPr/>
        </p:nvSpPr>
        <p:spPr bwMode="auto">
          <a:xfrm>
            <a:off x="8091510" y="2409085"/>
            <a:ext cx="103178" cy="91227"/>
          </a:xfrm>
          <a:custGeom>
            <a:avLst/>
            <a:gdLst>
              <a:gd name="T0" fmla="*/ 0 w 98"/>
              <a:gd name="T1" fmla="*/ 109 h 109"/>
              <a:gd name="T2" fmla="*/ 0 w 98"/>
              <a:gd name="T3" fmla="*/ 48 h 109"/>
              <a:gd name="T4" fmla="*/ 48 w 98"/>
              <a:gd name="T5" fmla="*/ 0 h 109"/>
              <a:gd name="T6" fmla="*/ 98 w 98"/>
              <a:gd name="T7" fmla="*/ 0 h 109"/>
            </a:gdLst>
            <a:ahLst/>
            <a:cxnLst>
              <a:cxn ang="0">
                <a:pos x="T0" y="T1"/>
              </a:cxn>
              <a:cxn ang="0">
                <a:pos x="T2" y="T3"/>
              </a:cxn>
              <a:cxn ang="0">
                <a:pos x="T4" y="T5"/>
              </a:cxn>
              <a:cxn ang="0">
                <a:pos x="T6" y="T7"/>
              </a:cxn>
            </a:cxnLst>
            <a:rect l="0" t="0" r="r" b="b"/>
            <a:pathLst>
              <a:path w="98" h="109">
                <a:moveTo>
                  <a:pt x="0" y="109"/>
                </a:moveTo>
                <a:cubicBezTo>
                  <a:pt x="0" y="48"/>
                  <a:pt x="0" y="48"/>
                  <a:pt x="0" y="48"/>
                </a:cubicBezTo>
                <a:cubicBezTo>
                  <a:pt x="0" y="22"/>
                  <a:pt x="21" y="0"/>
                  <a:pt x="48" y="0"/>
                </a:cubicBezTo>
                <a:cubicBezTo>
                  <a:pt x="98" y="0"/>
                  <a:pt x="98" y="0"/>
                  <a:pt x="98" y="0"/>
                </a:cubicBezTo>
              </a:path>
            </a:pathLst>
          </a:custGeom>
          <a:noFill/>
          <a:ln w="15875" cap="flat">
            <a:solidFill>
              <a:schemeClr val="bg1"/>
            </a:solidFill>
            <a:prstDash val="solid"/>
            <a:miter lim="800000"/>
            <a:headEnd type="none" w="med" len="med"/>
            <a:tailEnd type="triangle" w="sm" len="sm"/>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42" name="Oval 341"/>
          <p:cNvSpPr/>
          <p:nvPr/>
        </p:nvSpPr>
        <p:spPr>
          <a:xfrm>
            <a:off x="3766534" y="2270713"/>
            <a:ext cx="1618436" cy="1715160"/>
          </a:xfrm>
          <a:prstGeom prst="ellipse">
            <a:avLst/>
          </a:prstGeom>
          <a:solidFill>
            <a:schemeClr val="bg1"/>
          </a:solidFill>
          <a:ln w="9525">
            <a:solidFill>
              <a:schemeClr val="tx2"/>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extBox 170"/>
          <p:cNvSpPr txBox="1"/>
          <p:nvPr/>
        </p:nvSpPr>
        <p:spPr>
          <a:xfrm>
            <a:off x="3496301" y="4093058"/>
            <a:ext cx="2265697" cy="261610"/>
          </a:xfrm>
          <a:prstGeom prst="rect">
            <a:avLst/>
          </a:prstGeom>
          <a:noFill/>
        </p:spPr>
        <p:txBody>
          <a:bodyPr wrap="square" rtlCol="0">
            <a:spAutoFit/>
          </a:bodyPr>
          <a:lstStyle/>
          <a:p>
            <a:pPr algn="ctr">
              <a:spcBef>
                <a:spcPts val="600"/>
              </a:spcBef>
            </a:pPr>
            <a:r>
              <a:rPr lang="en-US" sz="1100" b="1" dirty="0">
                <a:solidFill>
                  <a:schemeClr val="tx2"/>
                </a:solidFill>
                <a:latin typeface="Montserrat Light" panose="020B0604020202020204" charset="0"/>
              </a:rPr>
              <a:t>Open, Interoperable</a:t>
            </a:r>
          </a:p>
        </p:txBody>
      </p:sp>
      <p:sp>
        <p:nvSpPr>
          <p:cNvPr id="255" name="Oval 254"/>
          <p:cNvSpPr/>
          <p:nvPr/>
        </p:nvSpPr>
        <p:spPr>
          <a:xfrm>
            <a:off x="3849256" y="2347215"/>
            <a:ext cx="1460144" cy="1547408"/>
          </a:xfrm>
          <a:prstGeom prst="ellipse">
            <a:avLst/>
          </a:prstGeom>
          <a:solidFill>
            <a:srgbClr val="44546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Platform</a:t>
            </a:r>
          </a:p>
        </p:txBody>
      </p:sp>
    </p:spTree>
    <p:extLst>
      <p:ext uri="{BB962C8B-B14F-4D97-AF65-F5344CB8AC3E}">
        <p14:creationId xmlns:p14="http://schemas.microsoft.com/office/powerpoint/2010/main" val="426116022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361950" y="320174"/>
            <a:ext cx="8401050" cy="427121"/>
          </a:xfrm>
          <a:prstGeom prst="rect">
            <a:avLst/>
          </a:prstGeom>
        </p:spPr>
        <p:txBody>
          <a:bodyPr vert="horz" lIns="0" tIns="0" rIns="0" bIns="0" rtlCol="0" anchor="b" anchorCtr="0">
            <a:normAutofit/>
          </a:bodyPr>
          <a:lstStyle>
            <a:lvl1pPr algn="l" defTabSz="685800" rtl="0" eaLnBrk="1" latinLnBrk="0" hangingPunct="1">
              <a:lnSpc>
                <a:spcPct val="90000"/>
              </a:lnSpc>
              <a:spcBef>
                <a:spcPct val="0"/>
              </a:spcBef>
              <a:buNone/>
              <a:defRPr sz="2700" kern="1200">
                <a:solidFill>
                  <a:schemeClr val="accent2"/>
                </a:solidFill>
                <a:latin typeface="Montserrat" panose="00000500000000000000" pitchFamily="2" charset="0"/>
                <a:ea typeface="Open Sans" panose="020B0606030504020204" pitchFamily="34" charset="0"/>
                <a:cs typeface="Arial" panose="020B0604020202020204" pitchFamily="34" charset="0"/>
              </a:defRPr>
            </a:lvl1pPr>
          </a:lstStyle>
          <a:p>
            <a:r>
              <a:rPr lang="en-US" sz="2400" dirty="0">
                <a:cs typeface="Calibri" panose="020F0502020204030204" pitchFamily="34" charset="0"/>
              </a:rPr>
              <a:t>How We Do It</a:t>
            </a:r>
            <a:endParaRPr lang="en-US" sz="2400" dirty="0">
              <a:solidFill>
                <a:schemeClr val="accent1"/>
              </a:solidFill>
              <a:cs typeface="Calibri" panose="020F0502020204030204" pitchFamily="34" charset="0"/>
            </a:endParaRPr>
          </a:p>
        </p:txBody>
      </p:sp>
      <p:sp>
        <p:nvSpPr>
          <p:cNvPr id="5" name="Rectangle 4"/>
          <p:cNvSpPr/>
          <p:nvPr/>
        </p:nvSpPr>
        <p:spPr>
          <a:xfrm>
            <a:off x="2513112" y="440446"/>
            <a:ext cx="6072395" cy="350865"/>
          </a:xfrm>
          <a:prstGeom prst="rect">
            <a:avLst/>
          </a:prstGeom>
        </p:spPr>
        <p:txBody>
          <a:bodyPr wrap="square">
            <a:spAutoFit/>
          </a:bodyPr>
          <a:lstStyle/>
          <a:p>
            <a:pPr>
              <a:lnSpc>
                <a:spcPct val="120000"/>
              </a:lnSpc>
            </a:pPr>
            <a:r>
              <a:rPr lang="en-US" sz="1400" i="1" dirty="0">
                <a:solidFill>
                  <a:schemeClr val="accent2"/>
                </a:solidFill>
              </a:rPr>
              <a:t>A Simple But Comprehensive Strategy For Better </a:t>
            </a:r>
            <a:r>
              <a:rPr lang="en-US" sz="1400" i="1" dirty="0">
                <a:solidFill>
                  <a:schemeClr val="accent2"/>
                </a:solidFill>
                <a:latin typeface="Montserrat Light" panose="00000400000000000000" pitchFamily="2" charset="0"/>
              </a:rPr>
              <a:t>Safety</a:t>
            </a:r>
            <a:r>
              <a:rPr lang="en-US" sz="1400" i="1" dirty="0">
                <a:solidFill>
                  <a:schemeClr val="accent2"/>
                </a:solidFill>
              </a:rPr>
              <a:t> and Control </a:t>
            </a:r>
          </a:p>
        </p:txBody>
      </p:sp>
      <p:grpSp>
        <p:nvGrpSpPr>
          <p:cNvPr id="35" name="Group 34"/>
          <p:cNvGrpSpPr/>
          <p:nvPr/>
        </p:nvGrpSpPr>
        <p:grpSpPr>
          <a:xfrm>
            <a:off x="2513112" y="1081448"/>
            <a:ext cx="4098725" cy="3542955"/>
            <a:chOff x="2513112" y="1239258"/>
            <a:chExt cx="4098725" cy="3542955"/>
          </a:xfrm>
        </p:grpSpPr>
        <p:graphicFrame>
          <p:nvGraphicFramePr>
            <p:cNvPr id="6" name="Diagram 5"/>
            <p:cNvGraphicFramePr/>
            <p:nvPr>
              <p:extLst/>
            </p:nvPr>
          </p:nvGraphicFramePr>
          <p:xfrm>
            <a:off x="2513112" y="1239258"/>
            <a:ext cx="4098725" cy="3542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pSp>
          <p:nvGrpSpPr>
            <p:cNvPr id="7" name="Group 48"/>
            <p:cNvGrpSpPr>
              <a:grpSpLocks noChangeAspect="1"/>
            </p:cNvGrpSpPr>
            <p:nvPr/>
          </p:nvGrpSpPr>
          <p:grpSpPr>
            <a:xfrm>
              <a:off x="4812169" y="3265153"/>
              <a:ext cx="651679" cy="694353"/>
              <a:chOff x="-1082" y="3499"/>
              <a:chExt cx="733" cy="781"/>
            </a:xfrm>
            <a:solidFill>
              <a:schemeClr val="bg1"/>
            </a:solidFill>
          </p:grpSpPr>
          <p:sp>
            <p:nvSpPr>
              <p:cNvPr id="8" name="Freeform 49"/>
              <p:cNvSpPr>
                <a:spLocks noEditPoints="1"/>
              </p:cNvSpPr>
              <p:nvPr/>
            </p:nvSpPr>
            <p:spPr bwMode="auto">
              <a:xfrm>
                <a:off x="-1082" y="3499"/>
                <a:ext cx="733" cy="781"/>
              </a:xfrm>
              <a:custGeom>
                <a:avLst/>
                <a:gdLst>
                  <a:gd name="T0" fmla="*/ 265 w 363"/>
                  <a:gd name="T1" fmla="*/ 3 h 387"/>
                  <a:gd name="T2" fmla="*/ 317 w 363"/>
                  <a:gd name="T3" fmla="*/ 88 h 387"/>
                  <a:gd name="T4" fmla="*/ 360 w 363"/>
                  <a:gd name="T5" fmla="*/ 278 h 387"/>
                  <a:gd name="T6" fmla="*/ 347 w 363"/>
                  <a:gd name="T7" fmla="*/ 362 h 387"/>
                  <a:gd name="T8" fmla="*/ 285 w 363"/>
                  <a:gd name="T9" fmla="*/ 387 h 387"/>
                  <a:gd name="T10" fmla="*/ 258 w 363"/>
                  <a:gd name="T11" fmla="*/ 352 h 387"/>
                  <a:gd name="T12" fmla="*/ 244 w 363"/>
                  <a:gd name="T13" fmla="*/ 335 h 387"/>
                  <a:gd name="T14" fmla="*/ 113 w 363"/>
                  <a:gd name="T15" fmla="*/ 337 h 387"/>
                  <a:gd name="T16" fmla="*/ 79 w 363"/>
                  <a:gd name="T17" fmla="*/ 387 h 387"/>
                  <a:gd name="T18" fmla="*/ 16 w 363"/>
                  <a:gd name="T19" fmla="*/ 361 h 387"/>
                  <a:gd name="T20" fmla="*/ 5 w 363"/>
                  <a:gd name="T21" fmla="*/ 275 h 387"/>
                  <a:gd name="T22" fmla="*/ 47 w 363"/>
                  <a:gd name="T23" fmla="*/ 231 h 387"/>
                  <a:gd name="T24" fmla="*/ 304 w 363"/>
                  <a:gd name="T25" fmla="*/ 199 h 387"/>
                  <a:gd name="T26" fmla="*/ 301 w 363"/>
                  <a:gd name="T27" fmla="*/ 64 h 387"/>
                  <a:gd name="T28" fmla="*/ 253 w 363"/>
                  <a:gd name="T29" fmla="*/ 17 h 387"/>
                  <a:gd name="T30" fmla="*/ 59 w 363"/>
                  <a:gd name="T31" fmla="*/ 13 h 387"/>
                  <a:gd name="T32" fmla="*/ 93 w 363"/>
                  <a:gd name="T33" fmla="*/ 209 h 387"/>
                  <a:gd name="T34" fmla="*/ 108 w 363"/>
                  <a:gd name="T35" fmla="*/ 290 h 387"/>
                  <a:gd name="T36" fmla="*/ 243 w 363"/>
                  <a:gd name="T37" fmla="*/ 323 h 387"/>
                  <a:gd name="T38" fmla="*/ 261 w 363"/>
                  <a:gd name="T39" fmla="*/ 279 h 387"/>
                  <a:gd name="T40" fmla="*/ 294 w 363"/>
                  <a:gd name="T41" fmla="*/ 195 h 387"/>
                  <a:gd name="T42" fmla="*/ 45 w 363"/>
                  <a:gd name="T43" fmla="*/ 251 h 387"/>
                  <a:gd name="T44" fmla="*/ 23 w 363"/>
                  <a:gd name="T45" fmla="*/ 340 h 387"/>
                  <a:gd name="T46" fmla="*/ 35 w 363"/>
                  <a:gd name="T47" fmla="*/ 361 h 387"/>
                  <a:gd name="T48" fmla="*/ 77 w 363"/>
                  <a:gd name="T49" fmla="*/ 375 h 387"/>
                  <a:gd name="T50" fmla="*/ 89 w 363"/>
                  <a:gd name="T51" fmla="*/ 348 h 387"/>
                  <a:gd name="T52" fmla="*/ 94 w 363"/>
                  <a:gd name="T53" fmla="*/ 289 h 387"/>
                  <a:gd name="T54" fmla="*/ 81 w 363"/>
                  <a:gd name="T55" fmla="*/ 211 h 387"/>
                  <a:gd name="T56" fmla="*/ 64 w 363"/>
                  <a:gd name="T57" fmla="*/ 244 h 387"/>
                  <a:gd name="T58" fmla="*/ 37 w 363"/>
                  <a:gd name="T59" fmla="*/ 304 h 387"/>
                  <a:gd name="T60" fmla="*/ 45 w 363"/>
                  <a:gd name="T61" fmla="*/ 288 h 387"/>
                  <a:gd name="T62" fmla="*/ 326 w 363"/>
                  <a:gd name="T63" fmla="*/ 302 h 387"/>
                  <a:gd name="T64" fmla="*/ 306 w 363"/>
                  <a:gd name="T65" fmla="*/ 291 h 387"/>
                  <a:gd name="T66" fmla="*/ 290 w 363"/>
                  <a:gd name="T67" fmla="*/ 206 h 387"/>
                  <a:gd name="T68" fmla="*/ 269 w 363"/>
                  <a:gd name="T69" fmla="*/ 291 h 387"/>
                  <a:gd name="T70" fmla="*/ 275 w 363"/>
                  <a:gd name="T71" fmla="*/ 348 h 387"/>
                  <a:gd name="T72" fmla="*/ 287 w 363"/>
                  <a:gd name="T73" fmla="*/ 375 h 387"/>
                  <a:gd name="T74" fmla="*/ 335 w 363"/>
                  <a:gd name="T75" fmla="*/ 361 h 387"/>
                  <a:gd name="T76" fmla="*/ 329 w 363"/>
                  <a:gd name="T77" fmla="*/ 348 h 387"/>
                  <a:gd name="T78" fmla="*/ 349 w 363"/>
                  <a:gd name="T79" fmla="*/ 283 h 387"/>
                  <a:gd name="T80" fmla="*/ 319 w 363"/>
                  <a:gd name="T81" fmla="*/ 288 h 387"/>
                  <a:gd name="T82" fmla="*/ 265 w 363"/>
                  <a:gd name="T83" fmla="*/ 23 h 387"/>
                  <a:gd name="T84" fmla="*/ 286 w 363"/>
                  <a:gd name="T85" fmla="*/ 52 h 3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63" h="387">
                    <a:moveTo>
                      <a:pt x="52" y="0"/>
                    </a:moveTo>
                    <a:cubicBezTo>
                      <a:pt x="121" y="0"/>
                      <a:pt x="191" y="0"/>
                      <a:pt x="260" y="0"/>
                    </a:cubicBezTo>
                    <a:cubicBezTo>
                      <a:pt x="262" y="1"/>
                      <a:pt x="263" y="2"/>
                      <a:pt x="265" y="3"/>
                    </a:cubicBezTo>
                    <a:cubicBezTo>
                      <a:pt x="281" y="20"/>
                      <a:pt x="297" y="36"/>
                      <a:pt x="314" y="53"/>
                    </a:cubicBezTo>
                    <a:cubicBezTo>
                      <a:pt x="315" y="55"/>
                      <a:pt x="317" y="58"/>
                      <a:pt x="317" y="60"/>
                    </a:cubicBezTo>
                    <a:cubicBezTo>
                      <a:pt x="317" y="70"/>
                      <a:pt x="317" y="79"/>
                      <a:pt x="317" y="88"/>
                    </a:cubicBezTo>
                    <a:cubicBezTo>
                      <a:pt x="317" y="136"/>
                      <a:pt x="317" y="184"/>
                      <a:pt x="317" y="232"/>
                    </a:cubicBezTo>
                    <a:cubicBezTo>
                      <a:pt x="317" y="234"/>
                      <a:pt x="317" y="236"/>
                      <a:pt x="319" y="237"/>
                    </a:cubicBezTo>
                    <a:cubicBezTo>
                      <a:pt x="336" y="247"/>
                      <a:pt x="349" y="262"/>
                      <a:pt x="360" y="278"/>
                    </a:cubicBezTo>
                    <a:cubicBezTo>
                      <a:pt x="362" y="281"/>
                      <a:pt x="363" y="285"/>
                      <a:pt x="363" y="288"/>
                    </a:cubicBezTo>
                    <a:cubicBezTo>
                      <a:pt x="361" y="301"/>
                      <a:pt x="359" y="314"/>
                      <a:pt x="357" y="326"/>
                    </a:cubicBezTo>
                    <a:cubicBezTo>
                      <a:pt x="354" y="338"/>
                      <a:pt x="350" y="350"/>
                      <a:pt x="347" y="362"/>
                    </a:cubicBezTo>
                    <a:cubicBezTo>
                      <a:pt x="345" y="374"/>
                      <a:pt x="338" y="382"/>
                      <a:pt x="327" y="386"/>
                    </a:cubicBezTo>
                    <a:cubicBezTo>
                      <a:pt x="326" y="386"/>
                      <a:pt x="324" y="387"/>
                      <a:pt x="322" y="387"/>
                    </a:cubicBezTo>
                    <a:cubicBezTo>
                      <a:pt x="309" y="387"/>
                      <a:pt x="297" y="387"/>
                      <a:pt x="285" y="387"/>
                    </a:cubicBezTo>
                    <a:cubicBezTo>
                      <a:pt x="284" y="387"/>
                      <a:pt x="283" y="387"/>
                      <a:pt x="283" y="387"/>
                    </a:cubicBezTo>
                    <a:cubicBezTo>
                      <a:pt x="270" y="384"/>
                      <a:pt x="261" y="375"/>
                      <a:pt x="259" y="362"/>
                    </a:cubicBezTo>
                    <a:cubicBezTo>
                      <a:pt x="258" y="359"/>
                      <a:pt x="258" y="355"/>
                      <a:pt x="258" y="352"/>
                    </a:cubicBezTo>
                    <a:cubicBezTo>
                      <a:pt x="258" y="350"/>
                      <a:pt x="258" y="349"/>
                      <a:pt x="258" y="348"/>
                    </a:cubicBezTo>
                    <a:cubicBezTo>
                      <a:pt x="255" y="343"/>
                      <a:pt x="252" y="339"/>
                      <a:pt x="250" y="335"/>
                    </a:cubicBezTo>
                    <a:cubicBezTo>
                      <a:pt x="248" y="335"/>
                      <a:pt x="246" y="335"/>
                      <a:pt x="244" y="335"/>
                    </a:cubicBezTo>
                    <a:cubicBezTo>
                      <a:pt x="219" y="335"/>
                      <a:pt x="195" y="335"/>
                      <a:pt x="171" y="335"/>
                    </a:cubicBezTo>
                    <a:cubicBezTo>
                      <a:pt x="153" y="335"/>
                      <a:pt x="135" y="335"/>
                      <a:pt x="117" y="335"/>
                    </a:cubicBezTo>
                    <a:cubicBezTo>
                      <a:pt x="116" y="335"/>
                      <a:pt x="113" y="336"/>
                      <a:pt x="113" y="337"/>
                    </a:cubicBezTo>
                    <a:cubicBezTo>
                      <a:pt x="110" y="343"/>
                      <a:pt x="105" y="349"/>
                      <a:pt x="105" y="357"/>
                    </a:cubicBezTo>
                    <a:cubicBezTo>
                      <a:pt x="106" y="372"/>
                      <a:pt x="96" y="384"/>
                      <a:pt x="81" y="387"/>
                    </a:cubicBezTo>
                    <a:cubicBezTo>
                      <a:pt x="80" y="387"/>
                      <a:pt x="80" y="387"/>
                      <a:pt x="79" y="387"/>
                    </a:cubicBezTo>
                    <a:cubicBezTo>
                      <a:pt x="67" y="387"/>
                      <a:pt x="54" y="387"/>
                      <a:pt x="42" y="387"/>
                    </a:cubicBezTo>
                    <a:cubicBezTo>
                      <a:pt x="41" y="387"/>
                      <a:pt x="41" y="387"/>
                      <a:pt x="40" y="387"/>
                    </a:cubicBezTo>
                    <a:cubicBezTo>
                      <a:pt x="27" y="384"/>
                      <a:pt x="18" y="375"/>
                      <a:pt x="16" y="361"/>
                    </a:cubicBezTo>
                    <a:cubicBezTo>
                      <a:pt x="16" y="359"/>
                      <a:pt x="15" y="356"/>
                      <a:pt x="14" y="354"/>
                    </a:cubicBezTo>
                    <a:cubicBezTo>
                      <a:pt x="9" y="335"/>
                      <a:pt x="3" y="315"/>
                      <a:pt x="1" y="295"/>
                    </a:cubicBezTo>
                    <a:cubicBezTo>
                      <a:pt x="0" y="288"/>
                      <a:pt x="0" y="281"/>
                      <a:pt x="5" y="275"/>
                    </a:cubicBezTo>
                    <a:cubicBezTo>
                      <a:pt x="12" y="267"/>
                      <a:pt x="20" y="258"/>
                      <a:pt x="27" y="250"/>
                    </a:cubicBezTo>
                    <a:cubicBezTo>
                      <a:pt x="32" y="245"/>
                      <a:pt x="37" y="241"/>
                      <a:pt x="43" y="238"/>
                    </a:cubicBezTo>
                    <a:cubicBezTo>
                      <a:pt x="46" y="236"/>
                      <a:pt x="47" y="234"/>
                      <a:pt x="47" y="231"/>
                    </a:cubicBezTo>
                    <a:cubicBezTo>
                      <a:pt x="47" y="157"/>
                      <a:pt x="47" y="83"/>
                      <a:pt x="47" y="10"/>
                    </a:cubicBezTo>
                    <a:cubicBezTo>
                      <a:pt x="47" y="5"/>
                      <a:pt x="48" y="2"/>
                      <a:pt x="52" y="0"/>
                    </a:cubicBezTo>
                    <a:close/>
                    <a:moveTo>
                      <a:pt x="304" y="199"/>
                    </a:moveTo>
                    <a:cubicBezTo>
                      <a:pt x="304" y="198"/>
                      <a:pt x="304" y="197"/>
                      <a:pt x="304" y="196"/>
                    </a:cubicBezTo>
                    <a:cubicBezTo>
                      <a:pt x="304" y="154"/>
                      <a:pt x="304" y="111"/>
                      <a:pt x="304" y="68"/>
                    </a:cubicBezTo>
                    <a:cubicBezTo>
                      <a:pt x="304" y="65"/>
                      <a:pt x="303" y="64"/>
                      <a:pt x="301" y="64"/>
                    </a:cubicBezTo>
                    <a:cubicBezTo>
                      <a:pt x="287" y="64"/>
                      <a:pt x="274" y="64"/>
                      <a:pt x="261" y="64"/>
                    </a:cubicBezTo>
                    <a:cubicBezTo>
                      <a:pt x="255" y="64"/>
                      <a:pt x="253" y="62"/>
                      <a:pt x="253" y="57"/>
                    </a:cubicBezTo>
                    <a:cubicBezTo>
                      <a:pt x="253" y="44"/>
                      <a:pt x="253" y="30"/>
                      <a:pt x="253" y="17"/>
                    </a:cubicBezTo>
                    <a:cubicBezTo>
                      <a:pt x="253" y="14"/>
                      <a:pt x="252" y="13"/>
                      <a:pt x="248" y="13"/>
                    </a:cubicBezTo>
                    <a:cubicBezTo>
                      <a:pt x="187" y="13"/>
                      <a:pt x="125" y="13"/>
                      <a:pt x="64" y="13"/>
                    </a:cubicBezTo>
                    <a:cubicBezTo>
                      <a:pt x="62" y="13"/>
                      <a:pt x="61" y="13"/>
                      <a:pt x="59" y="13"/>
                    </a:cubicBezTo>
                    <a:cubicBezTo>
                      <a:pt x="59" y="75"/>
                      <a:pt x="59" y="137"/>
                      <a:pt x="59" y="200"/>
                    </a:cubicBezTo>
                    <a:cubicBezTo>
                      <a:pt x="60" y="199"/>
                      <a:pt x="61" y="199"/>
                      <a:pt x="61" y="199"/>
                    </a:cubicBezTo>
                    <a:cubicBezTo>
                      <a:pt x="74" y="190"/>
                      <a:pt x="88" y="195"/>
                      <a:pt x="93" y="209"/>
                    </a:cubicBezTo>
                    <a:cubicBezTo>
                      <a:pt x="97" y="221"/>
                      <a:pt x="99" y="234"/>
                      <a:pt x="97" y="247"/>
                    </a:cubicBezTo>
                    <a:cubicBezTo>
                      <a:pt x="97" y="253"/>
                      <a:pt x="96" y="260"/>
                      <a:pt x="98" y="266"/>
                    </a:cubicBezTo>
                    <a:cubicBezTo>
                      <a:pt x="100" y="274"/>
                      <a:pt x="105" y="282"/>
                      <a:pt x="108" y="290"/>
                    </a:cubicBezTo>
                    <a:cubicBezTo>
                      <a:pt x="113" y="299"/>
                      <a:pt x="116" y="309"/>
                      <a:pt x="116" y="319"/>
                    </a:cubicBezTo>
                    <a:cubicBezTo>
                      <a:pt x="116" y="322"/>
                      <a:pt x="117" y="323"/>
                      <a:pt x="120" y="323"/>
                    </a:cubicBezTo>
                    <a:cubicBezTo>
                      <a:pt x="161" y="323"/>
                      <a:pt x="202" y="323"/>
                      <a:pt x="243" y="323"/>
                    </a:cubicBezTo>
                    <a:cubicBezTo>
                      <a:pt x="245" y="323"/>
                      <a:pt x="246" y="323"/>
                      <a:pt x="247" y="323"/>
                    </a:cubicBezTo>
                    <a:cubicBezTo>
                      <a:pt x="248" y="317"/>
                      <a:pt x="247" y="312"/>
                      <a:pt x="249" y="307"/>
                    </a:cubicBezTo>
                    <a:cubicBezTo>
                      <a:pt x="253" y="298"/>
                      <a:pt x="257" y="288"/>
                      <a:pt x="261" y="279"/>
                    </a:cubicBezTo>
                    <a:cubicBezTo>
                      <a:pt x="266" y="269"/>
                      <a:pt x="268" y="258"/>
                      <a:pt x="266" y="247"/>
                    </a:cubicBezTo>
                    <a:cubicBezTo>
                      <a:pt x="265" y="233"/>
                      <a:pt x="266" y="220"/>
                      <a:pt x="271" y="207"/>
                    </a:cubicBezTo>
                    <a:cubicBezTo>
                      <a:pt x="275" y="198"/>
                      <a:pt x="284" y="192"/>
                      <a:pt x="294" y="195"/>
                    </a:cubicBezTo>
                    <a:cubicBezTo>
                      <a:pt x="298" y="196"/>
                      <a:pt x="301" y="198"/>
                      <a:pt x="304" y="199"/>
                    </a:cubicBezTo>
                    <a:close/>
                    <a:moveTo>
                      <a:pt x="51" y="247"/>
                    </a:moveTo>
                    <a:cubicBezTo>
                      <a:pt x="49" y="249"/>
                      <a:pt x="47" y="250"/>
                      <a:pt x="45" y="251"/>
                    </a:cubicBezTo>
                    <a:cubicBezTo>
                      <a:pt x="33" y="260"/>
                      <a:pt x="23" y="271"/>
                      <a:pt x="14" y="283"/>
                    </a:cubicBezTo>
                    <a:cubicBezTo>
                      <a:pt x="13" y="285"/>
                      <a:pt x="12" y="288"/>
                      <a:pt x="13" y="290"/>
                    </a:cubicBezTo>
                    <a:cubicBezTo>
                      <a:pt x="16" y="307"/>
                      <a:pt x="19" y="323"/>
                      <a:pt x="23" y="340"/>
                    </a:cubicBezTo>
                    <a:cubicBezTo>
                      <a:pt x="25" y="346"/>
                      <a:pt x="28" y="348"/>
                      <a:pt x="34" y="348"/>
                    </a:cubicBezTo>
                    <a:cubicBezTo>
                      <a:pt x="38" y="348"/>
                      <a:pt x="41" y="350"/>
                      <a:pt x="41" y="354"/>
                    </a:cubicBezTo>
                    <a:cubicBezTo>
                      <a:pt x="41" y="358"/>
                      <a:pt x="39" y="360"/>
                      <a:pt x="35" y="361"/>
                    </a:cubicBezTo>
                    <a:cubicBezTo>
                      <a:pt x="33" y="361"/>
                      <a:pt x="31" y="361"/>
                      <a:pt x="29" y="361"/>
                    </a:cubicBezTo>
                    <a:cubicBezTo>
                      <a:pt x="29" y="367"/>
                      <a:pt x="36" y="374"/>
                      <a:pt x="44" y="375"/>
                    </a:cubicBezTo>
                    <a:cubicBezTo>
                      <a:pt x="55" y="375"/>
                      <a:pt x="66" y="375"/>
                      <a:pt x="77" y="375"/>
                    </a:cubicBezTo>
                    <a:cubicBezTo>
                      <a:pt x="84" y="374"/>
                      <a:pt x="91" y="368"/>
                      <a:pt x="92" y="362"/>
                    </a:cubicBezTo>
                    <a:cubicBezTo>
                      <a:pt x="93" y="361"/>
                      <a:pt x="92" y="359"/>
                      <a:pt x="91" y="359"/>
                    </a:cubicBezTo>
                    <a:cubicBezTo>
                      <a:pt x="86" y="356"/>
                      <a:pt x="85" y="352"/>
                      <a:pt x="89" y="348"/>
                    </a:cubicBezTo>
                    <a:cubicBezTo>
                      <a:pt x="92" y="344"/>
                      <a:pt x="95" y="341"/>
                      <a:pt x="98" y="338"/>
                    </a:cubicBezTo>
                    <a:cubicBezTo>
                      <a:pt x="103" y="331"/>
                      <a:pt x="105" y="323"/>
                      <a:pt x="104" y="315"/>
                    </a:cubicBezTo>
                    <a:cubicBezTo>
                      <a:pt x="102" y="305"/>
                      <a:pt x="98" y="297"/>
                      <a:pt x="94" y="289"/>
                    </a:cubicBezTo>
                    <a:cubicBezTo>
                      <a:pt x="91" y="283"/>
                      <a:pt x="88" y="276"/>
                      <a:pt x="86" y="270"/>
                    </a:cubicBezTo>
                    <a:cubicBezTo>
                      <a:pt x="83" y="260"/>
                      <a:pt x="85" y="250"/>
                      <a:pt x="85" y="240"/>
                    </a:cubicBezTo>
                    <a:cubicBezTo>
                      <a:pt x="86" y="230"/>
                      <a:pt x="84" y="220"/>
                      <a:pt x="81" y="211"/>
                    </a:cubicBezTo>
                    <a:cubicBezTo>
                      <a:pt x="80" y="208"/>
                      <a:pt x="77" y="206"/>
                      <a:pt x="74" y="206"/>
                    </a:cubicBezTo>
                    <a:cubicBezTo>
                      <a:pt x="71" y="206"/>
                      <a:pt x="68" y="208"/>
                      <a:pt x="67" y="211"/>
                    </a:cubicBezTo>
                    <a:cubicBezTo>
                      <a:pt x="63" y="222"/>
                      <a:pt x="61" y="233"/>
                      <a:pt x="64" y="244"/>
                    </a:cubicBezTo>
                    <a:cubicBezTo>
                      <a:pt x="69" y="269"/>
                      <a:pt x="60" y="290"/>
                      <a:pt x="47" y="310"/>
                    </a:cubicBezTo>
                    <a:cubicBezTo>
                      <a:pt x="45" y="313"/>
                      <a:pt x="42" y="313"/>
                      <a:pt x="39" y="311"/>
                    </a:cubicBezTo>
                    <a:cubicBezTo>
                      <a:pt x="36" y="310"/>
                      <a:pt x="35" y="307"/>
                      <a:pt x="37" y="304"/>
                    </a:cubicBezTo>
                    <a:cubicBezTo>
                      <a:pt x="37" y="302"/>
                      <a:pt x="38" y="301"/>
                      <a:pt x="39" y="299"/>
                    </a:cubicBezTo>
                    <a:cubicBezTo>
                      <a:pt x="31" y="294"/>
                      <a:pt x="30" y="292"/>
                      <a:pt x="32" y="288"/>
                    </a:cubicBezTo>
                    <a:cubicBezTo>
                      <a:pt x="34" y="285"/>
                      <a:pt x="37" y="285"/>
                      <a:pt x="45" y="288"/>
                    </a:cubicBezTo>
                    <a:cubicBezTo>
                      <a:pt x="52" y="280"/>
                      <a:pt x="54" y="257"/>
                      <a:pt x="51" y="247"/>
                    </a:cubicBezTo>
                    <a:close/>
                    <a:moveTo>
                      <a:pt x="325" y="299"/>
                    </a:moveTo>
                    <a:cubicBezTo>
                      <a:pt x="325" y="300"/>
                      <a:pt x="326" y="301"/>
                      <a:pt x="326" y="302"/>
                    </a:cubicBezTo>
                    <a:cubicBezTo>
                      <a:pt x="328" y="307"/>
                      <a:pt x="327" y="310"/>
                      <a:pt x="324" y="312"/>
                    </a:cubicBezTo>
                    <a:cubicBezTo>
                      <a:pt x="321" y="313"/>
                      <a:pt x="318" y="312"/>
                      <a:pt x="315" y="308"/>
                    </a:cubicBezTo>
                    <a:cubicBezTo>
                      <a:pt x="312" y="302"/>
                      <a:pt x="309" y="296"/>
                      <a:pt x="306" y="291"/>
                    </a:cubicBezTo>
                    <a:cubicBezTo>
                      <a:pt x="299" y="278"/>
                      <a:pt x="297" y="263"/>
                      <a:pt x="300" y="249"/>
                    </a:cubicBezTo>
                    <a:cubicBezTo>
                      <a:pt x="301" y="236"/>
                      <a:pt x="301" y="224"/>
                      <a:pt x="297" y="212"/>
                    </a:cubicBezTo>
                    <a:cubicBezTo>
                      <a:pt x="296" y="209"/>
                      <a:pt x="294" y="207"/>
                      <a:pt x="290" y="206"/>
                    </a:cubicBezTo>
                    <a:cubicBezTo>
                      <a:pt x="287" y="206"/>
                      <a:pt x="284" y="208"/>
                      <a:pt x="283" y="211"/>
                    </a:cubicBezTo>
                    <a:cubicBezTo>
                      <a:pt x="279" y="221"/>
                      <a:pt x="277" y="230"/>
                      <a:pt x="278" y="240"/>
                    </a:cubicBezTo>
                    <a:cubicBezTo>
                      <a:pt x="281" y="258"/>
                      <a:pt x="278" y="275"/>
                      <a:pt x="269" y="291"/>
                    </a:cubicBezTo>
                    <a:cubicBezTo>
                      <a:pt x="266" y="295"/>
                      <a:pt x="265" y="299"/>
                      <a:pt x="263" y="303"/>
                    </a:cubicBezTo>
                    <a:cubicBezTo>
                      <a:pt x="257" y="319"/>
                      <a:pt x="259" y="333"/>
                      <a:pt x="272" y="345"/>
                    </a:cubicBezTo>
                    <a:cubicBezTo>
                      <a:pt x="273" y="346"/>
                      <a:pt x="274" y="347"/>
                      <a:pt x="275" y="348"/>
                    </a:cubicBezTo>
                    <a:cubicBezTo>
                      <a:pt x="278" y="352"/>
                      <a:pt x="277" y="356"/>
                      <a:pt x="273" y="358"/>
                    </a:cubicBezTo>
                    <a:cubicBezTo>
                      <a:pt x="270" y="359"/>
                      <a:pt x="271" y="361"/>
                      <a:pt x="271" y="363"/>
                    </a:cubicBezTo>
                    <a:cubicBezTo>
                      <a:pt x="274" y="370"/>
                      <a:pt x="280" y="375"/>
                      <a:pt x="287" y="375"/>
                    </a:cubicBezTo>
                    <a:cubicBezTo>
                      <a:pt x="298" y="375"/>
                      <a:pt x="308" y="375"/>
                      <a:pt x="319" y="375"/>
                    </a:cubicBezTo>
                    <a:cubicBezTo>
                      <a:pt x="326" y="375"/>
                      <a:pt x="332" y="370"/>
                      <a:pt x="334" y="363"/>
                    </a:cubicBezTo>
                    <a:cubicBezTo>
                      <a:pt x="335" y="363"/>
                      <a:pt x="335" y="361"/>
                      <a:pt x="335" y="361"/>
                    </a:cubicBezTo>
                    <a:cubicBezTo>
                      <a:pt x="332" y="361"/>
                      <a:pt x="330" y="361"/>
                      <a:pt x="328" y="360"/>
                    </a:cubicBezTo>
                    <a:cubicBezTo>
                      <a:pt x="325" y="360"/>
                      <a:pt x="322" y="357"/>
                      <a:pt x="323" y="354"/>
                    </a:cubicBezTo>
                    <a:cubicBezTo>
                      <a:pt x="323" y="350"/>
                      <a:pt x="325" y="348"/>
                      <a:pt x="329" y="348"/>
                    </a:cubicBezTo>
                    <a:cubicBezTo>
                      <a:pt x="336" y="348"/>
                      <a:pt x="339" y="346"/>
                      <a:pt x="340" y="339"/>
                    </a:cubicBezTo>
                    <a:cubicBezTo>
                      <a:pt x="344" y="323"/>
                      <a:pt x="348" y="307"/>
                      <a:pt x="351" y="290"/>
                    </a:cubicBezTo>
                    <a:cubicBezTo>
                      <a:pt x="351" y="288"/>
                      <a:pt x="350" y="285"/>
                      <a:pt x="349" y="283"/>
                    </a:cubicBezTo>
                    <a:cubicBezTo>
                      <a:pt x="340" y="271"/>
                      <a:pt x="330" y="260"/>
                      <a:pt x="319" y="251"/>
                    </a:cubicBezTo>
                    <a:cubicBezTo>
                      <a:pt x="317" y="249"/>
                      <a:pt x="315" y="248"/>
                      <a:pt x="312" y="247"/>
                    </a:cubicBezTo>
                    <a:cubicBezTo>
                      <a:pt x="310" y="262"/>
                      <a:pt x="311" y="276"/>
                      <a:pt x="319" y="288"/>
                    </a:cubicBezTo>
                    <a:cubicBezTo>
                      <a:pt x="326" y="285"/>
                      <a:pt x="329" y="285"/>
                      <a:pt x="331" y="288"/>
                    </a:cubicBezTo>
                    <a:cubicBezTo>
                      <a:pt x="333" y="292"/>
                      <a:pt x="332" y="294"/>
                      <a:pt x="325" y="299"/>
                    </a:cubicBezTo>
                    <a:close/>
                    <a:moveTo>
                      <a:pt x="265" y="23"/>
                    </a:moveTo>
                    <a:cubicBezTo>
                      <a:pt x="265" y="32"/>
                      <a:pt x="265" y="41"/>
                      <a:pt x="265" y="50"/>
                    </a:cubicBezTo>
                    <a:cubicBezTo>
                      <a:pt x="265" y="51"/>
                      <a:pt x="267" y="52"/>
                      <a:pt x="269" y="52"/>
                    </a:cubicBezTo>
                    <a:cubicBezTo>
                      <a:pt x="274" y="52"/>
                      <a:pt x="280" y="52"/>
                      <a:pt x="286" y="52"/>
                    </a:cubicBezTo>
                    <a:cubicBezTo>
                      <a:pt x="289" y="52"/>
                      <a:pt x="292" y="52"/>
                      <a:pt x="295" y="52"/>
                    </a:cubicBezTo>
                    <a:cubicBezTo>
                      <a:pt x="285" y="42"/>
                      <a:pt x="275" y="33"/>
                      <a:pt x="265"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9" name="Freeform 50"/>
              <p:cNvSpPr>
                <a:spLocks noEditPoints="1"/>
              </p:cNvSpPr>
              <p:nvPr/>
            </p:nvSpPr>
            <p:spPr bwMode="auto">
              <a:xfrm>
                <a:off x="-868" y="3864"/>
                <a:ext cx="271" cy="271"/>
              </a:xfrm>
              <a:custGeom>
                <a:avLst/>
                <a:gdLst>
                  <a:gd name="T0" fmla="*/ 76 w 134"/>
                  <a:gd name="T1" fmla="*/ 58 h 134"/>
                  <a:gd name="T2" fmla="*/ 98 w 134"/>
                  <a:gd name="T3" fmla="*/ 58 h 134"/>
                  <a:gd name="T4" fmla="*/ 126 w 134"/>
                  <a:gd name="T5" fmla="*/ 58 h 134"/>
                  <a:gd name="T6" fmla="*/ 133 w 134"/>
                  <a:gd name="T7" fmla="*/ 65 h 134"/>
                  <a:gd name="T8" fmla="*/ 81 w 134"/>
                  <a:gd name="T9" fmla="*/ 128 h 134"/>
                  <a:gd name="T10" fmla="*/ 6 w 134"/>
                  <a:gd name="T11" fmla="*/ 73 h 134"/>
                  <a:gd name="T12" fmla="*/ 61 w 134"/>
                  <a:gd name="T13" fmla="*/ 1 h 134"/>
                  <a:gd name="T14" fmla="*/ 67 w 134"/>
                  <a:gd name="T15" fmla="*/ 0 h 134"/>
                  <a:gd name="T16" fmla="*/ 76 w 134"/>
                  <a:gd name="T17" fmla="*/ 9 h 134"/>
                  <a:gd name="T18" fmla="*/ 76 w 134"/>
                  <a:gd name="T19" fmla="*/ 51 h 134"/>
                  <a:gd name="T20" fmla="*/ 76 w 134"/>
                  <a:gd name="T21" fmla="*/ 58 h 134"/>
                  <a:gd name="T22" fmla="*/ 63 w 134"/>
                  <a:gd name="T23" fmla="*/ 13 h 134"/>
                  <a:gd name="T24" fmla="*/ 18 w 134"/>
                  <a:gd name="T25" fmla="*/ 66 h 134"/>
                  <a:gd name="T26" fmla="*/ 71 w 134"/>
                  <a:gd name="T27" fmla="*/ 116 h 134"/>
                  <a:gd name="T28" fmla="*/ 120 w 134"/>
                  <a:gd name="T29" fmla="*/ 71 h 134"/>
                  <a:gd name="T30" fmla="*/ 116 w 134"/>
                  <a:gd name="T31" fmla="*/ 71 h 134"/>
                  <a:gd name="T32" fmla="*/ 71 w 134"/>
                  <a:gd name="T33" fmla="*/ 71 h 134"/>
                  <a:gd name="T34" fmla="*/ 63 w 134"/>
                  <a:gd name="T35" fmla="*/ 63 h 134"/>
                  <a:gd name="T36" fmla="*/ 63 w 134"/>
                  <a:gd name="T37" fmla="*/ 43 h 134"/>
                  <a:gd name="T38" fmla="*/ 63 w 134"/>
                  <a:gd name="T39" fmla="*/ 13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134" h="134">
                    <a:moveTo>
                      <a:pt x="76" y="58"/>
                    </a:moveTo>
                    <a:cubicBezTo>
                      <a:pt x="84" y="58"/>
                      <a:pt x="91" y="58"/>
                      <a:pt x="98" y="58"/>
                    </a:cubicBezTo>
                    <a:cubicBezTo>
                      <a:pt x="108" y="58"/>
                      <a:pt x="117" y="58"/>
                      <a:pt x="126" y="58"/>
                    </a:cubicBezTo>
                    <a:cubicBezTo>
                      <a:pt x="131" y="58"/>
                      <a:pt x="133" y="60"/>
                      <a:pt x="133" y="65"/>
                    </a:cubicBezTo>
                    <a:cubicBezTo>
                      <a:pt x="134" y="95"/>
                      <a:pt x="111" y="123"/>
                      <a:pt x="81" y="128"/>
                    </a:cubicBezTo>
                    <a:cubicBezTo>
                      <a:pt x="44" y="134"/>
                      <a:pt x="11" y="110"/>
                      <a:pt x="6" y="73"/>
                    </a:cubicBezTo>
                    <a:cubicBezTo>
                      <a:pt x="0" y="34"/>
                      <a:pt x="30" y="4"/>
                      <a:pt x="61" y="1"/>
                    </a:cubicBezTo>
                    <a:cubicBezTo>
                      <a:pt x="63" y="1"/>
                      <a:pt x="65" y="0"/>
                      <a:pt x="67" y="0"/>
                    </a:cubicBezTo>
                    <a:cubicBezTo>
                      <a:pt x="73" y="0"/>
                      <a:pt x="76" y="2"/>
                      <a:pt x="76" y="9"/>
                    </a:cubicBezTo>
                    <a:cubicBezTo>
                      <a:pt x="76" y="23"/>
                      <a:pt x="76" y="37"/>
                      <a:pt x="76" y="51"/>
                    </a:cubicBezTo>
                    <a:cubicBezTo>
                      <a:pt x="76" y="53"/>
                      <a:pt x="76" y="56"/>
                      <a:pt x="76" y="58"/>
                    </a:cubicBezTo>
                    <a:close/>
                    <a:moveTo>
                      <a:pt x="63" y="13"/>
                    </a:moveTo>
                    <a:cubicBezTo>
                      <a:pt x="43" y="14"/>
                      <a:pt x="16" y="34"/>
                      <a:pt x="18" y="66"/>
                    </a:cubicBezTo>
                    <a:cubicBezTo>
                      <a:pt x="19" y="96"/>
                      <a:pt x="43" y="117"/>
                      <a:pt x="71" y="116"/>
                    </a:cubicBezTo>
                    <a:cubicBezTo>
                      <a:pt x="97" y="115"/>
                      <a:pt x="122" y="91"/>
                      <a:pt x="120" y="71"/>
                    </a:cubicBezTo>
                    <a:cubicBezTo>
                      <a:pt x="119" y="71"/>
                      <a:pt x="117" y="71"/>
                      <a:pt x="116" y="71"/>
                    </a:cubicBezTo>
                    <a:cubicBezTo>
                      <a:pt x="101" y="71"/>
                      <a:pt x="86" y="71"/>
                      <a:pt x="71" y="71"/>
                    </a:cubicBezTo>
                    <a:cubicBezTo>
                      <a:pt x="65" y="71"/>
                      <a:pt x="63" y="68"/>
                      <a:pt x="63" y="63"/>
                    </a:cubicBezTo>
                    <a:cubicBezTo>
                      <a:pt x="63" y="56"/>
                      <a:pt x="63" y="50"/>
                      <a:pt x="63" y="43"/>
                    </a:cubicBezTo>
                    <a:cubicBezTo>
                      <a:pt x="63" y="33"/>
                      <a:pt x="63" y="23"/>
                      <a:pt x="63"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0" name="Freeform 51"/>
              <p:cNvSpPr>
                <a:spLocks noEditPoints="1"/>
              </p:cNvSpPr>
              <p:nvPr/>
            </p:nvSpPr>
            <p:spPr bwMode="auto">
              <a:xfrm>
                <a:off x="-700" y="3826"/>
                <a:ext cx="141" cy="141"/>
              </a:xfrm>
              <a:custGeom>
                <a:avLst/>
                <a:gdLst>
                  <a:gd name="T0" fmla="*/ 34 w 70"/>
                  <a:gd name="T1" fmla="*/ 70 h 70"/>
                  <a:gd name="T2" fmla="*/ 7 w 70"/>
                  <a:gd name="T3" fmla="*/ 70 h 70"/>
                  <a:gd name="T4" fmla="*/ 0 w 70"/>
                  <a:gd name="T5" fmla="*/ 63 h 70"/>
                  <a:gd name="T6" fmla="*/ 0 w 70"/>
                  <a:gd name="T7" fmla="*/ 7 h 70"/>
                  <a:gd name="T8" fmla="*/ 7 w 70"/>
                  <a:gd name="T9" fmla="*/ 0 h 70"/>
                  <a:gd name="T10" fmla="*/ 69 w 70"/>
                  <a:gd name="T11" fmla="*/ 55 h 70"/>
                  <a:gd name="T12" fmla="*/ 70 w 70"/>
                  <a:gd name="T13" fmla="*/ 63 h 70"/>
                  <a:gd name="T14" fmla="*/ 63 w 70"/>
                  <a:gd name="T15" fmla="*/ 70 h 70"/>
                  <a:gd name="T16" fmla="*/ 34 w 70"/>
                  <a:gd name="T17" fmla="*/ 70 h 70"/>
                  <a:gd name="T18" fmla="*/ 57 w 70"/>
                  <a:gd name="T19" fmla="*/ 58 h 70"/>
                  <a:gd name="T20" fmla="*/ 12 w 70"/>
                  <a:gd name="T21" fmla="*/ 13 h 70"/>
                  <a:gd name="T22" fmla="*/ 12 w 70"/>
                  <a:gd name="T23" fmla="*/ 14 h 70"/>
                  <a:gd name="T24" fmla="*/ 12 w 70"/>
                  <a:gd name="T25" fmla="*/ 55 h 70"/>
                  <a:gd name="T26" fmla="*/ 15 w 70"/>
                  <a:gd name="T27" fmla="*/ 58 h 70"/>
                  <a:gd name="T28" fmla="*/ 44 w 70"/>
                  <a:gd name="T29" fmla="*/ 58 h 70"/>
                  <a:gd name="T30" fmla="*/ 57 w 70"/>
                  <a:gd name="T31" fmla="*/ 58 h 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70" h="70">
                    <a:moveTo>
                      <a:pt x="34" y="70"/>
                    </a:moveTo>
                    <a:cubicBezTo>
                      <a:pt x="25" y="70"/>
                      <a:pt x="16" y="70"/>
                      <a:pt x="7" y="70"/>
                    </a:cubicBezTo>
                    <a:cubicBezTo>
                      <a:pt x="2" y="70"/>
                      <a:pt x="0" y="68"/>
                      <a:pt x="0" y="63"/>
                    </a:cubicBezTo>
                    <a:cubicBezTo>
                      <a:pt x="0" y="44"/>
                      <a:pt x="0" y="26"/>
                      <a:pt x="0" y="7"/>
                    </a:cubicBezTo>
                    <a:cubicBezTo>
                      <a:pt x="0" y="2"/>
                      <a:pt x="2" y="0"/>
                      <a:pt x="7" y="0"/>
                    </a:cubicBezTo>
                    <a:cubicBezTo>
                      <a:pt x="38" y="0"/>
                      <a:pt x="65" y="24"/>
                      <a:pt x="69" y="55"/>
                    </a:cubicBezTo>
                    <a:cubicBezTo>
                      <a:pt x="69" y="58"/>
                      <a:pt x="70" y="61"/>
                      <a:pt x="70" y="63"/>
                    </a:cubicBezTo>
                    <a:cubicBezTo>
                      <a:pt x="70" y="68"/>
                      <a:pt x="67" y="70"/>
                      <a:pt x="63" y="70"/>
                    </a:cubicBezTo>
                    <a:cubicBezTo>
                      <a:pt x="53" y="70"/>
                      <a:pt x="44" y="70"/>
                      <a:pt x="34" y="70"/>
                    </a:cubicBezTo>
                    <a:close/>
                    <a:moveTo>
                      <a:pt x="57" y="58"/>
                    </a:moveTo>
                    <a:cubicBezTo>
                      <a:pt x="55" y="33"/>
                      <a:pt x="31" y="13"/>
                      <a:pt x="12" y="13"/>
                    </a:cubicBezTo>
                    <a:cubicBezTo>
                      <a:pt x="12" y="13"/>
                      <a:pt x="12" y="14"/>
                      <a:pt x="12" y="14"/>
                    </a:cubicBezTo>
                    <a:cubicBezTo>
                      <a:pt x="12" y="28"/>
                      <a:pt x="12" y="42"/>
                      <a:pt x="12" y="55"/>
                    </a:cubicBezTo>
                    <a:cubicBezTo>
                      <a:pt x="12" y="58"/>
                      <a:pt x="13" y="58"/>
                      <a:pt x="15" y="58"/>
                    </a:cubicBezTo>
                    <a:cubicBezTo>
                      <a:pt x="25" y="58"/>
                      <a:pt x="34" y="58"/>
                      <a:pt x="44" y="58"/>
                    </a:cubicBezTo>
                    <a:cubicBezTo>
                      <a:pt x="48" y="58"/>
                      <a:pt x="52" y="58"/>
                      <a:pt x="57" y="5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1" name="Freeform 52"/>
              <p:cNvSpPr>
                <a:spLocks/>
              </p:cNvSpPr>
              <p:nvPr/>
            </p:nvSpPr>
            <p:spPr bwMode="auto">
              <a:xfrm>
                <a:off x="-908" y="3630"/>
                <a:ext cx="179" cy="25"/>
              </a:xfrm>
              <a:custGeom>
                <a:avLst/>
                <a:gdLst>
                  <a:gd name="T0" fmla="*/ 44 w 89"/>
                  <a:gd name="T1" fmla="*/ 12 h 12"/>
                  <a:gd name="T2" fmla="*/ 7 w 89"/>
                  <a:gd name="T3" fmla="*/ 12 h 12"/>
                  <a:gd name="T4" fmla="*/ 0 w 89"/>
                  <a:gd name="T5" fmla="*/ 6 h 12"/>
                  <a:gd name="T6" fmla="*/ 7 w 89"/>
                  <a:gd name="T7" fmla="*/ 0 h 12"/>
                  <a:gd name="T8" fmla="*/ 82 w 89"/>
                  <a:gd name="T9" fmla="*/ 0 h 12"/>
                  <a:gd name="T10" fmla="*/ 89 w 89"/>
                  <a:gd name="T11" fmla="*/ 6 h 12"/>
                  <a:gd name="T12" fmla="*/ 82 w 89"/>
                  <a:gd name="T13" fmla="*/ 12 h 12"/>
                  <a:gd name="T14" fmla="*/ 44 w 89"/>
                  <a:gd name="T15" fmla="*/ 12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9" h="12">
                    <a:moveTo>
                      <a:pt x="44" y="12"/>
                    </a:moveTo>
                    <a:cubicBezTo>
                      <a:pt x="32" y="12"/>
                      <a:pt x="20" y="12"/>
                      <a:pt x="7" y="12"/>
                    </a:cubicBezTo>
                    <a:cubicBezTo>
                      <a:pt x="2" y="12"/>
                      <a:pt x="0" y="10"/>
                      <a:pt x="0" y="6"/>
                    </a:cubicBezTo>
                    <a:cubicBezTo>
                      <a:pt x="0" y="2"/>
                      <a:pt x="2" y="0"/>
                      <a:pt x="7" y="0"/>
                    </a:cubicBezTo>
                    <a:cubicBezTo>
                      <a:pt x="32" y="0"/>
                      <a:pt x="57" y="0"/>
                      <a:pt x="82" y="0"/>
                    </a:cubicBezTo>
                    <a:cubicBezTo>
                      <a:pt x="87" y="0"/>
                      <a:pt x="89" y="2"/>
                      <a:pt x="89" y="6"/>
                    </a:cubicBezTo>
                    <a:cubicBezTo>
                      <a:pt x="89" y="10"/>
                      <a:pt x="86" y="12"/>
                      <a:pt x="82" y="12"/>
                    </a:cubicBezTo>
                    <a:cubicBezTo>
                      <a:pt x="69" y="12"/>
                      <a:pt x="57" y="12"/>
                      <a:pt x="44"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2" name="Freeform 53"/>
              <p:cNvSpPr>
                <a:spLocks/>
              </p:cNvSpPr>
              <p:nvPr/>
            </p:nvSpPr>
            <p:spPr bwMode="auto">
              <a:xfrm>
                <a:off x="-858" y="3761"/>
                <a:ext cx="129" cy="25"/>
              </a:xfrm>
              <a:custGeom>
                <a:avLst/>
                <a:gdLst>
                  <a:gd name="T0" fmla="*/ 32 w 64"/>
                  <a:gd name="T1" fmla="*/ 0 h 12"/>
                  <a:gd name="T2" fmla="*/ 57 w 64"/>
                  <a:gd name="T3" fmla="*/ 0 h 12"/>
                  <a:gd name="T4" fmla="*/ 64 w 64"/>
                  <a:gd name="T5" fmla="*/ 5 h 12"/>
                  <a:gd name="T6" fmla="*/ 57 w 64"/>
                  <a:gd name="T7" fmla="*/ 12 h 12"/>
                  <a:gd name="T8" fmla="*/ 7 w 64"/>
                  <a:gd name="T9" fmla="*/ 12 h 12"/>
                  <a:gd name="T10" fmla="*/ 1 w 64"/>
                  <a:gd name="T11" fmla="*/ 8 h 12"/>
                  <a:gd name="T12" fmla="*/ 3 w 64"/>
                  <a:gd name="T13" fmla="*/ 0 h 12"/>
                  <a:gd name="T14" fmla="*/ 7 w 64"/>
                  <a:gd name="T15" fmla="*/ 0 h 12"/>
                  <a:gd name="T16" fmla="*/ 32 w 64"/>
                  <a:gd name="T17" fmla="*/ 0 h 12"/>
                  <a:gd name="T18" fmla="*/ 32 w 6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2">
                    <a:moveTo>
                      <a:pt x="32" y="0"/>
                    </a:moveTo>
                    <a:cubicBezTo>
                      <a:pt x="40" y="0"/>
                      <a:pt x="49" y="0"/>
                      <a:pt x="57" y="0"/>
                    </a:cubicBezTo>
                    <a:cubicBezTo>
                      <a:pt x="61" y="0"/>
                      <a:pt x="64" y="2"/>
                      <a:pt x="64" y="5"/>
                    </a:cubicBezTo>
                    <a:cubicBezTo>
                      <a:pt x="64" y="9"/>
                      <a:pt x="62" y="12"/>
                      <a:pt x="57" y="12"/>
                    </a:cubicBezTo>
                    <a:cubicBezTo>
                      <a:pt x="40" y="12"/>
                      <a:pt x="24" y="12"/>
                      <a:pt x="7" y="12"/>
                    </a:cubicBezTo>
                    <a:cubicBezTo>
                      <a:pt x="4" y="12"/>
                      <a:pt x="1" y="11"/>
                      <a:pt x="1" y="8"/>
                    </a:cubicBezTo>
                    <a:cubicBezTo>
                      <a:pt x="0" y="5"/>
                      <a:pt x="1" y="2"/>
                      <a:pt x="3" y="0"/>
                    </a:cubicBezTo>
                    <a:cubicBezTo>
                      <a:pt x="5" y="0"/>
                      <a:pt x="6" y="0"/>
                      <a:pt x="7" y="0"/>
                    </a:cubicBezTo>
                    <a:cubicBezTo>
                      <a:pt x="16" y="0"/>
                      <a:pt x="24" y="0"/>
                      <a:pt x="32" y="0"/>
                    </a:cubicBezTo>
                    <a:cubicBezTo>
                      <a:pt x="32" y="0"/>
                      <a:pt x="32" y="0"/>
                      <a:pt x="3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3" name="Freeform 54"/>
              <p:cNvSpPr>
                <a:spLocks/>
              </p:cNvSpPr>
              <p:nvPr/>
            </p:nvSpPr>
            <p:spPr bwMode="auto">
              <a:xfrm>
                <a:off x="-652" y="3761"/>
                <a:ext cx="131" cy="25"/>
              </a:xfrm>
              <a:custGeom>
                <a:avLst/>
                <a:gdLst>
                  <a:gd name="T0" fmla="*/ 33 w 65"/>
                  <a:gd name="T1" fmla="*/ 12 h 12"/>
                  <a:gd name="T2" fmla="*/ 8 w 65"/>
                  <a:gd name="T3" fmla="*/ 12 h 12"/>
                  <a:gd name="T4" fmla="*/ 2 w 65"/>
                  <a:gd name="T5" fmla="*/ 7 h 12"/>
                  <a:gd name="T6" fmla="*/ 8 w 65"/>
                  <a:gd name="T7" fmla="*/ 0 h 12"/>
                  <a:gd name="T8" fmla="*/ 59 w 65"/>
                  <a:gd name="T9" fmla="*/ 0 h 12"/>
                  <a:gd name="T10" fmla="*/ 65 w 65"/>
                  <a:gd name="T11" fmla="*/ 6 h 12"/>
                  <a:gd name="T12" fmla="*/ 59 w 65"/>
                  <a:gd name="T13" fmla="*/ 12 h 12"/>
                  <a:gd name="T14" fmla="*/ 33 w 65"/>
                  <a:gd name="T15" fmla="*/ 12 h 12"/>
                  <a:gd name="T16" fmla="*/ 33 w 65"/>
                  <a:gd name="T17" fmla="*/ 12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5" h="12">
                    <a:moveTo>
                      <a:pt x="33" y="12"/>
                    </a:moveTo>
                    <a:cubicBezTo>
                      <a:pt x="25" y="12"/>
                      <a:pt x="17" y="12"/>
                      <a:pt x="8" y="12"/>
                    </a:cubicBezTo>
                    <a:cubicBezTo>
                      <a:pt x="5" y="12"/>
                      <a:pt x="3" y="11"/>
                      <a:pt x="2" y="7"/>
                    </a:cubicBezTo>
                    <a:cubicBezTo>
                      <a:pt x="0" y="3"/>
                      <a:pt x="3" y="0"/>
                      <a:pt x="8" y="0"/>
                    </a:cubicBezTo>
                    <a:cubicBezTo>
                      <a:pt x="25" y="0"/>
                      <a:pt x="42" y="0"/>
                      <a:pt x="59" y="0"/>
                    </a:cubicBezTo>
                    <a:cubicBezTo>
                      <a:pt x="63" y="0"/>
                      <a:pt x="65" y="2"/>
                      <a:pt x="65" y="6"/>
                    </a:cubicBezTo>
                    <a:cubicBezTo>
                      <a:pt x="65" y="9"/>
                      <a:pt x="63" y="12"/>
                      <a:pt x="59" y="12"/>
                    </a:cubicBezTo>
                    <a:cubicBezTo>
                      <a:pt x="50" y="12"/>
                      <a:pt x="42" y="12"/>
                      <a:pt x="33" y="12"/>
                    </a:cubicBezTo>
                    <a:cubicBezTo>
                      <a:pt x="33" y="12"/>
                      <a:pt x="33" y="12"/>
                      <a:pt x="33"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4" name="Freeform 55"/>
              <p:cNvSpPr>
                <a:spLocks/>
              </p:cNvSpPr>
              <p:nvPr/>
            </p:nvSpPr>
            <p:spPr bwMode="auto">
              <a:xfrm>
                <a:off x="-858" y="3709"/>
                <a:ext cx="129" cy="24"/>
              </a:xfrm>
              <a:custGeom>
                <a:avLst/>
                <a:gdLst>
                  <a:gd name="T0" fmla="*/ 32 w 64"/>
                  <a:gd name="T1" fmla="*/ 0 h 12"/>
                  <a:gd name="T2" fmla="*/ 57 w 64"/>
                  <a:gd name="T3" fmla="*/ 0 h 12"/>
                  <a:gd name="T4" fmla="*/ 64 w 64"/>
                  <a:gd name="T5" fmla="*/ 6 h 12"/>
                  <a:gd name="T6" fmla="*/ 57 w 64"/>
                  <a:gd name="T7" fmla="*/ 12 h 12"/>
                  <a:gd name="T8" fmla="*/ 7 w 64"/>
                  <a:gd name="T9" fmla="*/ 12 h 12"/>
                  <a:gd name="T10" fmla="*/ 0 w 64"/>
                  <a:gd name="T11" fmla="*/ 6 h 12"/>
                  <a:gd name="T12" fmla="*/ 7 w 64"/>
                  <a:gd name="T13" fmla="*/ 0 h 12"/>
                  <a:gd name="T14" fmla="*/ 32 w 64"/>
                  <a:gd name="T15" fmla="*/ 0 h 12"/>
                  <a:gd name="T16" fmla="*/ 32 w 64"/>
                  <a:gd name="T17"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 h="12">
                    <a:moveTo>
                      <a:pt x="32" y="0"/>
                    </a:moveTo>
                    <a:cubicBezTo>
                      <a:pt x="41" y="0"/>
                      <a:pt x="49" y="0"/>
                      <a:pt x="57" y="0"/>
                    </a:cubicBezTo>
                    <a:cubicBezTo>
                      <a:pt x="62" y="0"/>
                      <a:pt x="64" y="2"/>
                      <a:pt x="64" y="6"/>
                    </a:cubicBezTo>
                    <a:cubicBezTo>
                      <a:pt x="64" y="10"/>
                      <a:pt x="62" y="12"/>
                      <a:pt x="57" y="12"/>
                    </a:cubicBezTo>
                    <a:cubicBezTo>
                      <a:pt x="41" y="12"/>
                      <a:pt x="24" y="12"/>
                      <a:pt x="7" y="12"/>
                    </a:cubicBezTo>
                    <a:cubicBezTo>
                      <a:pt x="3" y="12"/>
                      <a:pt x="0" y="10"/>
                      <a:pt x="0" y="6"/>
                    </a:cubicBezTo>
                    <a:cubicBezTo>
                      <a:pt x="0" y="2"/>
                      <a:pt x="3" y="0"/>
                      <a:pt x="7" y="0"/>
                    </a:cubicBezTo>
                    <a:cubicBezTo>
                      <a:pt x="15" y="0"/>
                      <a:pt x="24" y="0"/>
                      <a:pt x="32" y="0"/>
                    </a:cubicBezTo>
                    <a:cubicBezTo>
                      <a:pt x="32" y="0"/>
                      <a:pt x="32" y="0"/>
                      <a:pt x="3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5" name="Freeform 56"/>
              <p:cNvSpPr>
                <a:spLocks/>
              </p:cNvSpPr>
              <p:nvPr/>
            </p:nvSpPr>
            <p:spPr bwMode="auto">
              <a:xfrm>
                <a:off x="-650" y="3709"/>
                <a:ext cx="129" cy="24"/>
              </a:xfrm>
              <a:custGeom>
                <a:avLst/>
                <a:gdLst>
                  <a:gd name="T0" fmla="*/ 32 w 64"/>
                  <a:gd name="T1" fmla="*/ 0 h 12"/>
                  <a:gd name="T2" fmla="*/ 58 w 64"/>
                  <a:gd name="T3" fmla="*/ 0 h 12"/>
                  <a:gd name="T4" fmla="*/ 64 w 64"/>
                  <a:gd name="T5" fmla="*/ 4 h 12"/>
                  <a:gd name="T6" fmla="*/ 61 w 64"/>
                  <a:gd name="T7" fmla="*/ 11 h 12"/>
                  <a:gd name="T8" fmla="*/ 57 w 64"/>
                  <a:gd name="T9" fmla="*/ 12 h 12"/>
                  <a:gd name="T10" fmla="*/ 7 w 64"/>
                  <a:gd name="T11" fmla="*/ 12 h 12"/>
                  <a:gd name="T12" fmla="*/ 0 w 64"/>
                  <a:gd name="T13" fmla="*/ 6 h 12"/>
                  <a:gd name="T14" fmla="*/ 7 w 64"/>
                  <a:gd name="T15" fmla="*/ 0 h 12"/>
                  <a:gd name="T16" fmla="*/ 32 w 64"/>
                  <a:gd name="T17" fmla="*/ 0 h 12"/>
                  <a:gd name="T18" fmla="*/ 32 w 64"/>
                  <a:gd name="T19" fmla="*/ 0 h 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4" h="12">
                    <a:moveTo>
                      <a:pt x="32" y="0"/>
                    </a:moveTo>
                    <a:cubicBezTo>
                      <a:pt x="41" y="0"/>
                      <a:pt x="49" y="0"/>
                      <a:pt x="58" y="0"/>
                    </a:cubicBezTo>
                    <a:cubicBezTo>
                      <a:pt x="61" y="0"/>
                      <a:pt x="63" y="1"/>
                      <a:pt x="64" y="4"/>
                    </a:cubicBezTo>
                    <a:cubicBezTo>
                      <a:pt x="64" y="7"/>
                      <a:pt x="64" y="9"/>
                      <a:pt x="61" y="11"/>
                    </a:cubicBezTo>
                    <a:cubicBezTo>
                      <a:pt x="60" y="12"/>
                      <a:pt x="59" y="12"/>
                      <a:pt x="57" y="12"/>
                    </a:cubicBezTo>
                    <a:cubicBezTo>
                      <a:pt x="41" y="12"/>
                      <a:pt x="24" y="12"/>
                      <a:pt x="7" y="12"/>
                    </a:cubicBezTo>
                    <a:cubicBezTo>
                      <a:pt x="3" y="12"/>
                      <a:pt x="0" y="10"/>
                      <a:pt x="0" y="6"/>
                    </a:cubicBezTo>
                    <a:cubicBezTo>
                      <a:pt x="0" y="2"/>
                      <a:pt x="3" y="0"/>
                      <a:pt x="7" y="0"/>
                    </a:cubicBezTo>
                    <a:cubicBezTo>
                      <a:pt x="15" y="0"/>
                      <a:pt x="24" y="0"/>
                      <a:pt x="32" y="0"/>
                    </a:cubicBezTo>
                    <a:cubicBezTo>
                      <a:pt x="32" y="0"/>
                      <a:pt x="32" y="0"/>
                      <a:pt x="32" y="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6" name="Freeform 57"/>
              <p:cNvSpPr>
                <a:spLocks/>
              </p:cNvSpPr>
              <p:nvPr/>
            </p:nvSpPr>
            <p:spPr bwMode="auto">
              <a:xfrm>
                <a:off x="-910" y="3578"/>
                <a:ext cx="91" cy="26"/>
              </a:xfrm>
              <a:custGeom>
                <a:avLst/>
                <a:gdLst>
                  <a:gd name="T0" fmla="*/ 22 w 45"/>
                  <a:gd name="T1" fmla="*/ 12 h 13"/>
                  <a:gd name="T2" fmla="*/ 7 w 45"/>
                  <a:gd name="T3" fmla="*/ 12 h 13"/>
                  <a:gd name="T4" fmla="*/ 1 w 45"/>
                  <a:gd name="T5" fmla="*/ 7 h 13"/>
                  <a:gd name="T6" fmla="*/ 7 w 45"/>
                  <a:gd name="T7" fmla="*/ 0 h 13"/>
                  <a:gd name="T8" fmla="*/ 39 w 45"/>
                  <a:gd name="T9" fmla="*/ 0 h 13"/>
                  <a:gd name="T10" fmla="*/ 45 w 45"/>
                  <a:gd name="T11" fmla="*/ 7 h 13"/>
                  <a:gd name="T12" fmla="*/ 38 w 45"/>
                  <a:gd name="T13" fmla="*/ 12 h 13"/>
                  <a:gd name="T14" fmla="*/ 22 w 45"/>
                  <a:gd name="T15" fmla="*/ 12 h 1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5" h="13">
                    <a:moveTo>
                      <a:pt x="22" y="12"/>
                    </a:moveTo>
                    <a:cubicBezTo>
                      <a:pt x="17" y="12"/>
                      <a:pt x="12" y="13"/>
                      <a:pt x="7" y="12"/>
                    </a:cubicBezTo>
                    <a:cubicBezTo>
                      <a:pt x="3" y="12"/>
                      <a:pt x="1" y="10"/>
                      <a:pt x="1" y="7"/>
                    </a:cubicBezTo>
                    <a:cubicBezTo>
                      <a:pt x="0" y="3"/>
                      <a:pt x="3" y="0"/>
                      <a:pt x="7" y="0"/>
                    </a:cubicBezTo>
                    <a:cubicBezTo>
                      <a:pt x="17" y="0"/>
                      <a:pt x="28" y="0"/>
                      <a:pt x="39" y="0"/>
                    </a:cubicBezTo>
                    <a:cubicBezTo>
                      <a:pt x="43" y="0"/>
                      <a:pt x="45" y="3"/>
                      <a:pt x="45" y="7"/>
                    </a:cubicBezTo>
                    <a:cubicBezTo>
                      <a:pt x="45" y="10"/>
                      <a:pt x="42" y="12"/>
                      <a:pt x="38" y="12"/>
                    </a:cubicBezTo>
                    <a:cubicBezTo>
                      <a:pt x="33" y="13"/>
                      <a:pt x="28" y="12"/>
                      <a:pt x="22"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7" name="Freeform 58"/>
              <p:cNvSpPr>
                <a:spLocks/>
              </p:cNvSpPr>
              <p:nvPr/>
            </p:nvSpPr>
            <p:spPr bwMode="auto">
              <a:xfrm>
                <a:off x="-910" y="3761"/>
                <a:ext cx="26" cy="25"/>
              </a:xfrm>
              <a:custGeom>
                <a:avLst/>
                <a:gdLst>
                  <a:gd name="T0" fmla="*/ 7 w 13"/>
                  <a:gd name="T1" fmla="*/ 12 h 12"/>
                  <a:gd name="T2" fmla="*/ 1 w 13"/>
                  <a:gd name="T3" fmla="*/ 6 h 12"/>
                  <a:gd name="T4" fmla="*/ 7 w 13"/>
                  <a:gd name="T5" fmla="*/ 0 h 12"/>
                  <a:gd name="T6" fmla="*/ 13 w 13"/>
                  <a:gd name="T7" fmla="*/ 6 h 12"/>
                  <a:gd name="T8" fmla="*/ 7 w 13"/>
                  <a:gd name="T9" fmla="*/ 12 h 12"/>
                </a:gdLst>
                <a:ahLst/>
                <a:cxnLst>
                  <a:cxn ang="0">
                    <a:pos x="T0" y="T1"/>
                  </a:cxn>
                  <a:cxn ang="0">
                    <a:pos x="T2" y="T3"/>
                  </a:cxn>
                  <a:cxn ang="0">
                    <a:pos x="T4" y="T5"/>
                  </a:cxn>
                  <a:cxn ang="0">
                    <a:pos x="T6" y="T7"/>
                  </a:cxn>
                  <a:cxn ang="0">
                    <a:pos x="T8" y="T9"/>
                  </a:cxn>
                </a:cxnLst>
                <a:rect l="0" t="0" r="r" b="b"/>
                <a:pathLst>
                  <a:path w="13" h="12">
                    <a:moveTo>
                      <a:pt x="7" y="12"/>
                    </a:moveTo>
                    <a:cubicBezTo>
                      <a:pt x="3" y="12"/>
                      <a:pt x="1" y="9"/>
                      <a:pt x="1" y="6"/>
                    </a:cubicBezTo>
                    <a:cubicBezTo>
                      <a:pt x="0" y="2"/>
                      <a:pt x="3" y="0"/>
                      <a:pt x="7" y="0"/>
                    </a:cubicBezTo>
                    <a:cubicBezTo>
                      <a:pt x="10" y="0"/>
                      <a:pt x="13" y="2"/>
                      <a:pt x="13" y="6"/>
                    </a:cubicBezTo>
                    <a:cubicBezTo>
                      <a:pt x="13" y="9"/>
                      <a:pt x="10" y="12"/>
                      <a:pt x="7"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8" name="Freeform 59"/>
              <p:cNvSpPr>
                <a:spLocks/>
              </p:cNvSpPr>
              <p:nvPr/>
            </p:nvSpPr>
            <p:spPr bwMode="auto">
              <a:xfrm>
                <a:off x="-908" y="3709"/>
                <a:ext cx="24" cy="24"/>
              </a:xfrm>
              <a:custGeom>
                <a:avLst/>
                <a:gdLst>
                  <a:gd name="T0" fmla="*/ 5 w 12"/>
                  <a:gd name="T1" fmla="*/ 12 h 12"/>
                  <a:gd name="T2" fmla="*/ 0 w 12"/>
                  <a:gd name="T3" fmla="*/ 6 h 12"/>
                  <a:gd name="T4" fmla="*/ 6 w 12"/>
                  <a:gd name="T5" fmla="*/ 0 h 12"/>
                  <a:gd name="T6" fmla="*/ 12 w 12"/>
                  <a:gd name="T7" fmla="*/ 6 h 12"/>
                  <a:gd name="T8" fmla="*/ 5 w 12"/>
                  <a:gd name="T9" fmla="*/ 12 h 12"/>
                </a:gdLst>
                <a:ahLst/>
                <a:cxnLst>
                  <a:cxn ang="0">
                    <a:pos x="T0" y="T1"/>
                  </a:cxn>
                  <a:cxn ang="0">
                    <a:pos x="T2" y="T3"/>
                  </a:cxn>
                  <a:cxn ang="0">
                    <a:pos x="T4" y="T5"/>
                  </a:cxn>
                  <a:cxn ang="0">
                    <a:pos x="T6" y="T7"/>
                  </a:cxn>
                  <a:cxn ang="0">
                    <a:pos x="T8" y="T9"/>
                  </a:cxn>
                </a:cxnLst>
                <a:rect l="0" t="0" r="r" b="b"/>
                <a:pathLst>
                  <a:path w="12" h="12">
                    <a:moveTo>
                      <a:pt x="5" y="12"/>
                    </a:moveTo>
                    <a:cubicBezTo>
                      <a:pt x="2" y="12"/>
                      <a:pt x="0" y="9"/>
                      <a:pt x="0" y="6"/>
                    </a:cubicBezTo>
                    <a:cubicBezTo>
                      <a:pt x="0" y="2"/>
                      <a:pt x="2" y="0"/>
                      <a:pt x="6" y="0"/>
                    </a:cubicBezTo>
                    <a:cubicBezTo>
                      <a:pt x="9" y="0"/>
                      <a:pt x="12" y="2"/>
                      <a:pt x="12" y="6"/>
                    </a:cubicBezTo>
                    <a:cubicBezTo>
                      <a:pt x="12" y="9"/>
                      <a:pt x="9" y="12"/>
                      <a:pt x="5" y="1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19" name="Freeform 60"/>
              <p:cNvSpPr>
                <a:spLocks/>
              </p:cNvSpPr>
              <p:nvPr/>
            </p:nvSpPr>
            <p:spPr bwMode="auto">
              <a:xfrm>
                <a:off x="-700" y="3709"/>
                <a:ext cx="24" cy="24"/>
              </a:xfrm>
              <a:custGeom>
                <a:avLst/>
                <a:gdLst>
                  <a:gd name="T0" fmla="*/ 12 w 12"/>
                  <a:gd name="T1" fmla="*/ 6 h 12"/>
                  <a:gd name="T2" fmla="*/ 6 w 12"/>
                  <a:gd name="T3" fmla="*/ 12 h 12"/>
                  <a:gd name="T4" fmla="*/ 0 w 12"/>
                  <a:gd name="T5" fmla="*/ 6 h 12"/>
                  <a:gd name="T6" fmla="*/ 6 w 12"/>
                  <a:gd name="T7" fmla="*/ 0 h 12"/>
                  <a:gd name="T8" fmla="*/ 12 w 12"/>
                  <a:gd name="T9" fmla="*/ 6 h 12"/>
                </a:gdLst>
                <a:ahLst/>
                <a:cxnLst>
                  <a:cxn ang="0">
                    <a:pos x="T0" y="T1"/>
                  </a:cxn>
                  <a:cxn ang="0">
                    <a:pos x="T2" y="T3"/>
                  </a:cxn>
                  <a:cxn ang="0">
                    <a:pos x="T4" y="T5"/>
                  </a:cxn>
                  <a:cxn ang="0">
                    <a:pos x="T6" y="T7"/>
                  </a:cxn>
                  <a:cxn ang="0">
                    <a:pos x="T8" y="T9"/>
                  </a:cxn>
                </a:cxnLst>
                <a:rect l="0" t="0" r="r" b="b"/>
                <a:pathLst>
                  <a:path w="12" h="12">
                    <a:moveTo>
                      <a:pt x="12" y="6"/>
                    </a:moveTo>
                    <a:cubicBezTo>
                      <a:pt x="12" y="10"/>
                      <a:pt x="9" y="12"/>
                      <a:pt x="6" y="12"/>
                    </a:cubicBezTo>
                    <a:cubicBezTo>
                      <a:pt x="2" y="12"/>
                      <a:pt x="0" y="9"/>
                      <a:pt x="0" y="6"/>
                    </a:cubicBezTo>
                    <a:cubicBezTo>
                      <a:pt x="0" y="2"/>
                      <a:pt x="2" y="0"/>
                      <a:pt x="6" y="0"/>
                    </a:cubicBezTo>
                    <a:cubicBezTo>
                      <a:pt x="9" y="0"/>
                      <a:pt x="12" y="2"/>
                      <a:pt x="12"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0" name="Oval 61"/>
              <p:cNvSpPr>
                <a:spLocks noChangeArrowheads="1"/>
              </p:cNvSpPr>
              <p:nvPr/>
            </p:nvSpPr>
            <p:spPr bwMode="auto">
              <a:xfrm>
                <a:off x="-700" y="3761"/>
                <a:ext cx="24" cy="25"/>
              </a:xfrm>
              <a:prstGeom prst="ellipse">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grpSp>
          <p:nvGrpSpPr>
            <p:cNvPr id="21" name="Group 167"/>
            <p:cNvGrpSpPr>
              <a:grpSpLocks noChangeAspect="1"/>
            </p:cNvGrpSpPr>
            <p:nvPr/>
          </p:nvGrpSpPr>
          <p:grpSpPr>
            <a:xfrm>
              <a:off x="3695699" y="3232393"/>
              <a:ext cx="511600" cy="697197"/>
              <a:chOff x="3023" y="3579"/>
              <a:chExt cx="317" cy="432"/>
            </a:xfrm>
            <a:solidFill>
              <a:schemeClr val="bg1"/>
            </a:solidFill>
          </p:grpSpPr>
          <p:sp>
            <p:nvSpPr>
              <p:cNvPr id="22" name="Freeform 168"/>
              <p:cNvSpPr>
                <a:spLocks noEditPoints="1"/>
              </p:cNvSpPr>
              <p:nvPr/>
            </p:nvSpPr>
            <p:spPr bwMode="auto">
              <a:xfrm>
                <a:off x="3023" y="3579"/>
                <a:ext cx="317" cy="432"/>
              </a:xfrm>
              <a:custGeom>
                <a:avLst/>
                <a:gdLst>
                  <a:gd name="T0" fmla="*/ 305 w 305"/>
                  <a:gd name="T1" fmla="*/ 412 h 417"/>
                  <a:gd name="T2" fmla="*/ 281 w 305"/>
                  <a:gd name="T3" fmla="*/ 417 h 417"/>
                  <a:gd name="T4" fmla="*/ 0 w 305"/>
                  <a:gd name="T5" fmla="*/ 412 h 417"/>
                  <a:gd name="T6" fmla="*/ 10 w 305"/>
                  <a:gd name="T7" fmla="*/ 56 h 417"/>
                  <a:gd name="T8" fmla="*/ 72 w 305"/>
                  <a:gd name="T9" fmla="*/ 54 h 417"/>
                  <a:gd name="T10" fmla="*/ 107 w 305"/>
                  <a:gd name="T11" fmla="*/ 43 h 417"/>
                  <a:gd name="T12" fmla="*/ 144 w 305"/>
                  <a:gd name="T13" fmla="*/ 2 h 417"/>
                  <a:gd name="T14" fmla="*/ 157 w 305"/>
                  <a:gd name="T15" fmla="*/ 0 h 417"/>
                  <a:gd name="T16" fmla="*/ 194 w 305"/>
                  <a:gd name="T17" fmla="*/ 39 h 417"/>
                  <a:gd name="T18" fmla="*/ 216 w 305"/>
                  <a:gd name="T19" fmla="*/ 43 h 417"/>
                  <a:gd name="T20" fmla="*/ 239 w 305"/>
                  <a:gd name="T21" fmla="*/ 56 h 417"/>
                  <a:gd name="T22" fmla="*/ 305 w 305"/>
                  <a:gd name="T23" fmla="*/ 62 h 417"/>
                  <a:gd name="T24" fmla="*/ 264 w 305"/>
                  <a:gd name="T25" fmla="*/ 369 h 417"/>
                  <a:gd name="T26" fmla="*/ 264 w 305"/>
                  <a:gd name="T27" fmla="*/ 102 h 417"/>
                  <a:gd name="T28" fmla="*/ 240 w 305"/>
                  <a:gd name="T29" fmla="*/ 97 h 417"/>
                  <a:gd name="T30" fmla="*/ 226 w 305"/>
                  <a:gd name="T31" fmla="*/ 111 h 417"/>
                  <a:gd name="T32" fmla="*/ 78 w 305"/>
                  <a:gd name="T33" fmla="*/ 111 h 417"/>
                  <a:gd name="T34" fmla="*/ 70 w 305"/>
                  <a:gd name="T35" fmla="*/ 102 h 417"/>
                  <a:gd name="T36" fmla="*/ 46 w 305"/>
                  <a:gd name="T37" fmla="*/ 97 h 417"/>
                  <a:gd name="T38" fmla="*/ 42 w 305"/>
                  <a:gd name="T39" fmla="*/ 371 h 417"/>
                  <a:gd name="T40" fmla="*/ 264 w 305"/>
                  <a:gd name="T41" fmla="*/ 375 h 417"/>
                  <a:gd name="T42" fmla="*/ 18 w 305"/>
                  <a:gd name="T43" fmla="*/ 403 h 417"/>
                  <a:gd name="T44" fmla="*/ 292 w 305"/>
                  <a:gd name="T45" fmla="*/ 399 h 417"/>
                  <a:gd name="T46" fmla="*/ 292 w 305"/>
                  <a:gd name="T47" fmla="*/ 70 h 417"/>
                  <a:gd name="T48" fmla="*/ 236 w 305"/>
                  <a:gd name="T49" fmla="*/ 80 h 417"/>
                  <a:gd name="T50" fmla="*/ 269 w 305"/>
                  <a:gd name="T51" fmla="*/ 84 h 417"/>
                  <a:gd name="T52" fmla="*/ 277 w 305"/>
                  <a:gd name="T53" fmla="*/ 381 h 417"/>
                  <a:gd name="T54" fmla="*/ 37 w 305"/>
                  <a:gd name="T55" fmla="*/ 389 h 417"/>
                  <a:gd name="T56" fmla="*/ 28 w 305"/>
                  <a:gd name="T57" fmla="*/ 93 h 417"/>
                  <a:gd name="T58" fmla="*/ 66 w 305"/>
                  <a:gd name="T59" fmla="*/ 84 h 417"/>
                  <a:gd name="T60" fmla="*/ 70 w 305"/>
                  <a:gd name="T61" fmla="*/ 70 h 417"/>
                  <a:gd name="T62" fmla="*/ 14 w 305"/>
                  <a:gd name="T63" fmla="*/ 403 h 417"/>
                  <a:gd name="T64" fmla="*/ 153 w 305"/>
                  <a:gd name="T65" fmla="*/ 98 h 417"/>
                  <a:gd name="T66" fmla="*/ 223 w 305"/>
                  <a:gd name="T67" fmla="*/ 94 h 417"/>
                  <a:gd name="T68" fmla="*/ 213 w 305"/>
                  <a:gd name="T69" fmla="*/ 56 h 417"/>
                  <a:gd name="T70" fmla="*/ 83 w 305"/>
                  <a:gd name="T71" fmla="*/ 65 h 417"/>
                  <a:gd name="T72" fmla="*/ 88 w 305"/>
                  <a:gd name="T73" fmla="*/ 98 h 417"/>
                  <a:gd name="T74" fmla="*/ 181 w 305"/>
                  <a:gd name="T75" fmla="*/ 42 h 417"/>
                  <a:gd name="T76" fmla="*/ 138 w 305"/>
                  <a:gd name="T77" fmla="*/ 19 h 417"/>
                  <a:gd name="T78" fmla="*/ 181 w 305"/>
                  <a:gd name="T79" fmla="*/ 42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305" h="417">
                    <a:moveTo>
                      <a:pt x="305" y="62"/>
                    </a:moveTo>
                    <a:cubicBezTo>
                      <a:pt x="305" y="178"/>
                      <a:pt x="305" y="295"/>
                      <a:pt x="305" y="412"/>
                    </a:cubicBezTo>
                    <a:cubicBezTo>
                      <a:pt x="303" y="416"/>
                      <a:pt x="300" y="417"/>
                      <a:pt x="296" y="417"/>
                    </a:cubicBezTo>
                    <a:cubicBezTo>
                      <a:pt x="291" y="416"/>
                      <a:pt x="286" y="417"/>
                      <a:pt x="281" y="417"/>
                    </a:cubicBezTo>
                    <a:cubicBezTo>
                      <a:pt x="191" y="417"/>
                      <a:pt x="100" y="417"/>
                      <a:pt x="10" y="417"/>
                    </a:cubicBezTo>
                    <a:cubicBezTo>
                      <a:pt x="6" y="417"/>
                      <a:pt x="2" y="416"/>
                      <a:pt x="0" y="412"/>
                    </a:cubicBezTo>
                    <a:cubicBezTo>
                      <a:pt x="0" y="295"/>
                      <a:pt x="0" y="178"/>
                      <a:pt x="0" y="62"/>
                    </a:cubicBezTo>
                    <a:cubicBezTo>
                      <a:pt x="2" y="57"/>
                      <a:pt x="6" y="56"/>
                      <a:pt x="10" y="56"/>
                    </a:cubicBezTo>
                    <a:cubicBezTo>
                      <a:pt x="29" y="56"/>
                      <a:pt x="48" y="56"/>
                      <a:pt x="67" y="56"/>
                    </a:cubicBezTo>
                    <a:cubicBezTo>
                      <a:pt x="69" y="56"/>
                      <a:pt x="71" y="56"/>
                      <a:pt x="72" y="54"/>
                    </a:cubicBezTo>
                    <a:cubicBezTo>
                      <a:pt x="76" y="46"/>
                      <a:pt x="83" y="42"/>
                      <a:pt x="91" y="43"/>
                    </a:cubicBezTo>
                    <a:cubicBezTo>
                      <a:pt x="97" y="43"/>
                      <a:pt x="102" y="42"/>
                      <a:pt x="107" y="43"/>
                    </a:cubicBezTo>
                    <a:cubicBezTo>
                      <a:pt x="111" y="43"/>
                      <a:pt x="112" y="41"/>
                      <a:pt x="112" y="38"/>
                    </a:cubicBezTo>
                    <a:cubicBezTo>
                      <a:pt x="114" y="20"/>
                      <a:pt x="127" y="6"/>
                      <a:pt x="144" y="2"/>
                    </a:cubicBezTo>
                    <a:cubicBezTo>
                      <a:pt x="146" y="1"/>
                      <a:pt x="147" y="1"/>
                      <a:pt x="149" y="0"/>
                    </a:cubicBezTo>
                    <a:cubicBezTo>
                      <a:pt x="152" y="0"/>
                      <a:pt x="154" y="0"/>
                      <a:pt x="157" y="0"/>
                    </a:cubicBezTo>
                    <a:cubicBezTo>
                      <a:pt x="157" y="1"/>
                      <a:pt x="158" y="1"/>
                      <a:pt x="158" y="1"/>
                    </a:cubicBezTo>
                    <a:cubicBezTo>
                      <a:pt x="177" y="3"/>
                      <a:pt x="193" y="20"/>
                      <a:pt x="194" y="39"/>
                    </a:cubicBezTo>
                    <a:cubicBezTo>
                      <a:pt x="194" y="42"/>
                      <a:pt x="195" y="43"/>
                      <a:pt x="198" y="43"/>
                    </a:cubicBezTo>
                    <a:cubicBezTo>
                      <a:pt x="204" y="43"/>
                      <a:pt x="210" y="42"/>
                      <a:pt x="216" y="43"/>
                    </a:cubicBezTo>
                    <a:cubicBezTo>
                      <a:pt x="224" y="43"/>
                      <a:pt x="229" y="46"/>
                      <a:pt x="233" y="53"/>
                    </a:cubicBezTo>
                    <a:cubicBezTo>
                      <a:pt x="234" y="56"/>
                      <a:pt x="236" y="56"/>
                      <a:pt x="239" y="56"/>
                    </a:cubicBezTo>
                    <a:cubicBezTo>
                      <a:pt x="258" y="56"/>
                      <a:pt x="277" y="56"/>
                      <a:pt x="295" y="56"/>
                    </a:cubicBezTo>
                    <a:cubicBezTo>
                      <a:pt x="300" y="56"/>
                      <a:pt x="304" y="57"/>
                      <a:pt x="305" y="62"/>
                    </a:cubicBezTo>
                    <a:close/>
                    <a:moveTo>
                      <a:pt x="264" y="375"/>
                    </a:moveTo>
                    <a:cubicBezTo>
                      <a:pt x="264" y="373"/>
                      <a:pt x="264" y="371"/>
                      <a:pt x="264" y="369"/>
                    </a:cubicBezTo>
                    <a:cubicBezTo>
                      <a:pt x="264" y="317"/>
                      <a:pt x="264" y="265"/>
                      <a:pt x="264" y="213"/>
                    </a:cubicBezTo>
                    <a:cubicBezTo>
                      <a:pt x="264" y="176"/>
                      <a:pt x="264" y="139"/>
                      <a:pt x="264" y="102"/>
                    </a:cubicBezTo>
                    <a:cubicBezTo>
                      <a:pt x="264" y="98"/>
                      <a:pt x="263" y="97"/>
                      <a:pt x="260" y="97"/>
                    </a:cubicBezTo>
                    <a:cubicBezTo>
                      <a:pt x="253" y="97"/>
                      <a:pt x="247" y="97"/>
                      <a:pt x="240" y="97"/>
                    </a:cubicBezTo>
                    <a:cubicBezTo>
                      <a:pt x="237" y="97"/>
                      <a:pt x="236" y="98"/>
                      <a:pt x="236" y="102"/>
                    </a:cubicBezTo>
                    <a:cubicBezTo>
                      <a:pt x="236" y="109"/>
                      <a:pt x="234" y="111"/>
                      <a:pt x="226" y="111"/>
                    </a:cubicBezTo>
                    <a:cubicBezTo>
                      <a:pt x="197" y="111"/>
                      <a:pt x="167" y="111"/>
                      <a:pt x="137" y="111"/>
                    </a:cubicBezTo>
                    <a:cubicBezTo>
                      <a:pt x="118" y="111"/>
                      <a:pt x="98" y="111"/>
                      <a:pt x="78" y="111"/>
                    </a:cubicBezTo>
                    <a:cubicBezTo>
                      <a:pt x="74" y="111"/>
                      <a:pt x="71" y="110"/>
                      <a:pt x="70" y="106"/>
                    </a:cubicBezTo>
                    <a:cubicBezTo>
                      <a:pt x="70" y="105"/>
                      <a:pt x="70" y="104"/>
                      <a:pt x="70" y="102"/>
                    </a:cubicBezTo>
                    <a:cubicBezTo>
                      <a:pt x="71" y="98"/>
                      <a:pt x="69" y="97"/>
                      <a:pt x="65" y="97"/>
                    </a:cubicBezTo>
                    <a:cubicBezTo>
                      <a:pt x="59" y="97"/>
                      <a:pt x="52" y="97"/>
                      <a:pt x="46" y="97"/>
                    </a:cubicBezTo>
                    <a:cubicBezTo>
                      <a:pt x="42" y="97"/>
                      <a:pt x="41" y="98"/>
                      <a:pt x="41" y="102"/>
                    </a:cubicBezTo>
                    <a:cubicBezTo>
                      <a:pt x="42" y="191"/>
                      <a:pt x="42" y="281"/>
                      <a:pt x="42" y="371"/>
                    </a:cubicBezTo>
                    <a:cubicBezTo>
                      <a:pt x="42" y="372"/>
                      <a:pt x="42" y="374"/>
                      <a:pt x="42" y="375"/>
                    </a:cubicBezTo>
                    <a:cubicBezTo>
                      <a:pt x="116" y="375"/>
                      <a:pt x="190" y="375"/>
                      <a:pt x="264" y="375"/>
                    </a:cubicBezTo>
                    <a:close/>
                    <a:moveTo>
                      <a:pt x="14" y="403"/>
                    </a:moveTo>
                    <a:cubicBezTo>
                      <a:pt x="16" y="403"/>
                      <a:pt x="17" y="403"/>
                      <a:pt x="18" y="403"/>
                    </a:cubicBezTo>
                    <a:cubicBezTo>
                      <a:pt x="108" y="403"/>
                      <a:pt x="198" y="403"/>
                      <a:pt x="287" y="404"/>
                    </a:cubicBezTo>
                    <a:cubicBezTo>
                      <a:pt x="291" y="404"/>
                      <a:pt x="292" y="403"/>
                      <a:pt x="292" y="399"/>
                    </a:cubicBezTo>
                    <a:cubicBezTo>
                      <a:pt x="292" y="291"/>
                      <a:pt x="292" y="182"/>
                      <a:pt x="292" y="74"/>
                    </a:cubicBezTo>
                    <a:cubicBezTo>
                      <a:pt x="292" y="73"/>
                      <a:pt x="292" y="71"/>
                      <a:pt x="292" y="70"/>
                    </a:cubicBezTo>
                    <a:cubicBezTo>
                      <a:pt x="273" y="70"/>
                      <a:pt x="255" y="70"/>
                      <a:pt x="236" y="70"/>
                    </a:cubicBezTo>
                    <a:cubicBezTo>
                      <a:pt x="236" y="74"/>
                      <a:pt x="236" y="77"/>
                      <a:pt x="236" y="80"/>
                    </a:cubicBezTo>
                    <a:cubicBezTo>
                      <a:pt x="236" y="83"/>
                      <a:pt x="237" y="84"/>
                      <a:pt x="240" y="84"/>
                    </a:cubicBezTo>
                    <a:cubicBezTo>
                      <a:pt x="249" y="84"/>
                      <a:pt x="259" y="84"/>
                      <a:pt x="269" y="84"/>
                    </a:cubicBezTo>
                    <a:cubicBezTo>
                      <a:pt x="275" y="84"/>
                      <a:pt x="277" y="86"/>
                      <a:pt x="277" y="93"/>
                    </a:cubicBezTo>
                    <a:cubicBezTo>
                      <a:pt x="277" y="189"/>
                      <a:pt x="277" y="285"/>
                      <a:pt x="277" y="381"/>
                    </a:cubicBezTo>
                    <a:cubicBezTo>
                      <a:pt x="277" y="387"/>
                      <a:pt x="275" y="389"/>
                      <a:pt x="269" y="389"/>
                    </a:cubicBezTo>
                    <a:cubicBezTo>
                      <a:pt x="192" y="389"/>
                      <a:pt x="114" y="389"/>
                      <a:pt x="37" y="389"/>
                    </a:cubicBezTo>
                    <a:cubicBezTo>
                      <a:pt x="31" y="389"/>
                      <a:pt x="28" y="387"/>
                      <a:pt x="28" y="380"/>
                    </a:cubicBezTo>
                    <a:cubicBezTo>
                      <a:pt x="28" y="284"/>
                      <a:pt x="28" y="188"/>
                      <a:pt x="28" y="93"/>
                    </a:cubicBezTo>
                    <a:cubicBezTo>
                      <a:pt x="28" y="86"/>
                      <a:pt x="30" y="84"/>
                      <a:pt x="37" y="84"/>
                    </a:cubicBezTo>
                    <a:cubicBezTo>
                      <a:pt x="47" y="84"/>
                      <a:pt x="56" y="84"/>
                      <a:pt x="66" y="84"/>
                    </a:cubicBezTo>
                    <a:cubicBezTo>
                      <a:pt x="67" y="84"/>
                      <a:pt x="70" y="83"/>
                      <a:pt x="70" y="83"/>
                    </a:cubicBezTo>
                    <a:cubicBezTo>
                      <a:pt x="70" y="78"/>
                      <a:pt x="70" y="74"/>
                      <a:pt x="70" y="70"/>
                    </a:cubicBezTo>
                    <a:cubicBezTo>
                      <a:pt x="51" y="70"/>
                      <a:pt x="33" y="70"/>
                      <a:pt x="14" y="70"/>
                    </a:cubicBezTo>
                    <a:cubicBezTo>
                      <a:pt x="14" y="181"/>
                      <a:pt x="14" y="292"/>
                      <a:pt x="14" y="403"/>
                    </a:cubicBezTo>
                    <a:close/>
                    <a:moveTo>
                      <a:pt x="153" y="98"/>
                    </a:moveTo>
                    <a:cubicBezTo>
                      <a:pt x="153" y="98"/>
                      <a:pt x="153" y="98"/>
                      <a:pt x="153" y="98"/>
                    </a:cubicBezTo>
                    <a:cubicBezTo>
                      <a:pt x="175" y="98"/>
                      <a:pt x="197" y="98"/>
                      <a:pt x="219" y="98"/>
                    </a:cubicBezTo>
                    <a:cubicBezTo>
                      <a:pt x="222" y="98"/>
                      <a:pt x="223" y="97"/>
                      <a:pt x="223" y="94"/>
                    </a:cubicBezTo>
                    <a:cubicBezTo>
                      <a:pt x="223" y="84"/>
                      <a:pt x="223" y="75"/>
                      <a:pt x="223" y="65"/>
                    </a:cubicBezTo>
                    <a:cubicBezTo>
                      <a:pt x="223" y="58"/>
                      <a:pt x="220" y="56"/>
                      <a:pt x="213" y="56"/>
                    </a:cubicBezTo>
                    <a:cubicBezTo>
                      <a:pt x="173" y="56"/>
                      <a:pt x="133" y="56"/>
                      <a:pt x="93" y="56"/>
                    </a:cubicBezTo>
                    <a:cubicBezTo>
                      <a:pt x="86" y="56"/>
                      <a:pt x="83" y="58"/>
                      <a:pt x="83" y="65"/>
                    </a:cubicBezTo>
                    <a:cubicBezTo>
                      <a:pt x="83" y="74"/>
                      <a:pt x="83" y="84"/>
                      <a:pt x="83" y="93"/>
                    </a:cubicBezTo>
                    <a:cubicBezTo>
                      <a:pt x="83" y="97"/>
                      <a:pt x="84" y="98"/>
                      <a:pt x="88" y="98"/>
                    </a:cubicBezTo>
                    <a:cubicBezTo>
                      <a:pt x="110" y="98"/>
                      <a:pt x="131" y="98"/>
                      <a:pt x="153" y="98"/>
                    </a:cubicBezTo>
                    <a:close/>
                    <a:moveTo>
                      <a:pt x="181" y="42"/>
                    </a:moveTo>
                    <a:cubicBezTo>
                      <a:pt x="181" y="32"/>
                      <a:pt x="176" y="24"/>
                      <a:pt x="168" y="19"/>
                    </a:cubicBezTo>
                    <a:cubicBezTo>
                      <a:pt x="158" y="12"/>
                      <a:pt x="147" y="12"/>
                      <a:pt x="138" y="19"/>
                    </a:cubicBezTo>
                    <a:cubicBezTo>
                      <a:pt x="129" y="24"/>
                      <a:pt x="125" y="32"/>
                      <a:pt x="125" y="42"/>
                    </a:cubicBezTo>
                    <a:cubicBezTo>
                      <a:pt x="144" y="42"/>
                      <a:pt x="162" y="42"/>
                      <a:pt x="181" y="4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3" name="Freeform 169"/>
              <p:cNvSpPr>
                <a:spLocks/>
              </p:cNvSpPr>
              <p:nvPr/>
            </p:nvSpPr>
            <p:spPr bwMode="auto">
              <a:xfrm>
                <a:off x="3167" y="3752"/>
                <a:ext cx="101" cy="15"/>
              </a:xfrm>
              <a:custGeom>
                <a:avLst/>
                <a:gdLst>
                  <a:gd name="T0" fmla="*/ 49 w 97"/>
                  <a:gd name="T1" fmla="*/ 14 h 14"/>
                  <a:gd name="T2" fmla="*/ 8 w 97"/>
                  <a:gd name="T3" fmla="*/ 14 h 14"/>
                  <a:gd name="T4" fmla="*/ 0 w 97"/>
                  <a:gd name="T5" fmla="*/ 7 h 14"/>
                  <a:gd name="T6" fmla="*/ 8 w 97"/>
                  <a:gd name="T7" fmla="*/ 1 h 14"/>
                  <a:gd name="T8" fmla="*/ 89 w 97"/>
                  <a:gd name="T9" fmla="*/ 1 h 14"/>
                  <a:gd name="T10" fmla="*/ 97 w 97"/>
                  <a:gd name="T11" fmla="*/ 7 h 14"/>
                  <a:gd name="T12" fmla="*/ 89 w 97"/>
                  <a:gd name="T13" fmla="*/ 14 h 14"/>
                  <a:gd name="T14" fmla="*/ 49 w 97"/>
                  <a:gd name="T15" fmla="*/ 14 h 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7" h="14">
                    <a:moveTo>
                      <a:pt x="49" y="14"/>
                    </a:moveTo>
                    <a:cubicBezTo>
                      <a:pt x="35" y="14"/>
                      <a:pt x="22" y="14"/>
                      <a:pt x="8" y="14"/>
                    </a:cubicBezTo>
                    <a:cubicBezTo>
                      <a:pt x="3" y="14"/>
                      <a:pt x="0" y="11"/>
                      <a:pt x="0" y="7"/>
                    </a:cubicBezTo>
                    <a:cubicBezTo>
                      <a:pt x="0" y="3"/>
                      <a:pt x="3" y="1"/>
                      <a:pt x="8" y="1"/>
                    </a:cubicBezTo>
                    <a:cubicBezTo>
                      <a:pt x="35" y="0"/>
                      <a:pt x="62" y="0"/>
                      <a:pt x="89" y="1"/>
                    </a:cubicBezTo>
                    <a:cubicBezTo>
                      <a:pt x="94" y="1"/>
                      <a:pt x="97" y="3"/>
                      <a:pt x="97" y="7"/>
                    </a:cubicBezTo>
                    <a:cubicBezTo>
                      <a:pt x="97" y="11"/>
                      <a:pt x="94" y="14"/>
                      <a:pt x="89" y="14"/>
                    </a:cubicBezTo>
                    <a:cubicBezTo>
                      <a:pt x="76" y="14"/>
                      <a:pt x="62" y="14"/>
                      <a:pt x="49"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4" name="Freeform 170"/>
              <p:cNvSpPr>
                <a:spLocks/>
              </p:cNvSpPr>
              <p:nvPr/>
            </p:nvSpPr>
            <p:spPr bwMode="auto">
              <a:xfrm>
                <a:off x="3167" y="3825"/>
                <a:ext cx="101" cy="13"/>
              </a:xfrm>
              <a:custGeom>
                <a:avLst/>
                <a:gdLst>
                  <a:gd name="T0" fmla="*/ 48 w 97"/>
                  <a:gd name="T1" fmla="*/ 13 h 13"/>
                  <a:gd name="T2" fmla="*/ 8 w 97"/>
                  <a:gd name="T3" fmla="*/ 13 h 13"/>
                  <a:gd name="T4" fmla="*/ 0 w 97"/>
                  <a:gd name="T5" fmla="*/ 7 h 13"/>
                  <a:gd name="T6" fmla="*/ 8 w 97"/>
                  <a:gd name="T7" fmla="*/ 0 h 13"/>
                  <a:gd name="T8" fmla="*/ 57 w 97"/>
                  <a:gd name="T9" fmla="*/ 0 h 13"/>
                  <a:gd name="T10" fmla="*/ 88 w 97"/>
                  <a:gd name="T11" fmla="*/ 0 h 13"/>
                  <a:gd name="T12" fmla="*/ 95 w 97"/>
                  <a:gd name="T13" fmla="*/ 3 h 13"/>
                  <a:gd name="T14" fmla="*/ 96 w 97"/>
                  <a:gd name="T15" fmla="*/ 9 h 13"/>
                  <a:gd name="T16" fmla="*/ 90 w 97"/>
                  <a:gd name="T17" fmla="*/ 13 h 13"/>
                  <a:gd name="T18" fmla="*/ 53 w 97"/>
                  <a:gd name="T19" fmla="*/ 13 h 13"/>
                  <a:gd name="T20" fmla="*/ 48 w 97"/>
                  <a:gd name="T21" fmla="*/ 13 h 13"/>
                  <a:gd name="T22" fmla="*/ 48 w 97"/>
                  <a:gd name="T23" fmla="*/ 13 h 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7" h="13">
                    <a:moveTo>
                      <a:pt x="48" y="13"/>
                    </a:moveTo>
                    <a:cubicBezTo>
                      <a:pt x="35" y="13"/>
                      <a:pt x="21" y="13"/>
                      <a:pt x="8" y="13"/>
                    </a:cubicBezTo>
                    <a:cubicBezTo>
                      <a:pt x="3" y="13"/>
                      <a:pt x="1" y="11"/>
                      <a:pt x="0" y="7"/>
                    </a:cubicBezTo>
                    <a:cubicBezTo>
                      <a:pt x="0" y="3"/>
                      <a:pt x="3" y="0"/>
                      <a:pt x="8" y="0"/>
                    </a:cubicBezTo>
                    <a:cubicBezTo>
                      <a:pt x="24" y="0"/>
                      <a:pt x="41" y="0"/>
                      <a:pt x="57" y="0"/>
                    </a:cubicBezTo>
                    <a:cubicBezTo>
                      <a:pt x="67" y="0"/>
                      <a:pt x="78" y="0"/>
                      <a:pt x="88" y="0"/>
                    </a:cubicBezTo>
                    <a:cubicBezTo>
                      <a:pt x="91" y="0"/>
                      <a:pt x="94" y="1"/>
                      <a:pt x="95" y="3"/>
                    </a:cubicBezTo>
                    <a:cubicBezTo>
                      <a:pt x="96" y="4"/>
                      <a:pt x="97" y="8"/>
                      <a:pt x="96" y="9"/>
                    </a:cubicBezTo>
                    <a:cubicBezTo>
                      <a:pt x="95" y="11"/>
                      <a:pt x="92" y="13"/>
                      <a:pt x="90" y="13"/>
                    </a:cubicBezTo>
                    <a:cubicBezTo>
                      <a:pt x="77" y="13"/>
                      <a:pt x="65" y="13"/>
                      <a:pt x="53" y="13"/>
                    </a:cubicBezTo>
                    <a:cubicBezTo>
                      <a:pt x="51" y="13"/>
                      <a:pt x="50" y="13"/>
                      <a:pt x="48" y="13"/>
                    </a:cubicBezTo>
                    <a:cubicBezTo>
                      <a:pt x="48" y="13"/>
                      <a:pt x="48" y="13"/>
                      <a:pt x="48"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5" name="Freeform 171"/>
              <p:cNvSpPr>
                <a:spLocks/>
              </p:cNvSpPr>
              <p:nvPr/>
            </p:nvSpPr>
            <p:spPr bwMode="auto">
              <a:xfrm>
                <a:off x="3167" y="3896"/>
                <a:ext cx="101" cy="15"/>
              </a:xfrm>
              <a:custGeom>
                <a:avLst/>
                <a:gdLst>
                  <a:gd name="T0" fmla="*/ 48 w 97"/>
                  <a:gd name="T1" fmla="*/ 14 h 14"/>
                  <a:gd name="T2" fmla="*/ 8 w 97"/>
                  <a:gd name="T3" fmla="*/ 14 h 14"/>
                  <a:gd name="T4" fmla="*/ 0 w 97"/>
                  <a:gd name="T5" fmla="*/ 6 h 14"/>
                  <a:gd name="T6" fmla="*/ 5 w 97"/>
                  <a:gd name="T7" fmla="*/ 1 h 14"/>
                  <a:gd name="T8" fmla="*/ 9 w 97"/>
                  <a:gd name="T9" fmla="*/ 0 h 14"/>
                  <a:gd name="T10" fmla="*/ 87 w 97"/>
                  <a:gd name="T11" fmla="*/ 0 h 14"/>
                  <a:gd name="T12" fmla="*/ 97 w 97"/>
                  <a:gd name="T13" fmla="*/ 7 h 14"/>
                  <a:gd name="T14" fmla="*/ 87 w 97"/>
                  <a:gd name="T15" fmla="*/ 14 h 14"/>
                  <a:gd name="T16" fmla="*/ 48 w 97"/>
                  <a:gd name="T17" fmla="*/ 14 h 14"/>
                  <a:gd name="T18" fmla="*/ 48 w 97"/>
                  <a:gd name="T19" fmla="*/ 14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7" h="14">
                    <a:moveTo>
                      <a:pt x="48" y="14"/>
                    </a:moveTo>
                    <a:cubicBezTo>
                      <a:pt x="35" y="14"/>
                      <a:pt x="21" y="14"/>
                      <a:pt x="8" y="14"/>
                    </a:cubicBezTo>
                    <a:cubicBezTo>
                      <a:pt x="3" y="13"/>
                      <a:pt x="0" y="11"/>
                      <a:pt x="0" y="6"/>
                    </a:cubicBezTo>
                    <a:cubicBezTo>
                      <a:pt x="1" y="3"/>
                      <a:pt x="2" y="1"/>
                      <a:pt x="5" y="1"/>
                    </a:cubicBezTo>
                    <a:cubicBezTo>
                      <a:pt x="7" y="0"/>
                      <a:pt x="8" y="0"/>
                      <a:pt x="9" y="0"/>
                    </a:cubicBezTo>
                    <a:cubicBezTo>
                      <a:pt x="35" y="0"/>
                      <a:pt x="61" y="0"/>
                      <a:pt x="87" y="0"/>
                    </a:cubicBezTo>
                    <a:cubicBezTo>
                      <a:pt x="94" y="0"/>
                      <a:pt x="97" y="2"/>
                      <a:pt x="97" y="7"/>
                    </a:cubicBezTo>
                    <a:cubicBezTo>
                      <a:pt x="97" y="11"/>
                      <a:pt x="94" y="14"/>
                      <a:pt x="87" y="14"/>
                    </a:cubicBezTo>
                    <a:cubicBezTo>
                      <a:pt x="74" y="14"/>
                      <a:pt x="61" y="14"/>
                      <a:pt x="48" y="14"/>
                    </a:cubicBezTo>
                    <a:cubicBezTo>
                      <a:pt x="48" y="14"/>
                      <a:pt x="48" y="14"/>
                      <a:pt x="48" y="1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6" name="Freeform 172"/>
              <p:cNvSpPr>
                <a:spLocks/>
              </p:cNvSpPr>
              <p:nvPr/>
            </p:nvSpPr>
            <p:spPr bwMode="auto">
              <a:xfrm>
                <a:off x="3095" y="3874"/>
                <a:ext cx="52" cy="52"/>
              </a:xfrm>
              <a:custGeom>
                <a:avLst/>
                <a:gdLst>
                  <a:gd name="T0" fmla="*/ 19 w 50"/>
                  <a:gd name="T1" fmla="*/ 32 h 50"/>
                  <a:gd name="T2" fmla="*/ 36 w 50"/>
                  <a:gd name="T3" fmla="*/ 5 h 50"/>
                  <a:gd name="T4" fmla="*/ 43 w 50"/>
                  <a:gd name="T5" fmla="*/ 0 h 50"/>
                  <a:gd name="T6" fmla="*/ 48 w 50"/>
                  <a:gd name="T7" fmla="*/ 10 h 50"/>
                  <a:gd name="T8" fmla="*/ 27 w 50"/>
                  <a:gd name="T9" fmla="*/ 45 h 50"/>
                  <a:gd name="T10" fmla="*/ 17 w 50"/>
                  <a:gd name="T11" fmla="*/ 46 h 50"/>
                  <a:gd name="T12" fmla="*/ 3 w 50"/>
                  <a:gd name="T13" fmla="*/ 32 h 50"/>
                  <a:gd name="T14" fmla="*/ 3 w 50"/>
                  <a:gd name="T15" fmla="*/ 23 h 50"/>
                  <a:gd name="T16" fmla="*/ 12 w 50"/>
                  <a:gd name="T17" fmla="*/ 23 h 50"/>
                  <a:gd name="T18" fmla="*/ 19 w 50"/>
                  <a:gd name="T19" fmla="*/ 32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0" h="50">
                    <a:moveTo>
                      <a:pt x="19" y="32"/>
                    </a:moveTo>
                    <a:cubicBezTo>
                      <a:pt x="26" y="22"/>
                      <a:pt x="31" y="13"/>
                      <a:pt x="36" y="5"/>
                    </a:cubicBezTo>
                    <a:cubicBezTo>
                      <a:pt x="38" y="2"/>
                      <a:pt x="40" y="0"/>
                      <a:pt x="43" y="0"/>
                    </a:cubicBezTo>
                    <a:cubicBezTo>
                      <a:pt x="48" y="1"/>
                      <a:pt x="50" y="6"/>
                      <a:pt x="48" y="10"/>
                    </a:cubicBezTo>
                    <a:cubicBezTo>
                      <a:pt x="41" y="22"/>
                      <a:pt x="34" y="34"/>
                      <a:pt x="27" y="45"/>
                    </a:cubicBezTo>
                    <a:cubicBezTo>
                      <a:pt x="25" y="49"/>
                      <a:pt x="20" y="50"/>
                      <a:pt x="17" y="46"/>
                    </a:cubicBezTo>
                    <a:cubicBezTo>
                      <a:pt x="12" y="42"/>
                      <a:pt x="7" y="37"/>
                      <a:pt x="3" y="32"/>
                    </a:cubicBezTo>
                    <a:cubicBezTo>
                      <a:pt x="0" y="29"/>
                      <a:pt x="0" y="26"/>
                      <a:pt x="3" y="23"/>
                    </a:cubicBezTo>
                    <a:cubicBezTo>
                      <a:pt x="5" y="21"/>
                      <a:pt x="10" y="21"/>
                      <a:pt x="12" y="23"/>
                    </a:cubicBezTo>
                    <a:cubicBezTo>
                      <a:pt x="15" y="26"/>
                      <a:pt x="17" y="29"/>
                      <a:pt x="19" y="3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7" name="Freeform 173"/>
              <p:cNvSpPr>
                <a:spLocks/>
              </p:cNvSpPr>
              <p:nvPr/>
            </p:nvSpPr>
            <p:spPr bwMode="auto">
              <a:xfrm>
                <a:off x="3095" y="3802"/>
                <a:ext cx="51" cy="54"/>
              </a:xfrm>
              <a:custGeom>
                <a:avLst/>
                <a:gdLst>
                  <a:gd name="T0" fmla="*/ 19 w 49"/>
                  <a:gd name="T1" fmla="*/ 33 h 52"/>
                  <a:gd name="T2" fmla="*/ 36 w 49"/>
                  <a:gd name="T3" fmla="*/ 6 h 52"/>
                  <a:gd name="T4" fmla="*/ 39 w 49"/>
                  <a:gd name="T5" fmla="*/ 2 h 52"/>
                  <a:gd name="T6" fmla="*/ 47 w 49"/>
                  <a:gd name="T7" fmla="*/ 3 h 52"/>
                  <a:gd name="T8" fmla="*/ 48 w 49"/>
                  <a:gd name="T9" fmla="*/ 12 h 52"/>
                  <a:gd name="T10" fmla="*/ 30 w 49"/>
                  <a:gd name="T11" fmla="*/ 41 h 52"/>
                  <a:gd name="T12" fmla="*/ 12 w 49"/>
                  <a:gd name="T13" fmla="*/ 43 h 52"/>
                  <a:gd name="T14" fmla="*/ 3 w 49"/>
                  <a:gd name="T15" fmla="*/ 33 h 52"/>
                  <a:gd name="T16" fmla="*/ 3 w 49"/>
                  <a:gd name="T17" fmla="*/ 24 h 52"/>
                  <a:gd name="T18" fmla="*/ 13 w 49"/>
                  <a:gd name="T19" fmla="*/ 24 h 52"/>
                  <a:gd name="T20" fmla="*/ 19 w 49"/>
                  <a:gd name="T21" fmla="*/ 33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52">
                    <a:moveTo>
                      <a:pt x="19" y="33"/>
                    </a:moveTo>
                    <a:cubicBezTo>
                      <a:pt x="25" y="23"/>
                      <a:pt x="30" y="14"/>
                      <a:pt x="36" y="6"/>
                    </a:cubicBezTo>
                    <a:cubicBezTo>
                      <a:pt x="36" y="5"/>
                      <a:pt x="38" y="3"/>
                      <a:pt x="39" y="2"/>
                    </a:cubicBezTo>
                    <a:cubicBezTo>
                      <a:pt x="42" y="0"/>
                      <a:pt x="45" y="1"/>
                      <a:pt x="47" y="3"/>
                    </a:cubicBezTo>
                    <a:cubicBezTo>
                      <a:pt x="49" y="6"/>
                      <a:pt x="49" y="9"/>
                      <a:pt x="48" y="12"/>
                    </a:cubicBezTo>
                    <a:cubicBezTo>
                      <a:pt x="42" y="21"/>
                      <a:pt x="36" y="31"/>
                      <a:pt x="30" y="41"/>
                    </a:cubicBezTo>
                    <a:cubicBezTo>
                      <a:pt x="24" y="51"/>
                      <a:pt x="21" y="52"/>
                      <a:pt x="12" y="43"/>
                    </a:cubicBezTo>
                    <a:cubicBezTo>
                      <a:pt x="9" y="40"/>
                      <a:pt x="6" y="37"/>
                      <a:pt x="3" y="33"/>
                    </a:cubicBezTo>
                    <a:cubicBezTo>
                      <a:pt x="0" y="30"/>
                      <a:pt x="0" y="27"/>
                      <a:pt x="3" y="24"/>
                    </a:cubicBezTo>
                    <a:cubicBezTo>
                      <a:pt x="5" y="21"/>
                      <a:pt x="10" y="21"/>
                      <a:pt x="13" y="24"/>
                    </a:cubicBezTo>
                    <a:cubicBezTo>
                      <a:pt x="15" y="27"/>
                      <a:pt x="17" y="29"/>
                      <a:pt x="19"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8" name="Freeform 174"/>
              <p:cNvSpPr>
                <a:spLocks/>
              </p:cNvSpPr>
              <p:nvPr/>
            </p:nvSpPr>
            <p:spPr bwMode="auto">
              <a:xfrm>
                <a:off x="3095" y="3731"/>
                <a:ext cx="51" cy="51"/>
              </a:xfrm>
              <a:custGeom>
                <a:avLst/>
                <a:gdLst>
                  <a:gd name="T0" fmla="*/ 20 w 49"/>
                  <a:gd name="T1" fmla="*/ 30 h 49"/>
                  <a:gd name="T2" fmla="*/ 36 w 49"/>
                  <a:gd name="T3" fmla="*/ 4 h 49"/>
                  <a:gd name="T4" fmla="*/ 40 w 49"/>
                  <a:gd name="T5" fmla="*/ 0 h 49"/>
                  <a:gd name="T6" fmla="*/ 47 w 49"/>
                  <a:gd name="T7" fmla="*/ 2 h 49"/>
                  <a:gd name="T8" fmla="*/ 48 w 49"/>
                  <a:gd name="T9" fmla="*/ 9 h 49"/>
                  <a:gd name="T10" fmla="*/ 27 w 49"/>
                  <a:gd name="T11" fmla="*/ 45 h 49"/>
                  <a:gd name="T12" fmla="*/ 17 w 49"/>
                  <a:gd name="T13" fmla="*/ 46 h 49"/>
                  <a:gd name="T14" fmla="*/ 3 w 49"/>
                  <a:gd name="T15" fmla="*/ 32 h 49"/>
                  <a:gd name="T16" fmla="*/ 3 w 49"/>
                  <a:gd name="T17" fmla="*/ 22 h 49"/>
                  <a:gd name="T18" fmla="*/ 12 w 49"/>
                  <a:gd name="T19" fmla="*/ 22 h 49"/>
                  <a:gd name="T20" fmla="*/ 20 w 49"/>
                  <a:gd name="T21" fmla="*/ 30 h 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9" h="49">
                    <a:moveTo>
                      <a:pt x="20" y="30"/>
                    </a:moveTo>
                    <a:cubicBezTo>
                      <a:pt x="26" y="21"/>
                      <a:pt x="31" y="13"/>
                      <a:pt x="36" y="4"/>
                    </a:cubicBezTo>
                    <a:cubicBezTo>
                      <a:pt x="37" y="3"/>
                      <a:pt x="39" y="0"/>
                      <a:pt x="40" y="0"/>
                    </a:cubicBezTo>
                    <a:cubicBezTo>
                      <a:pt x="42" y="0"/>
                      <a:pt x="46" y="1"/>
                      <a:pt x="47" y="2"/>
                    </a:cubicBezTo>
                    <a:cubicBezTo>
                      <a:pt x="48" y="4"/>
                      <a:pt x="49" y="7"/>
                      <a:pt x="48" y="9"/>
                    </a:cubicBezTo>
                    <a:cubicBezTo>
                      <a:pt x="41" y="21"/>
                      <a:pt x="34" y="33"/>
                      <a:pt x="27" y="45"/>
                    </a:cubicBezTo>
                    <a:cubicBezTo>
                      <a:pt x="25" y="48"/>
                      <a:pt x="20" y="49"/>
                      <a:pt x="17" y="46"/>
                    </a:cubicBezTo>
                    <a:cubicBezTo>
                      <a:pt x="12" y="41"/>
                      <a:pt x="7" y="36"/>
                      <a:pt x="3" y="32"/>
                    </a:cubicBezTo>
                    <a:cubicBezTo>
                      <a:pt x="0" y="29"/>
                      <a:pt x="0" y="25"/>
                      <a:pt x="3" y="22"/>
                    </a:cubicBezTo>
                    <a:cubicBezTo>
                      <a:pt x="5" y="20"/>
                      <a:pt x="10" y="20"/>
                      <a:pt x="12" y="22"/>
                    </a:cubicBezTo>
                    <a:cubicBezTo>
                      <a:pt x="15" y="25"/>
                      <a:pt x="17" y="27"/>
                      <a:pt x="20" y="3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29" name="Freeform 175"/>
              <p:cNvSpPr>
                <a:spLocks/>
              </p:cNvSpPr>
              <p:nvPr/>
            </p:nvSpPr>
            <p:spPr bwMode="auto">
              <a:xfrm>
                <a:off x="3175" y="3602"/>
                <a:ext cx="14" cy="13"/>
              </a:xfrm>
              <a:custGeom>
                <a:avLst/>
                <a:gdLst>
                  <a:gd name="T0" fmla="*/ 14 w 14"/>
                  <a:gd name="T1" fmla="*/ 6 h 13"/>
                  <a:gd name="T2" fmla="*/ 7 w 14"/>
                  <a:gd name="T3" fmla="*/ 13 h 13"/>
                  <a:gd name="T4" fmla="*/ 0 w 14"/>
                  <a:gd name="T5" fmla="*/ 6 h 13"/>
                  <a:gd name="T6" fmla="*/ 7 w 14"/>
                  <a:gd name="T7" fmla="*/ 0 h 13"/>
                  <a:gd name="T8" fmla="*/ 14 w 14"/>
                  <a:gd name="T9" fmla="*/ 6 h 13"/>
                </a:gdLst>
                <a:ahLst/>
                <a:cxnLst>
                  <a:cxn ang="0">
                    <a:pos x="T0" y="T1"/>
                  </a:cxn>
                  <a:cxn ang="0">
                    <a:pos x="T2" y="T3"/>
                  </a:cxn>
                  <a:cxn ang="0">
                    <a:pos x="T4" y="T5"/>
                  </a:cxn>
                  <a:cxn ang="0">
                    <a:pos x="T6" y="T7"/>
                  </a:cxn>
                  <a:cxn ang="0">
                    <a:pos x="T8" y="T9"/>
                  </a:cxn>
                </a:cxnLst>
                <a:rect l="0" t="0" r="r" b="b"/>
                <a:pathLst>
                  <a:path w="14" h="13">
                    <a:moveTo>
                      <a:pt x="14" y="6"/>
                    </a:moveTo>
                    <a:cubicBezTo>
                      <a:pt x="14" y="10"/>
                      <a:pt x="10" y="13"/>
                      <a:pt x="7" y="13"/>
                    </a:cubicBezTo>
                    <a:cubicBezTo>
                      <a:pt x="4" y="13"/>
                      <a:pt x="0" y="10"/>
                      <a:pt x="0" y="6"/>
                    </a:cubicBezTo>
                    <a:cubicBezTo>
                      <a:pt x="0" y="3"/>
                      <a:pt x="3" y="0"/>
                      <a:pt x="7" y="0"/>
                    </a:cubicBezTo>
                    <a:cubicBezTo>
                      <a:pt x="11" y="0"/>
                      <a:pt x="14" y="3"/>
                      <a:pt x="14" y="6"/>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grpSp>
          <p:nvGrpSpPr>
            <p:cNvPr id="30" name="Group 29"/>
            <p:cNvGrpSpPr/>
            <p:nvPr/>
          </p:nvGrpSpPr>
          <p:grpSpPr>
            <a:xfrm>
              <a:off x="3612478" y="2059210"/>
              <a:ext cx="685945" cy="685041"/>
              <a:chOff x="-3352320" y="2166143"/>
              <a:chExt cx="1203325" cy="1201738"/>
            </a:xfrm>
            <a:solidFill>
              <a:schemeClr val="bg1"/>
            </a:solidFill>
          </p:grpSpPr>
          <p:sp>
            <p:nvSpPr>
              <p:cNvPr id="31" name="Freeform 199"/>
              <p:cNvSpPr>
                <a:spLocks noEditPoints="1"/>
              </p:cNvSpPr>
              <p:nvPr/>
            </p:nvSpPr>
            <p:spPr bwMode="auto">
              <a:xfrm>
                <a:off x="-3352320" y="2166143"/>
                <a:ext cx="1203325" cy="1201738"/>
              </a:xfrm>
              <a:custGeom>
                <a:avLst/>
                <a:gdLst>
                  <a:gd name="T0" fmla="*/ 197 w 377"/>
                  <a:gd name="T1" fmla="*/ 28 h 377"/>
                  <a:gd name="T2" fmla="*/ 240 w 377"/>
                  <a:gd name="T3" fmla="*/ 8 h 377"/>
                  <a:gd name="T4" fmla="*/ 263 w 377"/>
                  <a:gd name="T5" fmla="*/ 45 h 377"/>
                  <a:gd name="T6" fmla="*/ 285 w 377"/>
                  <a:gd name="T7" fmla="*/ 35 h 377"/>
                  <a:gd name="T8" fmla="*/ 309 w 377"/>
                  <a:gd name="T9" fmla="*/ 59 h 377"/>
                  <a:gd name="T10" fmla="*/ 310 w 377"/>
                  <a:gd name="T11" fmla="*/ 76 h 377"/>
                  <a:gd name="T12" fmla="*/ 343 w 377"/>
                  <a:gd name="T13" fmla="*/ 92 h 377"/>
                  <a:gd name="T14" fmla="*/ 331 w 377"/>
                  <a:gd name="T15" fmla="*/ 114 h 377"/>
                  <a:gd name="T16" fmla="*/ 370 w 377"/>
                  <a:gd name="T17" fmla="*/ 140 h 377"/>
                  <a:gd name="T18" fmla="*/ 348 w 377"/>
                  <a:gd name="T19" fmla="*/ 163 h 377"/>
                  <a:gd name="T20" fmla="*/ 377 w 377"/>
                  <a:gd name="T21" fmla="*/ 189 h 377"/>
                  <a:gd name="T22" fmla="*/ 346 w 377"/>
                  <a:gd name="T23" fmla="*/ 221 h 377"/>
                  <a:gd name="T24" fmla="*/ 361 w 377"/>
                  <a:gd name="T25" fmla="*/ 241 h 377"/>
                  <a:gd name="T26" fmla="*/ 349 w 377"/>
                  <a:gd name="T27" fmla="*/ 274 h 377"/>
                  <a:gd name="T28" fmla="*/ 325 w 377"/>
                  <a:gd name="T29" fmla="*/ 275 h 377"/>
                  <a:gd name="T30" fmla="*/ 312 w 377"/>
                  <a:gd name="T31" fmla="*/ 322 h 377"/>
                  <a:gd name="T32" fmla="*/ 282 w 377"/>
                  <a:gd name="T33" fmla="*/ 338 h 377"/>
                  <a:gd name="T34" fmla="*/ 263 w 377"/>
                  <a:gd name="T35" fmla="*/ 331 h 377"/>
                  <a:gd name="T36" fmla="*/ 241 w 377"/>
                  <a:gd name="T37" fmla="*/ 362 h 377"/>
                  <a:gd name="T38" fmla="*/ 220 w 377"/>
                  <a:gd name="T39" fmla="*/ 347 h 377"/>
                  <a:gd name="T40" fmla="*/ 188 w 377"/>
                  <a:gd name="T41" fmla="*/ 377 h 377"/>
                  <a:gd name="T42" fmla="*/ 153 w 377"/>
                  <a:gd name="T43" fmla="*/ 347 h 377"/>
                  <a:gd name="T44" fmla="*/ 135 w 377"/>
                  <a:gd name="T45" fmla="*/ 362 h 377"/>
                  <a:gd name="T46" fmla="*/ 104 w 377"/>
                  <a:gd name="T47" fmla="*/ 348 h 377"/>
                  <a:gd name="T48" fmla="*/ 101 w 377"/>
                  <a:gd name="T49" fmla="*/ 328 h 377"/>
                  <a:gd name="T50" fmla="*/ 58 w 377"/>
                  <a:gd name="T51" fmla="*/ 323 h 377"/>
                  <a:gd name="T52" fmla="*/ 52 w 377"/>
                  <a:gd name="T53" fmla="*/ 275 h 377"/>
                  <a:gd name="T54" fmla="*/ 29 w 377"/>
                  <a:gd name="T55" fmla="*/ 273 h 377"/>
                  <a:gd name="T56" fmla="*/ 16 w 377"/>
                  <a:gd name="T57" fmla="*/ 242 h 377"/>
                  <a:gd name="T58" fmla="*/ 28 w 377"/>
                  <a:gd name="T59" fmla="*/ 205 h 377"/>
                  <a:gd name="T60" fmla="*/ 0 w 377"/>
                  <a:gd name="T61" fmla="*/ 190 h 377"/>
                  <a:gd name="T62" fmla="*/ 27 w 377"/>
                  <a:gd name="T63" fmla="*/ 179 h 377"/>
                  <a:gd name="T64" fmla="*/ 7 w 377"/>
                  <a:gd name="T65" fmla="*/ 139 h 377"/>
                  <a:gd name="T66" fmla="*/ 40 w 377"/>
                  <a:gd name="T67" fmla="*/ 127 h 377"/>
                  <a:gd name="T68" fmla="*/ 25 w 377"/>
                  <a:gd name="T69" fmla="*/ 95 h 377"/>
                  <a:gd name="T70" fmla="*/ 70 w 377"/>
                  <a:gd name="T71" fmla="*/ 79 h 377"/>
                  <a:gd name="T72" fmla="*/ 59 w 377"/>
                  <a:gd name="T73" fmla="*/ 54 h 377"/>
                  <a:gd name="T74" fmla="*/ 92 w 377"/>
                  <a:gd name="T75" fmla="*/ 35 h 377"/>
                  <a:gd name="T76" fmla="*/ 113 w 377"/>
                  <a:gd name="T77" fmla="*/ 45 h 377"/>
                  <a:gd name="T78" fmla="*/ 141 w 377"/>
                  <a:gd name="T79" fmla="*/ 7 h 377"/>
                  <a:gd name="T80" fmla="*/ 182 w 377"/>
                  <a:gd name="T81" fmla="*/ 25 h 377"/>
                  <a:gd name="T82" fmla="*/ 43 w 377"/>
                  <a:gd name="T83" fmla="*/ 218 h 377"/>
                  <a:gd name="T84" fmla="*/ 43 w 377"/>
                  <a:gd name="T85" fmla="*/ 218 h 377"/>
                  <a:gd name="T86" fmla="*/ 134 w 377"/>
                  <a:gd name="T87" fmla="*/ 191 h 377"/>
                  <a:gd name="T88" fmla="*/ 172 w 377"/>
                  <a:gd name="T89" fmla="*/ 336 h 377"/>
                  <a:gd name="T90" fmla="*/ 235 w 377"/>
                  <a:gd name="T91" fmla="*/ 220 h 377"/>
                  <a:gd name="T92" fmla="*/ 288 w 377"/>
                  <a:gd name="T93" fmla="*/ 79 h 377"/>
                  <a:gd name="T94" fmla="*/ 221 w 377"/>
                  <a:gd name="T95" fmla="*/ 146 h 377"/>
                  <a:gd name="T96" fmla="*/ 231 w 377"/>
                  <a:gd name="T97" fmla="*/ 156 h 377"/>
                  <a:gd name="T98" fmla="*/ 148 w 377"/>
                  <a:gd name="T99" fmla="*/ 190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77" h="377">
                    <a:moveTo>
                      <a:pt x="190" y="0"/>
                    </a:moveTo>
                    <a:cubicBezTo>
                      <a:pt x="194" y="2"/>
                      <a:pt x="195" y="5"/>
                      <a:pt x="195" y="9"/>
                    </a:cubicBezTo>
                    <a:cubicBezTo>
                      <a:pt x="194" y="14"/>
                      <a:pt x="195" y="19"/>
                      <a:pt x="195" y="25"/>
                    </a:cubicBezTo>
                    <a:cubicBezTo>
                      <a:pt x="195" y="26"/>
                      <a:pt x="196" y="27"/>
                      <a:pt x="197" y="28"/>
                    </a:cubicBezTo>
                    <a:cubicBezTo>
                      <a:pt x="206" y="29"/>
                      <a:pt x="215" y="30"/>
                      <a:pt x="224" y="31"/>
                    </a:cubicBezTo>
                    <a:cubicBezTo>
                      <a:pt x="225" y="25"/>
                      <a:pt x="227" y="19"/>
                      <a:pt x="229" y="13"/>
                    </a:cubicBezTo>
                    <a:cubicBezTo>
                      <a:pt x="230" y="11"/>
                      <a:pt x="231" y="8"/>
                      <a:pt x="233" y="7"/>
                    </a:cubicBezTo>
                    <a:cubicBezTo>
                      <a:pt x="235" y="6"/>
                      <a:pt x="238" y="7"/>
                      <a:pt x="240" y="8"/>
                    </a:cubicBezTo>
                    <a:cubicBezTo>
                      <a:pt x="241" y="10"/>
                      <a:pt x="242" y="13"/>
                      <a:pt x="241" y="15"/>
                    </a:cubicBezTo>
                    <a:cubicBezTo>
                      <a:pt x="240" y="21"/>
                      <a:pt x="239" y="27"/>
                      <a:pt x="237" y="32"/>
                    </a:cubicBezTo>
                    <a:cubicBezTo>
                      <a:pt x="236" y="34"/>
                      <a:pt x="237" y="35"/>
                      <a:pt x="239" y="36"/>
                    </a:cubicBezTo>
                    <a:cubicBezTo>
                      <a:pt x="247" y="39"/>
                      <a:pt x="255" y="42"/>
                      <a:pt x="263" y="45"/>
                    </a:cubicBezTo>
                    <a:cubicBezTo>
                      <a:pt x="267" y="40"/>
                      <a:pt x="270" y="34"/>
                      <a:pt x="273" y="29"/>
                    </a:cubicBezTo>
                    <a:cubicBezTo>
                      <a:pt x="274" y="27"/>
                      <a:pt x="276" y="25"/>
                      <a:pt x="278" y="25"/>
                    </a:cubicBezTo>
                    <a:cubicBezTo>
                      <a:pt x="280" y="25"/>
                      <a:pt x="283" y="26"/>
                      <a:pt x="284" y="27"/>
                    </a:cubicBezTo>
                    <a:cubicBezTo>
                      <a:pt x="285" y="29"/>
                      <a:pt x="285" y="33"/>
                      <a:pt x="285" y="35"/>
                    </a:cubicBezTo>
                    <a:cubicBezTo>
                      <a:pt x="282" y="39"/>
                      <a:pt x="279" y="44"/>
                      <a:pt x="277" y="49"/>
                    </a:cubicBezTo>
                    <a:cubicBezTo>
                      <a:pt x="276" y="50"/>
                      <a:pt x="275" y="51"/>
                      <a:pt x="275" y="52"/>
                    </a:cubicBezTo>
                    <a:cubicBezTo>
                      <a:pt x="282" y="58"/>
                      <a:pt x="290" y="64"/>
                      <a:pt x="298" y="70"/>
                    </a:cubicBezTo>
                    <a:cubicBezTo>
                      <a:pt x="301" y="66"/>
                      <a:pt x="305" y="63"/>
                      <a:pt x="309" y="59"/>
                    </a:cubicBezTo>
                    <a:cubicBezTo>
                      <a:pt x="310" y="58"/>
                      <a:pt x="311" y="57"/>
                      <a:pt x="312" y="56"/>
                    </a:cubicBezTo>
                    <a:cubicBezTo>
                      <a:pt x="315" y="53"/>
                      <a:pt x="319" y="53"/>
                      <a:pt x="322" y="55"/>
                    </a:cubicBezTo>
                    <a:cubicBezTo>
                      <a:pt x="324" y="58"/>
                      <a:pt x="324" y="62"/>
                      <a:pt x="321" y="65"/>
                    </a:cubicBezTo>
                    <a:cubicBezTo>
                      <a:pt x="318" y="69"/>
                      <a:pt x="314" y="72"/>
                      <a:pt x="310" y="76"/>
                    </a:cubicBezTo>
                    <a:cubicBezTo>
                      <a:pt x="309" y="77"/>
                      <a:pt x="308" y="78"/>
                      <a:pt x="307" y="79"/>
                    </a:cubicBezTo>
                    <a:cubicBezTo>
                      <a:pt x="313" y="87"/>
                      <a:pt x="319" y="94"/>
                      <a:pt x="325" y="102"/>
                    </a:cubicBezTo>
                    <a:cubicBezTo>
                      <a:pt x="330" y="100"/>
                      <a:pt x="334" y="97"/>
                      <a:pt x="339" y="94"/>
                    </a:cubicBezTo>
                    <a:cubicBezTo>
                      <a:pt x="340" y="93"/>
                      <a:pt x="342" y="93"/>
                      <a:pt x="343" y="92"/>
                    </a:cubicBezTo>
                    <a:cubicBezTo>
                      <a:pt x="346" y="90"/>
                      <a:pt x="350" y="92"/>
                      <a:pt x="352" y="95"/>
                    </a:cubicBezTo>
                    <a:cubicBezTo>
                      <a:pt x="353" y="98"/>
                      <a:pt x="352" y="101"/>
                      <a:pt x="349" y="103"/>
                    </a:cubicBezTo>
                    <a:cubicBezTo>
                      <a:pt x="344" y="106"/>
                      <a:pt x="340" y="109"/>
                      <a:pt x="335" y="111"/>
                    </a:cubicBezTo>
                    <a:cubicBezTo>
                      <a:pt x="334" y="112"/>
                      <a:pt x="332" y="113"/>
                      <a:pt x="331" y="114"/>
                    </a:cubicBezTo>
                    <a:cubicBezTo>
                      <a:pt x="335" y="123"/>
                      <a:pt x="339" y="131"/>
                      <a:pt x="343" y="140"/>
                    </a:cubicBezTo>
                    <a:cubicBezTo>
                      <a:pt x="348" y="139"/>
                      <a:pt x="353" y="138"/>
                      <a:pt x="358" y="136"/>
                    </a:cubicBezTo>
                    <a:cubicBezTo>
                      <a:pt x="360" y="136"/>
                      <a:pt x="361" y="135"/>
                      <a:pt x="363" y="135"/>
                    </a:cubicBezTo>
                    <a:cubicBezTo>
                      <a:pt x="366" y="135"/>
                      <a:pt x="369" y="137"/>
                      <a:pt x="370" y="140"/>
                    </a:cubicBezTo>
                    <a:cubicBezTo>
                      <a:pt x="371" y="143"/>
                      <a:pt x="370" y="146"/>
                      <a:pt x="366" y="148"/>
                    </a:cubicBezTo>
                    <a:cubicBezTo>
                      <a:pt x="361" y="149"/>
                      <a:pt x="355" y="151"/>
                      <a:pt x="350" y="152"/>
                    </a:cubicBezTo>
                    <a:cubicBezTo>
                      <a:pt x="348" y="152"/>
                      <a:pt x="347" y="153"/>
                      <a:pt x="346" y="153"/>
                    </a:cubicBezTo>
                    <a:cubicBezTo>
                      <a:pt x="346" y="157"/>
                      <a:pt x="347" y="160"/>
                      <a:pt x="348" y="163"/>
                    </a:cubicBezTo>
                    <a:cubicBezTo>
                      <a:pt x="348" y="169"/>
                      <a:pt x="349" y="174"/>
                      <a:pt x="349" y="179"/>
                    </a:cubicBezTo>
                    <a:cubicBezTo>
                      <a:pt x="349" y="181"/>
                      <a:pt x="350" y="182"/>
                      <a:pt x="353" y="182"/>
                    </a:cubicBezTo>
                    <a:cubicBezTo>
                      <a:pt x="358" y="182"/>
                      <a:pt x="364" y="182"/>
                      <a:pt x="370" y="182"/>
                    </a:cubicBezTo>
                    <a:cubicBezTo>
                      <a:pt x="374" y="182"/>
                      <a:pt x="377" y="185"/>
                      <a:pt x="377" y="189"/>
                    </a:cubicBezTo>
                    <a:cubicBezTo>
                      <a:pt x="377" y="192"/>
                      <a:pt x="374" y="195"/>
                      <a:pt x="370" y="195"/>
                    </a:cubicBezTo>
                    <a:cubicBezTo>
                      <a:pt x="364" y="195"/>
                      <a:pt x="358" y="195"/>
                      <a:pt x="353" y="195"/>
                    </a:cubicBezTo>
                    <a:cubicBezTo>
                      <a:pt x="350" y="195"/>
                      <a:pt x="350" y="196"/>
                      <a:pt x="349" y="198"/>
                    </a:cubicBezTo>
                    <a:cubicBezTo>
                      <a:pt x="348" y="206"/>
                      <a:pt x="347" y="213"/>
                      <a:pt x="346" y="221"/>
                    </a:cubicBezTo>
                    <a:cubicBezTo>
                      <a:pt x="346" y="223"/>
                      <a:pt x="347" y="224"/>
                      <a:pt x="349" y="225"/>
                    </a:cubicBezTo>
                    <a:cubicBezTo>
                      <a:pt x="354" y="226"/>
                      <a:pt x="359" y="228"/>
                      <a:pt x="364" y="229"/>
                    </a:cubicBezTo>
                    <a:cubicBezTo>
                      <a:pt x="369" y="230"/>
                      <a:pt x="371" y="233"/>
                      <a:pt x="370" y="238"/>
                    </a:cubicBezTo>
                    <a:cubicBezTo>
                      <a:pt x="369" y="241"/>
                      <a:pt x="366" y="243"/>
                      <a:pt x="361" y="241"/>
                    </a:cubicBezTo>
                    <a:cubicBezTo>
                      <a:pt x="356" y="240"/>
                      <a:pt x="350" y="239"/>
                      <a:pt x="345" y="237"/>
                    </a:cubicBezTo>
                    <a:cubicBezTo>
                      <a:pt x="344" y="237"/>
                      <a:pt x="342" y="238"/>
                      <a:pt x="342" y="238"/>
                    </a:cubicBezTo>
                    <a:cubicBezTo>
                      <a:pt x="338" y="247"/>
                      <a:pt x="335" y="255"/>
                      <a:pt x="332" y="264"/>
                    </a:cubicBezTo>
                    <a:cubicBezTo>
                      <a:pt x="337" y="267"/>
                      <a:pt x="343" y="270"/>
                      <a:pt x="349" y="274"/>
                    </a:cubicBezTo>
                    <a:cubicBezTo>
                      <a:pt x="352" y="276"/>
                      <a:pt x="353" y="280"/>
                      <a:pt x="351" y="283"/>
                    </a:cubicBezTo>
                    <a:cubicBezTo>
                      <a:pt x="350" y="286"/>
                      <a:pt x="346" y="287"/>
                      <a:pt x="342" y="285"/>
                    </a:cubicBezTo>
                    <a:cubicBezTo>
                      <a:pt x="341" y="284"/>
                      <a:pt x="340" y="284"/>
                      <a:pt x="339" y="283"/>
                    </a:cubicBezTo>
                    <a:cubicBezTo>
                      <a:pt x="334" y="280"/>
                      <a:pt x="330" y="278"/>
                      <a:pt x="325" y="275"/>
                    </a:cubicBezTo>
                    <a:cubicBezTo>
                      <a:pt x="319" y="283"/>
                      <a:pt x="313" y="290"/>
                      <a:pt x="307" y="298"/>
                    </a:cubicBezTo>
                    <a:cubicBezTo>
                      <a:pt x="311" y="303"/>
                      <a:pt x="316" y="307"/>
                      <a:pt x="321" y="312"/>
                    </a:cubicBezTo>
                    <a:cubicBezTo>
                      <a:pt x="322" y="314"/>
                      <a:pt x="323" y="316"/>
                      <a:pt x="323" y="318"/>
                    </a:cubicBezTo>
                    <a:cubicBezTo>
                      <a:pt x="323" y="323"/>
                      <a:pt x="317" y="325"/>
                      <a:pt x="312" y="322"/>
                    </a:cubicBezTo>
                    <a:cubicBezTo>
                      <a:pt x="309" y="318"/>
                      <a:pt x="305" y="314"/>
                      <a:pt x="301" y="311"/>
                    </a:cubicBezTo>
                    <a:cubicBezTo>
                      <a:pt x="300" y="309"/>
                      <a:pt x="299" y="308"/>
                      <a:pt x="298" y="307"/>
                    </a:cubicBezTo>
                    <a:cubicBezTo>
                      <a:pt x="290" y="313"/>
                      <a:pt x="283" y="319"/>
                      <a:pt x="275" y="325"/>
                    </a:cubicBezTo>
                    <a:cubicBezTo>
                      <a:pt x="277" y="329"/>
                      <a:pt x="280" y="334"/>
                      <a:pt x="282" y="338"/>
                    </a:cubicBezTo>
                    <a:cubicBezTo>
                      <a:pt x="283" y="340"/>
                      <a:pt x="284" y="341"/>
                      <a:pt x="285" y="343"/>
                    </a:cubicBezTo>
                    <a:cubicBezTo>
                      <a:pt x="287" y="346"/>
                      <a:pt x="285" y="350"/>
                      <a:pt x="282" y="352"/>
                    </a:cubicBezTo>
                    <a:cubicBezTo>
                      <a:pt x="279" y="353"/>
                      <a:pt x="276" y="352"/>
                      <a:pt x="274" y="349"/>
                    </a:cubicBezTo>
                    <a:cubicBezTo>
                      <a:pt x="270" y="343"/>
                      <a:pt x="267" y="338"/>
                      <a:pt x="263" y="331"/>
                    </a:cubicBezTo>
                    <a:cubicBezTo>
                      <a:pt x="260" y="333"/>
                      <a:pt x="257" y="335"/>
                      <a:pt x="253" y="336"/>
                    </a:cubicBezTo>
                    <a:cubicBezTo>
                      <a:pt x="249" y="338"/>
                      <a:pt x="244" y="340"/>
                      <a:pt x="239" y="342"/>
                    </a:cubicBezTo>
                    <a:cubicBezTo>
                      <a:pt x="237" y="342"/>
                      <a:pt x="236" y="343"/>
                      <a:pt x="237" y="346"/>
                    </a:cubicBezTo>
                    <a:cubicBezTo>
                      <a:pt x="239" y="351"/>
                      <a:pt x="240" y="356"/>
                      <a:pt x="241" y="362"/>
                    </a:cubicBezTo>
                    <a:cubicBezTo>
                      <a:pt x="242" y="366"/>
                      <a:pt x="241" y="369"/>
                      <a:pt x="237" y="370"/>
                    </a:cubicBezTo>
                    <a:cubicBezTo>
                      <a:pt x="233" y="371"/>
                      <a:pt x="230" y="370"/>
                      <a:pt x="229" y="365"/>
                    </a:cubicBezTo>
                    <a:cubicBezTo>
                      <a:pt x="228" y="360"/>
                      <a:pt x="226" y="355"/>
                      <a:pt x="225" y="350"/>
                    </a:cubicBezTo>
                    <a:cubicBezTo>
                      <a:pt x="224" y="347"/>
                      <a:pt x="223" y="346"/>
                      <a:pt x="220" y="347"/>
                    </a:cubicBezTo>
                    <a:cubicBezTo>
                      <a:pt x="213" y="348"/>
                      <a:pt x="206" y="349"/>
                      <a:pt x="199" y="349"/>
                    </a:cubicBezTo>
                    <a:cubicBezTo>
                      <a:pt x="196" y="350"/>
                      <a:pt x="194" y="351"/>
                      <a:pt x="195" y="354"/>
                    </a:cubicBezTo>
                    <a:cubicBezTo>
                      <a:pt x="195" y="360"/>
                      <a:pt x="195" y="365"/>
                      <a:pt x="195" y="370"/>
                    </a:cubicBezTo>
                    <a:cubicBezTo>
                      <a:pt x="195" y="374"/>
                      <a:pt x="192" y="377"/>
                      <a:pt x="188" y="377"/>
                    </a:cubicBezTo>
                    <a:cubicBezTo>
                      <a:pt x="185" y="377"/>
                      <a:pt x="182" y="374"/>
                      <a:pt x="182" y="370"/>
                    </a:cubicBezTo>
                    <a:cubicBezTo>
                      <a:pt x="182" y="364"/>
                      <a:pt x="182" y="359"/>
                      <a:pt x="182" y="353"/>
                    </a:cubicBezTo>
                    <a:cubicBezTo>
                      <a:pt x="182" y="352"/>
                      <a:pt x="181" y="350"/>
                      <a:pt x="180" y="350"/>
                    </a:cubicBezTo>
                    <a:cubicBezTo>
                      <a:pt x="171" y="348"/>
                      <a:pt x="162" y="348"/>
                      <a:pt x="153" y="347"/>
                    </a:cubicBezTo>
                    <a:cubicBezTo>
                      <a:pt x="151" y="352"/>
                      <a:pt x="150" y="359"/>
                      <a:pt x="148" y="365"/>
                    </a:cubicBezTo>
                    <a:cubicBezTo>
                      <a:pt x="147" y="367"/>
                      <a:pt x="145" y="369"/>
                      <a:pt x="143" y="370"/>
                    </a:cubicBezTo>
                    <a:cubicBezTo>
                      <a:pt x="142" y="371"/>
                      <a:pt x="138" y="370"/>
                      <a:pt x="137" y="369"/>
                    </a:cubicBezTo>
                    <a:cubicBezTo>
                      <a:pt x="136" y="367"/>
                      <a:pt x="135" y="364"/>
                      <a:pt x="135" y="362"/>
                    </a:cubicBezTo>
                    <a:cubicBezTo>
                      <a:pt x="136" y="356"/>
                      <a:pt x="138" y="351"/>
                      <a:pt x="140" y="345"/>
                    </a:cubicBezTo>
                    <a:cubicBezTo>
                      <a:pt x="140" y="344"/>
                      <a:pt x="139" y="342"/>
                      <a:pt x="139" y="342"/>
                    </a:cubicBezTo>
                    <a:cubicBezTo>
                      <a:pt x="130" y="338"/>
                      <a:pt x="122" y="335"/>
                      <a:pt x="113" y="332"/>
                    </a:cubicBezTo>
                    <a:cubicBezTo>
                      <a:pt x="110" y="337"/>
                      <a:pt x="107" y="343"/>
                      <a:pt x="104" y="348"/>
                    </a:cubicBezTo>
                    <a:cubicBezTo>
                      <a:pt x="103" y="350"/>
                      <a:pt x="101" y="352"/>
                      <a:pt x="99" y="352"/>
                    </a:cubicBezTo>
                    <a:cubicBezTo>
                      <a:pt x="97" y="352"/>
                      <a:pt x="94" y="351"/>
                      <a:pt x="93" y="350"/>
                    </a:cubicBezTo>
                    <a:cubicBezTo>
                      <a:pt x="91" y="348"/>
                      <a:pt x="91" y="345"/>
                      <a:pt x="92" y="343"/>
                    </a:cubicBezTo>
                    <a:cubicBezTo>
                      <a:pt x="95" y="338"/>
                      <a:pt x="98" y="333"/>
                      <a:pt x="101" y="328"/>
                    </a:cubicBezTo>
                    <a:cubicBezTo>
                      <a:pt x="102" y="325"/>
                      <a:pt x="102" y="324"/>
                      <a:pt x="100" y="323"/>
                    </a:cubicBezTo>
                    <a:cubicBezTo>
                      <a:pt x="93" y="318"/>
                      <a:pt x="86" y="313"/>
                      <a:pt x="79" y="307"/>
                    </a:cubicBezTo>
                    <a:cubicBezTo>
                      <a:pt x="74" y="312"/>
                      <a:pt x="70" y="317"/>
                      <a:pt x="65" y="321"/>
                    </a:cubicBezTo>
                    <a:cubicBezTo>
                      <a:pt x="63" y="323"/>
                      <a:pt x="60" y="324"/>
                      <a:pt x="58" y="323"/>
                    </a:cubicBezTo>
                    <a:cubicBezTo>
                      <a:pt x="56" y="323"/>
                      <a:pt x="54" y="320"/>
                      <a:pt x="54" y="318"/>
                    </a:cubicBezTo>
                    <a:cubicBezTo>
                      <a:pt x="53" y="316"/>
                      <a:pt x="55" y="314"/>
                      <a:pt x="56" y="312"/>
                    </a:cubicBezTo>
                    <a:cubicBezTo>
                      <a:pt x="60" y="307"/>
                      <a:pt x="65" y="303"/>
                      <a:pt x="70" y="298"/>
                    </a:cubicBezTo>
                    <a:cubicBezTo>
                      <a:pt x="64" y="290"/>
                      <a:pt x="58" y="283"/>
                      <a:pt x="52" y="275"/>
                    </a:cubicBezTo>
                    <a:cubicBezTo>
                      <a:pt x="46" y="278"/>
                      <a:pt x="40" y="282"/>
                      <a:pt x="34" y="285"/>
                    </a:cubicBezTo>
                    <a:cubicBezTo>
                      <a:pt x="32" y="286"/>
                      <a:pt x="29" y="287"/>
                      <a:pt x="27" y="285"/>
                    </a:cubicBezTo>
                    <a:cubicBezTo>
                      <a:pt x="26" y="283"/>
                      <a:pt x="25" y="280"/>
                      <a:pt x="25" y="278"/>
                    </a:cubicBezTo>
                    <a:cubicBezTo>
                      <a:pt x="25" y="276"/>
                      <a:pt x="27" y="274"/>
                      <a:pt x="29" y="273"/>
                    </a:cubicBezTo>
                    <a:cubicBezTo>
                      <a:pt x="34" y="270"/>
                      <a:pt x="40" y="267"/>
                      <a:pt x="45" y="264"/>
                    </a:cubicBezTo>
                    <a:cubicBezTo>
                      <a:pt x="42" y="255"/>
                      <a:pt x="38" y="246"/>
                      <a:pt x="35" y="238"/>
                    </a:cubicBezTo>
                    <a:cubicBezTo>
                      <a:pt x="35" y="238"/>
                      <a:pt x="33" y="237"/>
                      <a:pt x="32" y="237"/>
                    </a:cubicBezTo>
                    <a:cubicBezTo>
                      <a:pt x="26" y="239"/>
                      <a:pt x="21" y="240"/>
                      <a:pt x="16" y="242"/>
                    </a:cubicBezTo>
                    <a:cubicBezTo>
                      <a:pt x="11" y="243"/>
                      <a:pt x="8" y="241"/>
                      <a:pt x="7" y="238"/>
                    </a:cubicBezTo>
                    <a:cubicBezTo>
                      <a:pt x="6" y="233"/>
                      <a:pt x="8" y="230"/>
                      <a:pt x="12" y="229"/>
                    </a:cubicBezTo>
                    <a:cubicBezTo>
                      <a:pt x="18" y="227"/>
                      <a:pt x="25" y="226"/>
                      <a:pt x="31" y="224"/>
                    </a:cubicBezTo>
                    <a:cubicBezTo>
                      <a:pt x="30" y="218"/>
                      <a:pt x="29" y="211"/>
                      <a:pt x="28" y="205"/>
                    </a:cubicBezTo>
                    <a:cubicBezTo>
                      <a:pt x="28" y="204"/>
                      <a:pt x="28" y="203"/>
                      <a:pt x="28" y="202"/>
                    </a:cubicBezTo>
                    <a:cubicBezTo>
                      <a:pt x="27" y="194"/>
                      <a:pt x="28" y="195"/>
                      <a:pt x="20" y="195"/>
                    </a:cubicBezTo>
                    <a:cubicBezTo>
                      <a:pt x="17" y="195"/>
                      <a:pt x="13" y="195"/>
                      <a:pt x="10" y="195"/>
                    </a:cubicBezTo>
                    <a:cubicBezTo>
                      <a:pt x="5" y="195"/>
                      <a:pt x="2" y="194"/>
                      <a:pt x="0" y="190"/>
                    </a:cubicBezTo>
                    <a:cubicBezTo>
                      <a:pt x="0" y="189"/>
                      <a:pt x="0" y="188"/>
                      <a:pt x="0" y="187"/>
                    </a:cubicBezTo>
                    <a:cubicBezTo>
                      <a:pt x="2" y="183"/>
                      <a:pt x="5" y="182"/>
                      <a:pt x="10" y="182"/>
                    </a:cubicBezTo>
                    <a:cubicBezTo>
                      <a:pt x="14" y="182"/>
                      <a:pt x="19" y="182"/>
                      <a:pt x="24" y="182"/>
                    </a:cubicBezTo>
                    <a:cubicBezTo>
                      <a:pt x="26" y="182"/>
                      <a:pt x="27" y="181"/>
                      <a:pt x="27" y="179"/>
                    </a:cubicBezTo>
                    <a:cubicBezTo>
                      <a:pt x="28" y="177"/>
                      <a:pt x="28" y="174"/>
                      <a:pt x="28" y="171"/>
                    </a:cubicBezTo>
                    <a:cubicBezTo>
                      <a:pt x="29" y="165"/>
                      <a:pt x="30" y="159"/>
                      <a:pt x="31" y="153"/>
                    </a:cubicBezTo>
                    <a:cubicBezTo>
                      <a:pt x="25" y="151"/>
                      <a:pt x="18" y="150"/>
                      <a:pt x="12" y="148"/>
                    </a:cubicBezTo>
                    <a:cubicBezTo>
                      <a:pt x="7" y="147"/>
                      <a:pt x="5" y="144"/>
                      <a:pt x="7" y="139"/>
                    </a:cubicBezTo>
                    <a:cubicBezTo>
                      <a:pt x="8" y="136"/>
                      <a:pt x="11" y="134"/>
                      <a:pt x="16" y="136"/>
                    </a:cubicBezTo>
                    <a:cubicBezTo>
                      <a:pt x="21" y="137"/>
                      <a:pt x="26" y="138"/>
                      <a:pt x="31" y="140"/>
                    </a:cubicBezTo>
                    <a:cubicBezTo>
                      <a:pt x="34" y="141"/>
                      <a:pt x="35" y="140"/>
                      <a:pt x="36" y="137"/>
                    </a:cubicBezTo>
                    <a:cubicBezTo>
                      <a:pt x="37" y="133"/>
                      <a:pt x="38" y="130"/>
                      <a:pt x="40" y="127"/>
                    </a:cubicBezTo>
                    <a:cubicBezTo>
                      <a:pt x="41" y="122"/>
                      <a:pt x="43" y="118"/>
                      <a:pt x="45" y="114"/>
                    </a:cubicBezTo>
                    <a:cubicBezTo>
                      <a:pt x="44" y="113"/>
                      <a:pt x="43" y="112"/>
                      <a:pt x="41" y="111"/>
                    </a:cubicBezTo>
                    <a:cubicBezTo>
                      <a:pt x="37" y="108"/>
                      <a:pt x="32" y="106"/>
                      <a:pt x="28" y="103"/>
                    </a:cubicBezTo>
                    <a:cubicBezTo>
                      <a:pt x="24" y="101"/>
                      <a:pt x="24" y="98"/>
                      <a:pt x="25" y="95"/>
                    </a:cubicBezTo>
                    <a:cubicBezTo>
                      <a:pt x="27" y="92"/>
                      <a:pt x="30" y="91"/>
                      <a:pt x="34" y="92"/>
                    </a:cubicBezTo>
                    <a:cubicBezTo>
                      <a:pt x="35" y="92"/>
                      <a:pt x="36" y="93"/>
                      <a:pt x="37" y="94"/>
                    </a:cubicBezTo>
                    <a:cubicBezTo>
                      <a:pt x="42" y="97"/>
                      <a:pt x="47" y="99"/>
                      <a:pt x="52" y="102"/>
                    </a:cubicBezTo>
                    <a:cubicBezTo>
                      <a:pt x="58" y="94"/>
                      <a:pt x="64" y="87"/>
                      <a:pt x="70" y="79"/>
                    </a:cubicBezTo>
                    <a:cubicBezTo>
                      <a:pt x="69" y="78"/>
                      <a:pt x="68" y="77"/>
                      <a:pt x="67" y="76"/>
                    </a:cubicBezTo>
                    <a:cubicBezTo>
                      <a:pt x="63" y="72"/>
                      <a:pt x="59" y="69"/>
                      <a:pt x="56" y="65"/>
                    </a:cubicBezTo>
                    <a:cubicBezTo>
                      <a:pt x="54" y="63"/>
                      <a:pt x="53" y="60"/>
                      <a:pt x="54" y="58"/>
                    </a:cubicBezTo>
                    <a:cubicBezTo>
                      <a:pt x="54" y="56"/>
                      <a:pt x="57" y="54"/>
                      <a:pt x="59" y="54"/>
                    </a:cubicBezTo>
                    <a:cubicBezTo>
                      <a:pt x="61" y="54"/>
                      <a:pt x="64" y="55"/>
                      <a:pt x="65" y="56"/>
                    </a:cubicBezTo>
                    <a:cubicBezTo>
                      <a:pt x="70" y="61"/>
                      <a:pt x="74" y="66"/>
                      <a:pt x="79" y="70"/>
                    </a:cubicBezTo>
                    <a:cubicBezTo>
                      <a:pt x="87" y="64"/>
                      <a:pt x="94" y="58"/>
                      <a:pt x="102" y="52"/>
                    </a:cubicBezTo>
                    <a:cubicBezTo>
                      <a:pt x="99" y="46"/>
                      <a:pt x="95" y="41"/>
                      <a:pt x="92" y="35"/>
                    </a:cubicBezTo>
                    <a:cubicBezTo>
                      <a:pt x="91" y="33"/>
                      <a:pt x="92" y="30"/>
                      <a:pt x="92" y="27"/>
                    </a:cubicBezTo>
                    <a:cubicBezTo>
                      <a:pt x="93" y="25"/>
                      <a:pt x="96" y="24"/>
                      <a:pt x="99" y="25"/>
                    </a:cubicBezTo>
                    <a:cubicBezTo>
                      <a:pt x="101" y="26"/>
                      <a:pt x="103" y="27"/>
                      <a:pt x="104" y="29"/>
                    </a:cubicBezTo>
                    <a:cubicBezTo>
                      <a:pt x="107" y="34"/>
                      <a:pt x="110" y="40"/>
                      <a:pt x="113" y="45"/>
                    </a:cubicBezTo>
                    <a:cubicBezTo>
                      <a:pt x="122" y="42"/>
                      <a:pt x="130" y="39"/>
                      <a:pt x="138" y="36"/>
                    </a:cubicBezTo>
                    <a:cubicBezTo>
                      <a:pt x="140" y="35"/>
                      <a:pt x="140" y="34"/>
                      <a:pt x="140" y="32"/>
                    </a:cubicBezTo>
                    <a:cubicBezTo>
                      <a:pt x="138" y="27"/>
                      <a:pt x="137" y="21"/>
                      <a:pt x="135" y="15"/>
                    </a:cubicBezTo>
                    <a:cubicBezTo>
                      <a:pt x="134" y="10"/>
                      <a:pt x="137" y="6"/>
                      <a:pt x="141" y="7"/>
                    </a:cubicBezTo>
                    <a:cubicBezTo>
                      <a:pt x="145" y="7"/>
                      <a:pt x="147" y="9"/>
                      <a:pt x="148" y="12"/>
                    </a:cubicBezTo>
                    <a:cubicBezTo>
                      <a:pt x="150" y="19"/>
                      <a:pt x="151" y="25"/>
                      <a:pt x="153" y="31"/>
                    </a:cubicBezTo>
                    <a:cubicBezTo>
                      <a:pt x="162" y="30"/>
                      <a:pt x="171" y="29"/>
                      <a:pt x="179" y="28"/>
                    </a:cubicBezTo>
                    <a:cubicBezTo>
                      <a:pt x="181" y="28"/>
                      <a:pt x="182" y="26"/>
                      <a:pt x="182" y="25"/>
                    </a:cubicBezTo>
                    <a:cubicBezTo>
                      <a:pt x="182" y="19"/>
                      <a:pt x="182" y="14"/>
                      <a:pt x="182" y="9"/>
                    </a:cubicBezTo>
                    <a:cubicBezTo>
                      <a:pt x="182" y="5"/>
                      <a:pt x="183" y="2"/>
                      <a:pt x="187" y="0"/>
                    </a:cubicBezTo>
                    <a:cubicBezTo>
                      <a:pt x="188" y="0"/>
                      <a:pt x="189" y="0"/>
                      <a:pt x="190" y="0"/>
                    </a:cubicBezTo>
                    <a:close/>
                    <a:moveTo>
                      <a:pt x="43" y="218"/>
                    </a:moveTo>
                    <a:cubicBezTo>
                      <a:pt x="54" y="276"/>
                      <a:pt x="103" y="324"/>
                      <a:pt x="159" y="334"/>
                    </a:cubicBezTo>
                    <a:cubicBezTo>
                      <a:pt x="164" y="303"/>
                      <a:pt x="169" y="271"/>
                      <a:pt x="174" y="240"/>
                    </a:cubicBezTo>
                    <a:cubicBezTo>
                      <a:pt x="155" y="234"/>
                      <a:pt x="143" y="222"/>
                      <a:pt x="137" y="203"/>
                    </a:cubicBezTo>
                    <a:cubicBezTo>
                      <a:pt x="105" y="208"/>
                      <a:pt x="74" y="213"/>
                      <a:pt x="43" y="218"/>
                    </a:cubicBezTo>
                    <a:close/>
                    <a:moveTo>
                      <a:pt x="115" y="59"/>
                    </a:moveTo>
                    <a:cubicBezTo>
                      <a:pt x="87" y="76"/>
                      <a:pt x="67" y="98"/>
                      <a:pt x="53" y="127"/>
                    </a:cubicBezTo>
                    <a:cubicBezTo>
                      <a:pt x="42" y="152"/>
                      <a:pt x="38" y="178"/>
                      <a:pt x="41" y="205"/>
                    </a:cubicBezTo>
                    <a:cubicBezTo>
                      <a:pt x="72" y="200"/>
                      <a:pt x="104" y="195"/>
                      <a:pt x="134" y="191"/>
                    </a:cubicBezTo>
                    <a:cubicBezTo>
                      <a:pt x="138" y="165"/>
                      <a:pt x="140" y="161"/>
                      <a:pt x="158" y="144"/>
                    </a:cubicBezTo>
                    <a:cubicBezTo>
                      <a:pt x="144" y="116"/>
                      <a:pt x="130" y="88"/>
                      <a:pt x="115" y="59"/>
                    </a:cubicBezTo>
                    <a:close/>
                    <a:moveTo>
                      <a:pt x="186" y="243"/>
                    </a:moveTo>
                    <a:cubicBezTo>
                      <a:pt x="181" y="274"/>
                      <a:pt x="177" y="305"/>
                      <a:pt x="172" y="336"/>
                    </a:cubicBezTo>
                    <a:cubicBezTo>
                      <a:pt x="204" y="339"/>
                      <a:pt x="234" y="333"/>
                      <a:pt x="262" y="318"/>
                    </a:cubicBezTo>
                    <a:cubicBezTo>
                      <a:pt x="285" y="304"/>
                      <a:pt x="304" y="286"/>
                      <a:pt x="317" y="262"/>
                    </a:cubicBezTo>
                    <a:cubicBezTo>
                      <a:pt x="316" y="261"/>
                      <a:pt x="316" y="261"/>
                      <a:pt x="315" y="261"/>
                    </a:cubicBezTo>
                    <a:cubicBezTo>
                      <a:pt x="289" y="247"/>
                      <a:pt x="262" y="233"/>
                      <a:pt x="235" y="220"/>
                    </a:cubicBezTo>
                    <a:cubicBezTo>
                      <a:pt x="233" y="219"/>
                      <a:pt x="232" y="219"/>
                      <a:pt x="231" y="221"/>
                    </a:cubicBezTo>
                    <a:cubicBezTo>
                      <a:pt x="224" y="231"/>
                      <a:pt x="214" y="237"/>
                      <a:pt x="203" y="240"/>
                    </a:cubicBezTo>
                    <a:cubicBezTo>
                      <a:pt x="198" y="241"/>
                      <a:pt x="192" y="242"/>
                      <a:pt x="186" y="243"/>
                    </a:cubicBezTo>
                    <a:close/>
                    <a:moveTo>
                      <a:pt x="288" y="79"/>
                    </a:moveTo>
                    <a:cubicBezTo>
                      <a:pt x="274" y="65"/>
                      <a:pt x="242" y="44"/>
                      <a:pt x="201" y="41"/>
                    </a:cubicBezTo>
                    <a:cubicBezTo>
                      <a:pt x="175" y="39"/>
                      <a:pt x="151" y="43"/>
                      <a:pt x="127" y="54"/>
                    </a:cubicBezTo>
                    <a:cubicBezTo>
                      <a:pt x="141" y="82"/>
                      <a:pt x="156" y="110"/>
                      <a:pt x="170" y="138"/>
                    </a:cubicBezTo>
                    <a:cubicBezTo>
                      <a:pt x="189" y="132"/>
                      <a:pt x="206" y="135"/>
                      <a:pt x="221" y="146"/>
                    </a:cubicBezTo>
                    <a:cubicBezTo>
                      <a:pt x="243" y="123"/>
                      <a:pt x="265" y="101"/>
                      <a:pt x="288" y="79"/>
                    </a:cubicBezTo>
                    <a:close/>
                    <a:moveTo>
                      <a:pt x="323" y="250"/>
                    </a:moveTo>
                    <a:cubicBezTo>
                      <a:pt x="350" y="210"/>
                      <a:pt x="335" y="119"/>
                      <a:pt x="298" y="89"/>
                    </a:cubicBezTo>
                    <a:cubicBezTo>
                      <a:pt x="276" y="112"/>
                      <a:pt x="253" y="134"/>
                      <a:pt x="231" y="156"/>
                    </a:cubicBezTo>
                    <a:cubicBezTo>
                      <a:pt x="242" y="171"/>
                      <a:pt x="245" y="188"/>
                      <a:pt x="239" y="207"/>
                    </a:cubicBezTo>
                    <a:cubicBezTo>
                      <a:pt x="267" y="221"/>
                      <a:pt x="295" y="236"/>
                      <a:pt x="323" y="250"/>
                    </a:cubicBezTo>
                    <a:close/>
                    <a:moveTo>
                      <a:pt x="187" y="148"/>
                    </a:moveTo>
                    <a:cubicBezTo>
                      <a:pt x="166" y="149"/>
                      <a:pt x="147" y="166"/>
                      <a:pt x="148" y="190"/>
                    </a:cubicBezTo>
                    <a:cubicBezTo>
                      <a:pt x="149" y="216"/>
                      <a:pt x="171" y="232"/>
                      <a:pt x="194" y="229"/>
                    </a:cubicBezTo>
                    <a:cubicBezTo>
                      <a:pt x="213" y="226"/>
                      <a:pt x="230" y="209"/>
                      <a:pt x="229" y="187"/>
                    </a:cubicBezTo>
                    <a:cubicBezTo>
                      <a:pt x="228" y="162"/>
                      <a:pt x="207" y="147"/>
                      <a:pt x="187" y="148"/>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2" name="Freeform 200"/>
              <p:cNvSpPr>
                <a:spLocks noEditPoints="1"/>
              </p:cNvSpPr>
              <p:nvPr/>
            </p:nvSpPr>
            <p:spPr bwMode="auto">
              <a:xfrm>
                <a:off x="-2834795" y="2683668"/>
                <a:ext cx="168275" cy="168275"/>
              </a:xfrm>
              <a:custGeom>
                <a:avLst/>
                <a:gdLst>
                  <a:gd name="T0" fmla="*/ 27 w 53"/>
                  <a:gd name="T1" fmla="*/ 0 h 53"/>
                  <a:gd name="T2" fmla="*/ 53 w 53"/>
                  <a:gd name="T3" fmla="*/ 27 h 53"/>
                  <a:gd name="T4" fmla="*/ 27 w 53"/>
                  <a:gd name="T5" fmla="*/ 53 h 53"/>
                  <a:gd name="T6" fmla="*/ 0 w 53"/>
                  <a:gd name="T7" fmla="*/ 27 h 53"/>
                  <a:gd name="T8" fmla="*/ 27 w 53"/>
                  <a:gd name="T9" fmla="*/ 0 h 53"/>
                  <a:gd name="T10" fmla="*/ 26 w 53"/>
                  <a:gd name="T11" fmla="*/ 13 h 53"/>
                  <a:gd name="T12" fmla="*/ 13 w 53"/>
                  <a:gd name="T13" fmla="*/ 27 h 53"/>
                  <a:gd name="T14" fmla="*/ 27 w 53"/>
                  <a:gd name="T15" fmla="*/ 40 h 53"/>
                  <a:gd name="T16" fmla="*/ 40 w 53"/>
                  <a:gd name="T17" fmla="*/ 27 h 53"/>
                  <a:gd name="T18" fmla="*/ 26 w 53"/>
                  <a:gd name="T19" fmla="*/ 13 h 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3">
                    <a:moveTo>
                      <a:pt x="27" y="0"/>
                    </a:moveTo>
                    <a:cubicBezTo>
                      <a:pt x="41" y="0"/>
                      <a:pt x="53" y="12"/>
                      <a:pt x="53" y="27"/>
                    </a:cubicBezTo>
                    <a:cubicBezTo>
                      <a:pt x="53" y="41"/>
                      <a:pt x="41" y="53"/>
                      <a:pt x="27" y="53"/>
                    </a:cubicBezTo>
                    <a:cubicBezTo>
                      <a:pt x="12" y="53"/>
                      <a:pt x="0" y="42"/>
                      <a:pt x="0" y="27"/>
                    </a:cubicBezTo>
                    <a:cubicBezTo>
                      <a:pt x="0" y="12"/>
                      <a:pt x="11" y="0"/>
                      <a:pt x="27" y="0"/>
                    </a:cubicBezTo>
                    <a:close/>
                    <a:moveTo>
                      <a:pt x="26" y="13"/>
                    </a:moveTo>
                    <a:cubicBezTo>
                      <a:pt x="19" y="13"/>
                      <a:pt x="12" y="19"/>
                      <a:pt x="13" y="27"/>
                    </a:cubicBezTo>
                    <a:cubicBezTo>
                      <a:pt x="13" y="34"/>
                      <a:pt x="19" y="41"/>
                      <a:pt x="27" y="40"/>
                    </a:cubicBezTo>
                    <a:cubicBezTo>
                      <a:pt x="34" y="40"/>
                      <a:pt x="40" y="34"/>
                      <a:pt x="40" y="27"/>
                    </a:cubicBezTo>
                    <a:cubicBezTo>
                      <a:pt x="40" y="19"/>
                      <a:pt x="34" y="13"/>
                      <a:pt x="26" y="1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sp>
          <p:nvSpPr>
            <p:cNvPr id="33" name="Freeform 113"/>
            <p:cNvSpPr>
              <a:spLocks noEditPoints="1"/>
            </p:cNvSpPr>
            <p:nvPr/>
          </p:nvSpPr>
          <p:spPr bwMode="auto">
            <a:xfrm>
              <a:off x="4833940" y="2141834"/>
              <a:ext cx="608138" cy="567920"/>
            </a:xfrm>
            <a:custGeom>
              <a:avLst/>
              <a:gdLst>
                <a:gd name="T0" fmla="*/ 177 w 435"/>
                <a:gd name="T1" fmla="*/ 406 h 406"/>
                <a:gd name="T2" fmla="*/ 170 w 435"/>
                <a:gd name="T3" fmla="*/ 397 h 406"/>
                <a:gd name="T4" fmla="*/ 131 w 435"/>
                <a:gd name="T5" fmla="*/ 282 h 406"/>
                <a:gd name="T6" fmla="*/ 124 w 435"/>
                <a:gd name="T7" fmla="*/ 275 h 406"/>
                <a:gd name="T8" fmla="*/ 8 w 435"/>
                <a:gd name="T9" fmla="*/ 235 h 406"/>
                <a:gd name="T10" fmla="*/ 4 w 435"/>
                <a:gd name="T11" fmla="*/ 233 h 406"/>
                <a:gd name="T12" fmla="*/ 0 w 435"/>
                <a:gd name="T13" fmla="*/ 227 h 406"/>
                <a:gd name="T14" fmla="*/ 3 w 435"/>
                <a:gd name="T15" fmla="*/ 220 h 406"/>
                <a:gd name="T16" fmla="*/ 11 w 435"/>
                <a:gd name="T17" fmla="*/ 216 h 406"/>
                <a:gd name="T18" fmla="*/ 421 w 435"/>
                <a:gd name="T19" fmla="*/ 4 h 406"/>
                <a:gd name="T20" fmla="*/ 435 w 435"/>
                <a:gd name="T21" fmla="*/ 8 h 406"/>
                <a:gd name="T22" fmla="*/ 435 w 435"/>
                <a:gd name="T23" fmla="*/ 10 h 406"/>
                <a:gd name="T24" fmla="*/ 434 w 435"/>
                <a:gd name="T25" fmla="*/ 14 h 406"/>
                <a:gd name="T26" fmla="*/ 422 w 435"/>
                <a:gd name="T27" fmla="*/ 82 h 406"/>
                <a:gd name="T28" fmla="*/ 397 w 435"/>
                <a:gd name="T29" fmla="*/ 218 h 406"/>
                <a:gd name="T30" fmla="*/ 373 w 435"/>
                <a:gd name="T31" fmla="*/ 350 h 406"/>
                <a:gd name="T32" fmla="*/ 360 w 435"/>
                <a:gd name="T33" fmla="*/ 357 h 406"/>
                <a:gd name="T34" fmla="*/ 265 w 435"/>
                <a:gd name="T35" fmla="*/ 323 h 406"/>
                <a:gd name="T36" fmla="*/ 258 w 435"/>
                <a:gd name="T37" fmla="*/ 324 h 406"/>
                <a:gd name="T38" fmla="*/ 187 w 435"/>
                <a:gd name="T39" fmla="*/ 400 h 406"/>
                <a:gd name="T40" fmla="*/ 179 w 435"/>
                <a:gd name="T41" fmla="*/ 406 h 406"/>
                <a:gd name="T42" fmla="*/ 177 w 435"/>
                <a:gd name="T43" fmla="*/ 406 h 406"/>
                <a:gd name="T44" fmla="*/ 210 w 435"/>
                <a:gd name="T45" fmla="*/ 287 h 406"/>
                <a:gd name="T46" fmla="*/ 359 w 435"/>
                <a:gd name="T47" fmla="*/ 341 h 406"/>
                <a:gd name="T48" fmla="*/ 414 w 435"/>
                <a:gd name="T49" fmla="*/ 38 h 406"/>
                <a:gd name="T50" fmla="*/ 413 w 435"/>
                <a:gd name="T51" fmla="*/ 38 h 406"/>
                <a:gd name="T52" fmla="*/ 210 w 435"/>
                <a:gd name="T53" fmla="*/ 287 h 406"/>
                <a:gd name="T54" fmla="*/ 375 w 435"/>
                <a:gd name="T55" fmla="*/ 45 h 406"/>
                <a:gd name="T56" fmla="*/ 375 w 435"/>
                <a:gd name="T57" fmla="*/ 44 h 406"/>
                <a:gd name="T58" fmla="*/ 26 w 435"/>
                <a:gd name="T59" fmla="*/ 225 h 406"/>
                <a:gd name="T60" fmla="*/ 32 w 435"/>
                <a:gd name="T61" fmla="*/ 227 h 406"/>
                <a:gd name="T62" fmla="*/ 127 w 435"/>
                <a:gd name="T63" fmla="*/ 261 h 406"/>
                <a:gd name="T64" fmla="*/ 138 w 435"/>
                <a:gd name="T65" fmla="*/ 259 h 406"/>
                <a:gd name="T66" fmla="*/ 352 w 435"/>
                <a:gd name="T67" fmla="*/ 66 h 406"/>
                <a:gd name="T68" fmla="*/ 375 w 435"/>
                <a:gd name="T69" fmla="*/ 45 h 406"/>
                <a:gd name="T70" fmla="*/ 355 w 435"/>
                <a:gd name="T71" fmla="*/ 86 h 406"/>
                <a:gd name="T72" fmla="*/ 354 w 435"/>
                <a:gd name="T73" fmla="*/ 85 h 406"/>
                <a:gd name="T74" fmla="*/ 351 w 435"/>
                <a:gd name="T75" fmla="*/ 88 h 406"/>
                <a:gd name="T76" fmla="*/ 147 w 435"/>
                <a:gd name="T77" fmla="*/ 271 h 406"/>
                <a:gd name="T78" fmla="*/ 145 w 435"/>
                <a:gd name="T79" fmla="*/ 277 h 406"/>
                <a:gd name="T80" fmla="*/ 164 w 435"/>
                <a:gd name="T81" fmla="*/ 334 h 406"/>
                <a:gd name="T82" fmla="*/ 175 w 435"/>
                <a:gd name="T83" fmla="*/ 367 h 406"/>
                <a:gd name="T84" fmla="*/ 177 w 435"/>
                <a:gd name="T85" fmla="*/ 363 h 406"/>
                <a:gd name="T86" fmla="*/ 187 w 435"/>
                <a:gd name="T87" fmla="*/ 303 h 406"/>
                <a:gd name="T88" fmla="*/ 195 w 435"/>
                <a:gd name="T89" fmla="*/ 281 h 406"/>
                <a:gd name="T90" fmla="*/ 352 w 435"/>
                <a:gd name="T91" fmla="*/ 89 h 406"/>
                <a:gd name="T92" fmla="*/ 355 w 435"/>
                <a:gd name="T93" fmla="*/ 86 h 406"/>
                <a:gd name="T94" fmla="*/ 190 w 435"/>
                <a:gd name="T95" fmla="*/ 372 h 406"/>
                <a:gd name="T96" fmla="*/ 192 w 435"/>
                <a:gd name="T97" fmla="*/ 373 h 406"/>
                <a:gd name="T98" fmla="*/ 245 w 435"/>
                <a:gd name="T99" fmla="*/ 316 h 406"/>
                <a:gd name="T100" fmla="*/ 203 w 435"/>
                <a:gd name="T101" fmla="*/ 300 h 406"/>
                <a:gd name="T102" fmla="*/ 190 w 435"/>
                <a:gd name="T103" fmla="*/ 372 h 4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35" h="406">
                  <a:moveTo>
                    <a:pt x="177" y="406"/>
                  </a:moveTo>
                  <a:cubicBezTo>
                    <a:pt x="173" y="404"/>
                    <a:pt x="171" y="401"/>
                    <a:pt x="170" y="397"/>
                  </a:cubicBezTo>
                  <a:cubicBezTo>
                    <a:pt x="157" y="358"/>
                    <a:pt x="144" y="320"/>
                    <a:pt x="131" y="282"/>
                  </a:cubicBezTo>
                  <a:cubicBezTo>
                    <a:pt x="130" y="279"/>
                    <a:pt x="128" y="277"/>
                    <a:pt x="124" y="275"/>
                  </a:cubicBezTo>
                  <a:cubicBezTo>
                    <a:pt x="86" y="262"/>
                    <a:pt x="47" y="249"/>
                    <a:pt x="8" y="235"/>
                  </a:cubicBezTo>
                  <a:cubicBezTo>
                    <a:pt x="7" y="235"/>
                    <a:pt x="5" y="234"/>
                    <a:pt x="4" y="233"/>
                  </a:cubicBezTo>
                  <a:cubicBezTo>
                    <a:pt x="2" y="232"/>
                    <a:pt x="0" y="229"/>
                    <a:pt x="0" y="227"/>
                  </a:cubicBezTo>
                  <a:cubicBezTo>
                    <a:pt x="0" y="225"/>
                    <a:pt x="1" y="222"/>
                    <a:pt x="3" y="220"/>
                  </a:cubicBezTo>
                  <a:cubicBezTo>
                    <a:pt x="5" y="218"/>
                    <a:pt x="8" y="218"/>
                    <a:pt x="11" y="216"/>
                  </a:cubicBezTo>
                  <a:cubicBezTo>
                    <a:pt x="148" y="145"/>
                    <a:pt x="284" y="74"/>
                    <a:pt x="421" y="4"/>
                  </a:cubicBezTo>
                  <a:cubicBezTo>
                    <a:pt x="429" y="0"/>
                    <a:pt x="431" y="0"/>
                    <a:pt x="435" y="8"/>
                  </a:cubicBezTo>
                  <a:cubicBezTo>
                    <a:pt x="435" y="9"/>
                    <a:pt x="435" y="10"/>
                    <a:pt x="435" y="10"/>
                  </a:cubicBezTo>
                  <a:cubicBezTo>
                    <a:pt x="435" y="11"/>
                    <a:pt x="434" y="13"/>
                    <a:pt x="434" y="14"/>
                  </a:cubicBezTo>
                  <a:cubicBezTo>
                    <a:pt x="430" y="36"/>
                    <a:pt x="426" y="59"/>
                    <a:pt x="422" y="82"/>
                  </a:cubicBezTo>
                  <a:cubicBezTo>
                    <a:pt x="413" y="127"/>
                    <a:pt x="405" y="172"/>
                    <a:pt x="397" y="218"/>
                  </a:cubicBezTo>
                  <a:cubicBezTo>
                    <a:pt x="389" y="262"/>
                    <a:pt x="381" y="306"/>
                    <a:pt x="373" y="350"/>
                  </a:cubicBezTo>
                  <a:cubicBezTo>
                    <a:pt x="371" y="358"/>
                    <a:pt x="368" y="360"/>
                    <a:pt x="360" y="357"/>
                  </a:cubicBezTo>
                  <a:cubicBezTo>
                    <a:pt x="328" y="346"/>
                    <a:pt x="296" y="334"/>
                    <a:pt x="265" y="323"/>
                  </a:cubicBezTo>
                  <a:cubicBezTo>
                    <a:pt x="262" y="322"/>
                    <a:pt x="260" y="322"/>
                    <a:pt x="258" y="324"/>
                  </a:cubicBezTo>
                  <a:cubicBezTo>
                    <a:pt x="234" y="350"/>
                    <a:pt x="210" y="375"/>
                    <a:pt x="187" y="400"/>
                  </a:cubicBezTo>
                  <a:cubicBezTo>
                    <a:pt x="185" y="402"/>
                    <a:pt x="182" y="404"/>
                    <a:pt x="179" y="406"/>
                  </a:cubicBezTo>
                  <a:cubicBezTo>
                    <a:pt x="179" y="406"/>
                    <a:pt x="178" y="406"/>
                    <a:pt x="177" y="406"/>
                  </a:cubicBezTo>
                  <a:close/>
                  <a:moveTo>
                    <a:pt x="210" y="287"/>
                  </a:moveTo>
                  <a:cubicBezTo>
                    <a:pt x="260" y="305"/>
                    <a:pt x="309" y="323"/>
                    <a:pt x="359" y="341"/>
                  </a:cubicBezTo>
                  <a:cubicBezTo>
                    <a:pt x="378" y="240"/>
                    <a:pt x="396" y="139"/>
                    <a:pt x="414" y="38"/>
                  </a:cubicBezTo>
                  <a:cubicBezTo>
                    <a:pt x="414" y="38"/>
                    <a:pt x="414" y="38"/>
                    <a:pt x="413" y="38"/>
                  </a:cubicBezTo>
                  <a:cubicBezTo>
                    <a:pt x="346" y="121"/>
                    <a:pt x="278" y="203"/>
                    <a:pt x="210" y="287"/>
                  </a:cubicBezTo>
                  <a:close/>
                  <a:moveTo>
                    <a:pt x="375" y="45"/>
                  </a:moveTo>
                  <a:cubicBezTo>
                    <a:pt x="375" y="45"/>
                    <a:pt x="375" y="45"/>
                    <a:pt x="375" y="44"/>
                  </a:cubicBezTo>
                  <a:cubicBezTo>
                    <a:pt x="259" y="104"/>
                    <a:pt x="143" y="165"/>
                    <a:pt x="26" y="225"/>
                  </a:cubicBezTo>
                  <a:cubicBezTo>
                    <a:pt x="28" y="226"/>
                    <a:pt x="30" y="227"/>
                    <a:pt x="32" y="227"/>
                  </a:cubicBezTo>
                  <a:cubicBezTo>
                    <a:pt x="64" y="238"/>
                    <a:pt x="96" y="249"/>
                    <a:pt x="127" y="261"/>
                  </a:cubicBezTo>
                  <a:cubicBezTo>
                    <a:pt x="132" y="262"/>
                    <a:pt x="135" y="262"/>
                    <a:pt x="138" y="259"/>
                  </a:cubicBezTo>
                  <a:cubicBezTo>
                    <a:pt x="209" y="194"/>
                    <a:pt x="281" y="130"/>
                    <a:pt x="352" y="66"/>
                  </a:cubicBezTo>
                  <a:cubicBezTo>
                    <a:pt x="360" y="59"/>
                    <a:pt x="368" y="52"/>
                    <a:pt x="375" y="45"/>
                  </a:cubicBezTo>
                  <a:close/>
                  <a:moveTo>
                    <a:pt x="355" y="86"/>
                  </a:moveTo>
                  <a:cubicBezTo>
                    <a:pt x="354" y="85"/>
                    <a:pt x="354" y="85"/>
                    <a:pt x="354" y="85"/>
                  </a:cubicBezTo>
                  <a:cubicBezTo>
                    <a:pt x="353" y="86"/>
                    <a:pt x="352" y="87"/>
                    <a:pt x="351" y="88"/>
                  </a:cubicBezTo>
                  <a:cubicBezTo>
                    <a:pt x="283" y="149"/>
                    <a:pt x="215" y="210"/>
                    <a:pt x="147" y="271"/>
                  </a:cubicBezTo>
                  <a:cubicBezTo>
                    <a:pt x="144" y="273"/>
                    <a:pt x="144" y="275"/>
                    <a:pt x="145" y="277"/>
                  </a:cubicBezTo>
                  <a:cubicBezTo>
                    <a:pt x="151" y="296"/>
                    <a:pt x="158" y="315"/>
                    <a:pt x="164" y="334"/>
                  </a:cubicBezTo>
                  <a:cubicBezTo>
                    <a:pt x="168" y="345"/>
                    <a:pt x="172" y="355"/>
                    <a:pt x="175" y="367"/>
                  </a:cubicBezTo>
                  <a:cubicBezTo>
                    <a:pt x="176" y="365"/>
                    <a:pt x="177" y="364"/>
                    <a:pt x="177" y="363"/>
                  </a:cubicBezTo>
                  <a:cubicBezTo>
                    <a:pt x="180" y="343"/>
                    <a:pt x="184" y="323"/>
                    <a:pt x="187" y="303"/>
                  </a:cubicBezTo>
                  <a:cubicBezTo>
                    <a:pt x="189" y="295"/>
                    <a:pt x="189" y="288"/>
                    <a:pt x="195" y="281"/>
                  </a:cubicBezTo>
                  <a:cubicBezTo>
                    <a:pt x="247" y="217"/>
                    <a:pt x="300" y="153"/>
                    <a:pt x="352" y="89"/>
                  </a:cubicBezTo>
                  <a:cubicBezTo>
                    <a:pt x="353" y="88"/>
                    <a:pt x="354" y="87"/>
                    <a:pt x="355" y="86"/>
                  </a:cubicBezTo>
                  <a:close/>
                  <a:moveTo>
                    <a:pt x="190" y="372"/>
                  </a:moveTo>
                  <a:cubicBezTo>
                    <a:pt x="191" y="373"/>
                    <a:pt x="191" y="373"/>
                    <a:pt x="192" y="373"/>
                  </a:cubicBezTo>
                  <a:cubicBezTo>
                    <a:pt x="209" y="354"/>
                    <a:pt x="227" y="335"/>
                    <a:pt x="245" y="316"/>
                  </a:cubicBezTo>
                  <a:cubicBezTo>
                    <a:pt x="231" y="311"/>
                    <a:pt x="217" y="306"/>
                    <a:pt x="203" y="300"/>
                  </a:cubicBezTo>
                  <a:cubicBezTo>
                    <a:pt x="199" y="325"/>
                    <a:pt x="194" y="349"/>
                    <a:pt x="190" y="37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sp>
        <p:nvSpPr>
          <p:cNvPr id="36" name="Rectangle 35"/>
          <p:cNvSpPr/>
          <p:nvPr/>
        </p:nvSpPr>
        <p:spPr>
          <a:xfrm>
            <a:off x="6349788" y="1651749"/>
            <a:ext cx="2283784" cy="852734"/>
          </a:xfrm>
          <a:prstGeom prst="rect">
            <a:avLst/>
          </a:prstGeom>
        </p:spPr>
        <p:txBody>
          <a:bodyPr wrap="square">
            <a:spAutoFit/>
          </a:bodyPr>
          <a:lstStyle/>
          <a:p>
            <a:pPr>
              <a:lnSpc>
                <a:spcPct val="120000"/>
              </a:lnSpc>
            </a:pPr>
            <a:r>
              <a:rPr lang="en-US" sz="1050" dirty="0">
                <a:solidFill>
                  <a:schemeClr val="accent2"/>
                </a:solidFill>
                <a:latin typeface="Montserrat Light" panose="00000400000000000000" pitchFamily="2" charset="0"/>
              </a:rPr>
              <a:t>Remotely access, monitor and manage all connected devices </a:t>
            </a:r>
            <a:br>
              <a:rPr lang="en-US" sz="1050" dirty="0">
                <a:solidFill>
                  <a:schemeClr val="accent2"/>
                </a:solidFill>
                <a:latin typeface="Montserrat Light" panose="00000400000000000000" pitchFamily="2" charset="0"/>
              </a:rPr>
            </a:br>
            <a:r>
              <a:rPr lang="en-US" sz="1050" dirty="0">
                <a:solidFill>
                  <a:schemeClr val="accent2"/>
                </a:solidFill>
                <a:latin typeface="Montserrat Light" panose="00000400000000000000" pitchFamily="2" charset="0"/>
              </a:rPr>
              <a:t>and dynamic messages from </a:t>
            </a:r>
            <a:br>
              <a:rPr lang="en-US" sz="1050" dirty="0">
                <a:solidFill>
                  <a:schemeClr val="accent2"/>
                </a:solidFill>
                <a:latin typeface="Montserrat Light" panose="00000400000000000000" pitchFamily="2" charset="0"/>
              </a:rPr>
            </a:br>
            <a:r>
              <a:rPr lang="en-US" sz="1050" dirty="0">
                <a:solidFill>
                  <a:schemeClr val="accent2"/>
                </a:solidFill>
                <a:latin typeface="Montserrat Light" panose="00000400000000000000" pitchFamily="2" charset="0"/>
              </a:rPr>
              <a:t>one central location</a:t>
            </a:r>
          </a:p>
        </p:txBody>
      </p:sp>
      <p:sp>
        <p:nvSpPr>
          <p:cNvPr id="37" name="Rectangle 36"/>
          <p:cNvSpPr/>
          <p:nvPr/>
        </p:nvSpPr>
        <p:spPr>
          <a:xfrm>
            <a:off x="6322515" y="1329423"/>
            <a:ext cx="1818126" cy="369332"/>
          </a:xfrm>
          <a:prstGeom prst="rect">
            <a:avLst/>
          </a:prstGeom>
        </p:spPr>
        <p:txBody>
          <a:bodyPr wrap="none">
            <a:spAutoFit/>
          </a:bodyPr>
          <a:lstStyle/>
          <a:p>
            <a:pPr algn="r"/>
            <a:r>
              <a:rPr lang="en-US" dirty="0">
                <a:solidFill>
                  <a:schemeClr val="accent1"/>
                </a:solidFill>
                <a:latin typeface="Montserrat Light" panose="00000400000000000000" pitchFamily="2" charset="0"/>
              </a:rPr>
              <a:t>Communicate</a:t>
            </a:r>
          </a:p>
        </p:txBody>
      </p:sp>
      <p:sp>
        <p:nvSpPr>
          <p:cNvPr id="38" name="Rectangle 37"/>
          <p:cNvSpPr/>
          <p:nvPr/>
        </p:nvSpPr>
        <p:spPr>
          <a:xfrm>
            <a:off x="1238904" y="1645104"/>
            <a:ext cx="1540328" cy="674031"/>
          </a:xfrm>
          <a:prstGeom prst="rect">
            <a:avLst/>
          </a:prstGeom>
        </p:spPr>
        <p:txBody>
          <a:bodyPr wrap="square">
            <a:spAutoFit/>
          </a:bodyPr>
          <a:lstStyle/>
          <a:p>
            <a:pPr algn="r">
              <a:lnSpc>
                <a:spcPct val="120000"/>
              </a:lnSpc>
            </a:pPr>
            <a:r>
              <a:rPr lang="en-US" sz="1050" dirty="0">
                <a:solidFill>
                  <a:schemeClr val="accent2"/>
                </a:solidFill>
                <a:latin typeface="Montserrat Light" panose="00000400000000000000" pitchFamily="2" charset="0"/>
              </a:rPr>
              <a:t>Add any existing or future device to your wireless network</a:t>
            </a:r>
          </a:p>
        </p:txBody>
      </p:sp>
      <p:sp>
        <p:nvSpPr>
          <p:cNvPr id="39" name="Rectangle 38"/>
          <p:cNvSpPr/>
          <p:nvPr/>
        </p:nvSpPr>
        <p:spPr>
          <a:xfrm>
            <a:off x="1334605" y="1339137"/>
            <a:ext cx="1444627" cy="369332"/>
          </a:xfrm>
          <a:prstGeom prst="rect">
            <a:avLst/>
          </a:prstGeom>
        </p:spPr>
        <p:txBody>
          <a:bodyPr wrap="none">
            <a:spAutoFit/>
          </a:bodyPr>
          <a:lstStyle/>
          <a:p>
            <a:pPr algn="r"/>
            <a:r>
              <a:rPr lang="en-US" dirty="0">
                <a:solidFill>
                  <a:schemeClr val="accent1"/>
                </a:solidFill>
                <a:latin typeface="Montserrat Light" panose="00000400000000000000" pitchFamily="2" charset="0"/>
              </a:rPr>
              <a:t>Instrument</a:t>
            </a:r>
          </a:p>
        </p:txBody>
      </p:sp>
      <p:sp>
        <p:nvSpPr>
          <p:cNvPr id="40" name="Rectangle 39"/>
          <p:cNvSpPr/>
          <p:nvPr/>
        </p:nvSpPr>
        <p:spPr>
          <a:xfrm>
            <a:off x="6360850" y="3422071"/>
            <a:ext cx="2426214" cy="674031"/>
          </a:xfrm>
          <a:prstGeom prst="rect">
            <a:avLst/>
          </a:prstGeom>
        </p:spPr>
        <p:txBody>
          <a:bodyPr wrap="square">
            <a:spAutoFit/>
          </a:bodyPr>
          <a:lstStyle/>
          <a:p>
            <a:pPr>
              <a:lnSpc>
                <a:spcPct val="120000"/>
              </a:lnSpc>
            </a:pPr>
            <a:r>
              <a:rPr lang="en-US" sz="1050" dirty="0">
                <a:solidFill>
                  <a:schemeClr val="accent2"/>
                </a:solidFill>
                <a:latin typeface="Montserrat Light" panose="00000400000000000000" pitchFamily="2" charset="0"/>
              </a:rPr>
              <a:t>More insightful decisions </a:t>
            </a:r>
            <a:br>
              <a:rPr lang="en-US" sz="1050" dirty="0">
                <a:solidFill>
                  <a:schemeClr val="accent2"/>
                </a:solidFill>
                <a:latin typeface="Montserrat Light" panose="00000400000000000000" pitchFamily="2" charset="0"/>
              </a:rPr>
            </a:br>
            <a:r>
              <a:rPr lang="en-US" sz="1050" dirty="0">
                <a:solidFill>
                  <a:schemeClr val="accent2"/>
                </a:solidFill>
                <a:latin typeface="Montserrat Light" panose="00000400000000000000" pitchFamily="2" charset="0"/>
              </a:rPr>
              <a:t>based on data analytics from </a:t>
            </a:r>
            <a:br>
              <a:rPr lang="en-US" sz="1050" dirty="0">
                <a:solidFill>
                  <a:schemeClr val="accent2"/>
                </a:solidFill>
                <a:latin typeface="Montserrat Light" panose="00000400000000000000" pitchFamily="2" charset="0"/>
              </a:rPr>
            </a:br>
            <a:r>
              <a:rPr lang="en-US" sz="1050" dirty="0">
                <a:solidFill>
                  <a:schemeClr val="accent2"/>
                </a:solidFill>
                <a:latin typeface="Montserrat Light" panose="00000400000000000000" pitchFamily="2" charset="0"/>
              </a:rPr>
              <a:t>all your program components</a:t>
            </a:r>
          </a:p>
        </p:txBody>
      </p:sp>
      <p:sp>
        <p:nvSpPr>
          <p:cNvPr id="42" name="Rectangle 41"/>
          <p:cNvSpPr/>
          <p:nvPr/>
        </p:nvSpPr>
        <p:spPr>
          <a:xfrm>
            <a:off x="6363695" y="3073719"/>
            <a:ext cx="1066318" cy="369332"/>
          </a:xfrm>
          <a:prstGeom prst="rect">
            <a:avLst/>
          </a:prstGeom>
        </p:spPr>
        <p:txBody>
          <a:bodyPr wrap="none">
            <a:spAutoFit/>
          </a:bodyPr>
          <a:lstStyle/>
          <a:p>
            <a:pPr algn="r"/>
            <a:r>
              <a:rPr lang="en-US" dirty="0">
                <a:solidFill>
                  <a:schemeClr val="accent1"/>
                </a:solidFill>
                <a:latin typeface="Montserrat Light" panose="00000400000000000000" pitchFamily="2" charset="0"/>
              </a:rPr>
              <a:t>Analyze</a:t>
            </a:r>
          </a:p>
        </p:txBody>
      </p:sp>
      <p:sp>
        <p:nvSpPr>
          <p:cNvPr id="45" name="Rectangle 44"/>
          <p:cNvSpPr/>
          <p:nvPr/>
        </p:nvSpPr>
        <p:spPr>
          <a:xfrm>
            <a:off x="984308" y="3391089"/>
            <a:ext cx="1794924" cy="674031"/>
          </a:xfrm>
          <a:prstGeom prst="rect">
            <a:avLst/>
          </a:prstGeom>
        </p:spPr>
        <p:txBody>
          <a:bodyPr wrap="square">
            <a:spAutoFit/>
          </a:bodyPr>
          <a:lstStyle/>
          <a:p>
            <a:pPr algn="r">
              <a:lnSpc>
                <a:spcPct val="120000"/>
              </a:lnSpc>
            </a:pPr>
            <a:r>
              <a:rPr lang="en-US" sz="1050" dirty="0">
                <a:solidFill>
                  <a:schemeClr val="accent2"/>
                </a:solidFill>
                <a:latin typeface="Montserrat Light" panose="00000400000000000000" pitchFamily="2" charset="0"/>
              </a:rPr>
              <a:t>View dashboards and reports from one, many </a:t>
            </a:r>
            <a:br>
              <a:rPr lang="en-US" sz="1050" dirty="0">
                <a:solidFill>
                  <a:schemeClr val="accent2"/>
                </a:solidFill>
                <a:latin typeface="Montserrat Light" panose="00000400000000000000" pitchFamily="2" charset="0"/>
              </a:rPr>
            </a:br>
            <a:r>
              <a:rPr lang="en-US" sz="1050" dirty="0">
                <a:solidFill>
                  <a:schemeClr val="accent2"/>
                </a:solidFill>
                <a:latin typeface="Montserrat Light" panose="00000400000000000000" pitchFamily="2" charset="0"/>
              </a:rPr>
              <a:t>or all traffic devices</a:t>
            </a:r>
          </a:p>
        </p:txBody>
      </p:sp>
      <p:sp>
        <p:nvSpPr>
          <p:cNvPr id="46" name="Rectangle 45"/>
          <p:cNvSpPr/>
          <p:nvPr/>
        </p:nvSpPr>
        <p:spPr>
          <a:xfrm>
            <a:off x="1820315" y="3085122"/>
            <a:ext cx="958917" cy="369332"/>
          </a:xfrm>
          <a:prstGeom prst="rect">
            <a:avLst/>
          </a:prstGeom>
        </p:spPr>
        <p:txBody>
          <a:bodyPr wrap="none">
            <a:spAutoFit/>
          </a:bodyPr>
          <a:lstStyle/>
          <a:p>
            <a:pPr algn="r"/>
            <a:r>
              <a:rPr lang="en-US" dirty="0">
                <a:solidFill>
                  <a:schemeClr val="accent1"/>
                </a:solidFill>
                <a:latin typeface="Montserrat Light" panose="00000400000000000000" pitchFamily="2" charset="0"/>
              </a:rPr>
              <a:t>Report</a:t>
            </a:r>
          </a:p>
        </p:txBody>
      </p:sp>
    </p:spTree>
    <p:extLst>
      <p:ext uri="{BB962C8B-B14F-4D97-AF65-F5344CB8AC3E}">
        <p14:creationId xmlns:p14="http://schemas.microsoft.com/office/powerpoint/2010/main" val="3323533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tabLst>
                <a:tab pos="3309938" algn="l"/>
              </a:tabLst>
            </a:pPr>
            <a:r>
              <a:rPr lang="en-US" dirty="0"/>
              <a:t>Ready for an Increasingly Autonomous Future</a:t>
            </a:r>
          </a:p>
        </p:txBody>
      </p:sp>
      <p:sp>
        <p:nvSpPr>
          <p:cNvPr id="3" name="Content Placeholder 2"/>
          <p:cNvSpPr>
            <a:spLocks noGrp="1"/>
          </p:cNvSpPr>
          <p:nvPr>
            <p:ph idx="1"/>
          </p:nvPr>
        </p:nvSpPr>
        <p:spPr>
          <a:xfrm>
            <a:off x="378803" y="1228725"/>
            <a:ext cx="8193697" cy="409575"/>
          </a:xfrm>
        </p:spPr>
        <p:txBody>
          <a:bodyPr>
            <a:normAutofit/>
          </a:bodyPr>
          <a:lstStyle/>
          <a:p>
            <a:r>
              <a:rPr lang="en-US" sz="1600" dirty="0" err="1"/>
              <a:t>TraffiCloud</a:t>
            </a:r>
            <a:r>
              <a:rPr lang="en-US" sz="1600" dirty="0"/>
              <a:t> gives you the power to integrate across 1,000s of sensor networks</a:t>
            </a:r>
            <a:endParaRPr lang="en-US" sz="1200" dirty="0"/>
          </a:p>
        </p:txBody>
      </p:sp>
      <p:sp>
        <p:nvSpPr>
          <p:cNvPr id="30" name="Oval 29"/>
          <p:cNvSpPr/>
          <p:nvPr/>
        </p:nvSpPr>
        <p:spPr>
          <a:xfrm>
            <a:off x="3936802" y="2422145"/>
            <a:ext cx="1265931" cy="1265931"/>
          </a:xfrm>
          <a:prstGeom prst="ellipse">
            <a:avLst/>
          </a:prstGeom>
          <a:solidFill>
            <a:schemeClr val="bg1"/>
          </a:solidFill>
          <a:ln w="9525">
            <a:solidFill>
              <a:schemeClr val="tx2"/>
            </a:solidFill>
            <a:prstDash val="dash"/>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3990850" y="2485760"/>
            <a:ext cx="1142116" cy="1142116"/>
          </a:xfrm>
          <a:prstGeom prst="ellipse">
            <a:avLst/>
          </a:prstGeom>
          <a:solidFill>
            <a:srgbClr val="44546A"/>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4"/>
          <p:cNvGrpSpPr>
            <a:grpSpLocks noChangeAspect="1"/>
          </p:cNvGrpSpPr>
          <p:nvPr/>
        </p:nvGrpSpPr>
        <p:grpSpPr>
          <a:xfrm>
            <a:off x="4200076" y="2818086"/>
            <a:ext cx="727474" cy="602882"/>
            <a:chOff x="3225" y="3186"/>
            <a:chExt cx="1232" cy="1021"/>
          </a:xfrm>
          <a:solidFill>
            <a:schemeClr val="bg1"/>
          </a:solidFill>
        </p:grpSpPr>
        <p:sp>
          <p:nvSpPr>
            <p:cNvPr id="34" name="Freeform 5"/>
            <p:cNvSpPr>
              <a:spLocks/>
            </p:cNvSpPr>
            <p:nvPr/>
          </p:nvSpPr>
          <p:spPr bwMode="auto">
            <a:xfrm>
              <a:off x="4233" y="3594"/>
              <a:ext cx="26" cy="33"/>
            </a:xfrm>
            <a:custGeom>
              <a:avLst/>
              <a:gdLst>
                <a:gd name="T0" fmla="*/ 0 w 26"/>
                <a:gd name="T1" fmla="*/ 0 h 33"/>
                <a:gd name="T2" fmla="*/ 26 w 26"/>
                <a:gd name="T3" fmla="*/ 0 h 33"/>
                <a:gd name="T4" fmla="*/ 26 w 26"/>
                <a:gd name="T5" fmla="*/ 5 h 33"/>
                <a:gd name="T6" fmla="*/ 16 w 26"/>
                <a:gd name="T7" fmla="*/ 5 h 33"/>
                <a:gd name="T8" fmla="*/ 16 w 26"/>
                <a:gd name="T9" fmla="*/ 33 h 33"/>
                <a:gd name="T10" fmla="*/ 12 w 26"/>
                <a:gd name="T11" fmla="*/ 33 h 33"/>
                <a:gd name="T12" fmla="*/ 12 w 26"/>
                <a:gd name="T13" fmla="*/ 5 h 33"/>
                <a:gd name="T14" fmla="*/ 0 w 26"/>
                <a:gd name="T15" fmla="*/ 5 h 33"/>
                <a:gd name="T16" fmla="*/ 0 w 26"/>
                <a:gd name="T17" fmla="*/ 0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6" h="33">
                  <a:moveTo>
                    <a:pt x="0" y="0"/>
                  </a:moveTo>
                  <a:lnTo>
                    <a:pt x="26" y="0"/>
                  </a:lnTo>
                  <a:lnTo>
                    <a:pt x="26" y="5"/>
                  </a:lnTo>
                  <a:lnTo>
                    <a:pt x="16" y="5"/>
                  </a:lnTo>
                  <a:lnTo>
                    <a:pt x="16" y="33"/>
                  </a:lnTo>
                  <a:lnTo>
                    <a:pt x="12" y="33"/>
                  </a:lnTo>
                  <a:lnTo>
                    <a:pt x="12" y="5"/>
                  </a:lnTo>
                  <a:lnTo>
                    <a:pt x="0" y="5"/>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5" name="Freeform 6"/>
            <p:cNvSpPr>
              <a:spLocks/>
            </p:cNvSpPr>
            <p:nvPr/>
          </p:nvSpPr>
          <p:spPr bwMode="auto">
            <a:xfrm>
              <a:off x="4267" y="3594"/>
              <a:ext cx="31" cy="33"/>
            </a:xfrm>
            <a:custGeom>
              <a:avLst/>
              <a:gdLst>
                <a:gd name="T0" fmla="*/ 13 w 15"/>
                <a:gd name="T1" fmla="*/ 16 h 16"/>
                <a:gd name="T2" fmla="*/ 13 w 15"/>
                <a:gd name="T3" fmla="*/ 7 h 16"/>
                <a:gd name="T4" fmla="*/ 13 w 15"/>
                <a:gd name="T5" fmla="*/ 3 h 16"/>
                <a:gd name="T6" fmla="*/ 13 w 15"/>
                <a:gd name="T7" fmla="*/ 3 h 16"/>
                <a:gd name="T8" fmla="*/ 9 w 15"/>
                <a:gd name="T9" fmla="*/ 16 h 16"/>
                <a:gd name="T10" fmla="*/ 6 w 15"/>
                <a:gd name="T11" fmla="*/ 16 h 16"/>
                <a:gd name="T12" fmla="*/ 2 w 15"/>
                <a:gd name="T13" fmla="*/ 3 h 16"/>
                <a:gd name="T14" fmla="*/ 2 w 15"/>
                <a:gd name="T15" fmla="*/ 3 h 16"/>
                <a:gd name="T16" fmla="*/ 2 w 15"/>
                <a:gd name="T17" fmla="*/ 7 h 16"/>
                <a:gd name="T18" fmla="*/ 2 w 15"/>
                <a:gd name="T19" fmla="*/ 16 h 16"/>
                <a:gd name="T20" fmla="*/ 0 w 15"/>
                <a:gd name="T21" fmla="*/ 16 h 16"/>
                <a:gd name="T22" fmla="*/ 0 w 15"/>
                <a:gd name="T23" fmla="*/ 0 h 16"/>
                <a:gd name="T24" fmla="*/ 3 w 15"/>
                <a:gd name="T25" fmla="*/ 0 h 16"/>
                <a:gd name="T26" fmla="*/ 7 w 15"/>
                <a:gd name="T27" fmla="*/ 14 h 16"/>
                <a:gd name="T28" fmla="*/ 8 w 15"/>
                <a:gd name="T29" fmla="*/ 14 h 16"/>
                <a:gd name="T30" fmla="*/ 12 w 15"/>
                <a:gd name="T31" fmla="*/ 0 h 16"/>
                <a:gd name="T32" fmla="*/ 15 w 15"/>
                <a:gd name="T33" fmla="*/ 0 h 16"/>
                <a:gd name="T34" fmla="*/ 15 w 15"/>
                <a:gd name="T35" fmla="*/ 16 h 16"/>
                <a:gd name="T36" fmla="*/ 13 w 15"/>
                <a:gd name="T37" fmla="*/ 16 h 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5" h="16">
                  <a:moveTo>
                    <a:pt x="13" y="16"/>
                  </a:moveTo>
                  <a:cubicBezTo>
                    <a:pt x="13" y="7"/>
                    <a:pt x="13" y="7"/>
                    <a:pt x="13" y="7"/>
                  </a:cubicBezTo>
                  <a:cubicBezTo>
                    <a:pt x="13" y="6"/>
                    <a:pt x="13" y="4"/>
                    <a:pt x="13" y="3"/>
                  </a:cubicBezTo>
                  <a:cubicBezTo>
                    <a:pt x="13" y="3"/>
                    <a:pt x="13" y="3"/>
                    <a:pt x="13" y="3"/>
                  </a:cubicBezTo>
                  <a:cubicBezTo>
                    <a:pt x="9" y="16"/>
                    <a:pt x="9" y="16"/>
                    <a:pt x="9" y="16"/>
                  </a:cubicBezTo>
                  <a:cubicBezTo>
                    <a:pt x="6" y="16"/>
                    <a:pt x="6" y="16"/>
                    <a:pt x="6" y="16"/>
                  </a:cubicBezTo>
                  <a:cubicBezTo>
                    <a:pt x="2" y="3"/>
                    <a:pt x="2" y="3"/>
                    <a:pt x="2" y="3"/>
                  </a:cubicBezTo>
                  <a:cubicBezTo>
                    <a:pt x="2" y="3"/>
                    <a:pt x="2" y="3"/>
                    <a:pt x="2" y="3"/>
                  </a:cubicBezTo>
                  <a:cubicBezTo>
                    <a:pt x="2" y="4"/>
                    <a:pt x="2" y="6"/>
                    <a:pt x="2" y="7"/>
                  </a:cubicBezTo>
                  <a:cubicBezTo>
                    <a:pt x="2" y="16"/>
                    <a:pt x="2" y="16"/>
                    <a:pt x="2" y="16"/>
                  </a:cubicBezTo>
                  <a:cubicBezTo>
                    <a:pt x="0" y="16"/>
                    <a:pt x="0" y="16"/>
                    <a:pt x="0" y="16"/>
                  </a:cubicBezTo>
                  <a:cubicBezTo>
                    <a:pt x="0" y="0"/>
                    <a:pt x="0" y="0"/>
                    <a:pt x="0" y="0"/>
                  </a:cubicBezTo>
                  <a:cubicBezTo>
                    <a:pt x="3" y="0"/>
                    <a:pt x="3" y="0"/>
                    <a:pt x="3" y="0"/>
                  </a:cubicBezTo>
                  <a:cubicBezTo>
                    <a:pt x="7" y="14"/>
                    <a:pt x="7" y="14"/>
                    <a:pt x="7" y="14"/>
                  </a:cubicBezTo>
                  <a:cubicBezTo>
                    <a:pt x="8" y="14"/>
                    <a:pt x="8" y="14"/>
                    <a:pt x="8" y="14"/>
                  </a:cubicBezTo>
                  <a:cubicBezTo>
                    <a:pt x="12" y="0"/>
                    <a:pt x="12" y="0"/>
                    <a:pt x="12" y="0"/>
                  </a:cubicBezTo>
                  <a:cubicBezTo>
                    <a:pt x="15" y="0"/>
                    <a:pt x="15" y="0"/>
                    <a:pt x="15" y="0"/>
                  </a:cubicBezTo>
                  <a:cubicBezTo>
                    <a:pt x="15" y="16"/>
                    <a:pt x="15" y="16"/>
                    <a:pt x="15" y="16"/>
                  </a:cubicBezTo>
                  <a:lnTo>
                    <a:pt x="13" y="16"/>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6" name="Freeform 7"/>
            <p:cNvSpPr>
              <a:spLocks/>
            </p:cNvSpPr>
            <p:nvPr/>
          </p:nvSpPr>
          <p:spPr bwMode="auto">
            <a:xfrm>
              <a:off x="3695" y="3560"/>
              <a:ext cx="522" cy="647"/>
            </a:xfrm>
            <a:custGeom>
              <a:avLst/>
              <a:gdLst>
                <a:gd name="T0" fmla="*/ 5 w 259"/>
                <a:gd name="T1" fmla="*/ 281 h 317"/>
                <a:gd name="T2" fmla="*/ 72 w 259"/>
                <a:gd name="T3" fmla="*/ 317 h 317"/>
                <a:gd name="T4" fmla="*/ 259 w 259"/>
                <a:gd name="T5" fmla="*/ 9 h 317"/>
                <a:gd name="T6" fmla="*/ 221 w 259"/>
                <a:gd name="T7" fmla="*/ 0 h 317"/>
                <a:gd name="T8" fmla="*/ 5 w 259"/>
                <a:gd name="T9" fmla="*/ 281 h 317"/>
              </a:gdLst>
              <a:ahLst/>
              <a:cxnLst>
                <a:cxn ang="0">
                  <a:pos x="T0" y="T1"/>
                </a:cxn>
                <a:cxn ang="0">
                  <a:pos x="T2" y="T3"/>
                </a:cxn>
                <a:cxn ang="0">
                  <a:pos x="T4" y="T5"/>
                </a:cxn>
                <a:cxn ang="0">
                  <a:pos x="T6" y="T7"/>
                </a:cxn>
                <a:cxn ang="0">
                  <a:pos x="T8" y="T9"/>
                </a:cxn>
              </a:cxnLst>
              <a:rect l="0" t="0" r="r" b="b"/>
              <a:pathLst>
                <a:path w="259" h="317">
                  <a:moveTo>
                    <a:pt x="5" y="281"/>
                  </a:moveTo>
                  <a:cubicBezTo>
                    <a:pt x="25" y="296"/>
                    <a:pt x="48" y="308"/>
                    <a:pt x="72" y="317"/>
                  </a:cubicBezTo>
                  <a:cubicBezTo>
                    <a:pt x="180" y="279"/>
                    <a:pt x="259" y="170"/>
                    <a:pt x="259" y="9"/>
                  </a:cubicBezTo>
                  <a:cubicBezTo>
                    <a:pt x="248" y="5"/>
                    <a:pt x="235" y="2"/>
                    <a:pt x="221" y="0"/>
                  </a:cubicBezTo>
                  <a:cubicBezTo>
                    <a:pt x="53" y="29"/>
                    <a:pt x="0" y="170"/>
                    <a:pt x="5" y="281"/>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7" name="Freeform 9"/>
            <p:cNvSpPr>
              <a:spLocks/>
            </p:cNvSpPr>
            <p:nvPr/>
          </p:nvSpPr>
          <p:spPr bwMode="auto">
            <a:xfrm>
              <a:off x="3465" y="3529"/>
              <a:ext cx="603" cy="439"/>
            </a:xfrm>
            <a:custGeom>
              <a:avLst/>
              <a:gdLst>
                <a:gd name="T0" fmla="*/ 47 w 299"/>
                <a:gd name="T1" fmla="*/ 215 h 215"/>
                <a:gd name="T2" fmla="*/ 0 w 299"/>
                <a:gd name="T3" fmla="*/ 24 h 215"/>
                <a:gd name="T4" fmla="*/ 299 w 299"/>
                <a:gd name="T5" fmla="*/ 10 h 215"/>
                <a:gd name="T6" fmla="*/ 299 w 299"/>
                <a:gd name="T7" fmla="*/ 10 h 215"/>
                <a:gd name="T8" fmla="*/ 47 w 299"/>
                <a:gd name="T9" fmla="*/ 215 h 215"/>
              </a:gdLst>
              <a:ahLst/>
              <a:cxnLst>
                <a:cxn ang="0">
                  <a:pos x="T0" y="T1"/>
                </a:cxn>
                <a:cxn ang="0">
                  <a:pos x="T2" y="T3"/>
                </a:cxn>
                <a:cxn ang="0">
                  <a:pos x="T4" y="T5"/>
                </a:cxn>
                <a:cxn ang="0">
                  <a:pos x="T6" y="T7"/>
                </a:cxn>
                <a:cxn ang="0">
                  <a:pos x="T8" y="T9"/>
                </a:cxn>
              </a:cxnLst>
              <a:rect l="0" t="0" r="r" b="b"/>
              <a:pathLst>
                <a:path w="299" h="215">
                  <a:moveTo>
                    <a:pt x="47" y="215"/>
                  </a:moveTo>
                  <a:cubicBezTo>
                    <a:pt x="17" y="164"/>
                    <a:pt x="0" y="100"/>
                    <a:pt x="0" y="24"/>
                  </a:cubicBezTo>
                  <a:cubicBezTo>
                    <a:pt x="64" y="4"/>
                    <a:pt x="201" y="0"/>
                    <a:pt x="299" y="10"/>
                  </a:cubicBezTo>
                  <a:cubicBezTo>
                    <a:pt x="299" y="10"/>
                    <a:pt x="299" y="10"/>
                    <a:pt x="299" y="10"/>
                  </a:cubicBezTo>
                  <a:cubicBezTo>
                    <a:pt x="141" y="36"/>
                    <a:pt x="65" y="122"/>
                    <a:pt x="47" y="215"/>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8" name="Freeform 10"/>
            <p:cNvSpPr>
              <a:spLocks/>
            </p:cNvSpPr>
            <p:nvPr/>
          </p:nvSpPr>
          <p:spPr bwMode="auto">
            <a:xfrm>
              <a:off x="3396"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7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3" y="2"/>
                    <a:pt x="26" y="5"/>
                  </a:cubicBezTo>
                  <a:cubicBezTo>
                    <a:pt x="22" y="11"/>
                    <a:pt x="22" y="11"/>
                    <a:pt x="22" y="11"/>
                  </a:cubicBezTo>
                  <a:cubicBezTo>
                    <a:pt x="19" y="9"/>
                    <a:pt x="17" y="7"/>
                    <a:pt x="14" y="7"/>
                  </a:cubicBezTo>
                  <a:cubicBezTo>
                    <a:pt x="11" y="7"/>
                    <a:pt x="9" y="9"/>
                    <a:pt x="9" y="11"/>
                  </a:cubicBezTo>
                  <a:cubicBezTo>
                    <a:pt x="9" y="11"/>
                    <a:pt x="9" y="11"/>
                    <a:pt x="9" y="11"/>
                  </a:cubicBezTo>
                  <a:cubicBezTo>
                    <a:pt x="9" y="13"/>
                    <a:pt x="11" y="14"/>
                    <a:pt x="17"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39" name="Freeform 11"/>
            <p:cNvSpPr>
              <a:spLocks noEditPoints="1"/>
            </p:cNvSpPr>
            <p:nvPr/>
          </p:nvSpPr>
          <p:spPr bwMode="auto">
            <a:xfrm>
              <a:off x="3501" y="3384"/>
              <a:ext cx="67" cy="80"/>
            </a:xfrm>
            <a:custGeom>
              <a:avLst/>
              <a:gdLst>
                <a:gd name="T0" fmla="*/ 0 w 33"/>
                <a:gd name="T1" fmla="*/ 20 h 39"/>
                <a:gd name="T2" fmla="*/ 0 w 33"/>
                <a:gd name="T3" fmla="*/ 19 h 39"/>
                <a:gd name="T4" fmla="*/ 17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8 w 33"/>
                <a:gd name="T21" fmla="*/ 19 h 39"/>
                <a:gd name="T22" fmla="*/ 8 w 33"/>
                <a:gd name="T23" fmla="*/ 20 h 39"/>
                <a:gd name="T24" fmla="*/ 17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7" y="0"/>
                  </a:cubicBezTo>
                  <a:cubicBezTo>
                    <a:pt x="26" y="0"/>
                    <a:pt x="33" y="8"/>
                    <a:pt x="33" y="19"/>
                  </a:cubicBezTo>
                  <a:cubicBezTo>
                    <a:pt x="33" y="20"/>
                    <a:pt x="33" y="20"/>
                    <a:pt x="33" y="20"/>
                  </a:cubicBezTo>
                  <a:cubicBezTo>
                    <a:pt x="33" y="31"/>
                    <a:pt x="26" y="39"/>
                    <a:pt x="16" y="39"/>
                  </a:cubicBezTo>
                  <a:cubicBezTo>
                    <a:pt x="7" y="39"/>
                    <a:pt x="0" y="31"/>
                    <a:pt x="0" y="20"/>
                  </a:cubicBezTo>
                  <a:close/>
                  <a:moveTo>
                    <a:pt x="25" y="20"/>
                  </a:moveTo>
                  <a:cubicBezTo>
                    <a:pt x="25" y="19"/>
                    <a:pt x="25" y="19"/>
                    <a:pt x="25" y="19"/>
                  </a:cubicBezTo>
                  <a:cubicBezTo>
                    <a:pt x="25" y="12"/>
                    <a:pt x="22" y="7"/>
                    <a:pt x="16" y="7"/>
                  </a:cubicBezTo>
                  <a:cubicBezTo>
                    <a:pt x="11" y="7"/>
                    <a:pt x="8" y="12"/>
                    <a:pt x="8" y="19"/>
                  </a:cubicBezTo>
                  <a:cubicBezTo>
                    <a:pt x="8" y="20"/>
                    <a:pt x="8" y="20"/>
                    <a:pt x="8" y="20"/>
                  </a:cubicBezTo>
                  <a:cubicBezTo>
                    <a:pt x="8" y="27"/>
                    <a:pt x="11" y="31"/>
                    <a:pt x="17" y="31"/>
                  </a:cubicBezTo>
                  <a:cubicBezTo>
                    <a:pt x="22" y="31"/>
                    <a:pt x="25" y="27"/>
                    <a:pt x="25"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40" name="Freeform 12"/>
            <p:cNvSpPr>
              <a:spLocks/>
            </p:cNvSpPr>
            <p:nvPr/>
          </p:nvSpPr>
          <p:spPr bwMode="auto">
            <a:xfrm>
              <a:off x="3620" y="3386"/>
              <a:ext cx="47" cy="76"/>
            </a:xfrm>
            <a:custGeom>
              <a:avLst/>
              <a:gdLst>
                <a:gd name="T0" fmla="*/ 0 w 47"/>
                <a:gd name="T1" fmla="*/ 0 h 76"/>
                <a:gd name="T2" fmla="*/ 16 w 47"/>
                <a:gd name="T3" fmla="*/ 0 h 76"/>
                <a:gd name="T4" fmla="*/ 16 w 47"/>
                <a:gd name="T5" fmla="*/ 61 h 76"/>
                <a:gd name="T6" fmla="*/ 47 w 47"/>
                <a:gd name="T7" fmla="*/ 61 h 76"/>
                <a:gd name="T8" fmla="*/ 47 w 47"/>
                <a:gd name="T9" fmla="*/ 76 h 76"/>
                <a:gd name="T10" fmla="*/ 0 w 47"/>
                <a:gd name="T11" fmla="*/ 76 h 76"/>
                <a:gd name="T12" fmla="*/ 0 w 47"/>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47" h="76">
                  <a:moveTo>
                    <a:pt x="0" y="0"/>
                  </a:moveTo>
                  <a:lnTo>
                    <a:pt x="16" y="0"/>
                  </a:lnTo>
                  <a:lnTo>
                    <a:pt x="16" y="61"/>
                  </a:lnTo>
                  <a:lnTo>
                    <a:pt x="47" y="61"/>
                  </a:lnTo>
                  <a:lnTo>
                    <a:pt x="47" y="76"/>
                  </a:lnTo>
                  <a:lnTo>
                    <a:pt x="0" y="76"/>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41" name="Freeform 13"/>
            <p:cNvSpPr>
              <a:spLocks/>
            </p:cNvSpPr>
            <p:nvPr/>
          </p:nvSpPr>
          <p:spPr bwMode="auto">
            <a:xfrm>
              <a:off x="3717" y="3386"/>
              <a:ext cx="56" cy="78"/>
            </a:xfrm>
            <a:custGeom>
              <a:avLst/>
              <a:gdLst>
                <a:gd name="T0" fmla="*/ 0 w 28"/>
                <a:gd name="T1" fmla="*/ 23 h 38"/>
                <a:gd name="T2" fmla="*/ 0 w 28"/>
                <a:gd name="T3" fmla="*/ 0 h 38"/>
                <a:gd name="T4" fmla="*/ 8 w 28"/>
                <a:gd name="T5" fmla="*/ 0 h 38"/>
                <a:gd name="T6" fmla="*/ 8 w 28"/>
                <a:gd name="T7" fmla="*/ 23 h 38"/>
                <a:gd name="T8" fmla="*/ 14 w 28"/>
                <a:gd name="T9" fmla="*/ 30 h 38"/>
                <a:gd name="T10" fmla="*/ 21 w 28"/>
                <a:gd name="T11" fmla="*/ 23 h 38"/>
                <a:gd name="T12" fmla="*/ 21 w 28"/>
                <a:gd name="T13" fmla="*/ 0 h 38"/>
                <a:gd name="T14" fmla="*/ 28 w 28"/>
                <a:gd name="T15" fmla="*/ 0 h 38"/>
                <a:gd name="T16" fmla="*/ 28 w 28"/>
                <a:gd name="T17" fmla="*/ 22 h 38"/>
                <a:gd name="T18" fmla="*/ 14 w 28"/>
                <a:gd name="T19" fmla="*/ 38 h 38"/>
                <a:gd name="T20" fmla="*/ 0 w 28"/>
                <a:gd name="T21" fmla="*/ 2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 h="38">
                  <a:moveTo>
                    <a:pt x="0" y="23"/>
                  </a:moveTo>
                  <a:cubicBezTo>
                    <a:pt x="0" y="0"/>
                    <a:pt x="0" y="0"/>
                    <a:pt x="0" y="0"/>
                  </a:cubicBezTo>
                  <a:cubicBezTo>
                    <a:pt x="8" y="0"/>
                    <a:pt x="8" y="0"/>
                    <a:pt x="8" y="0"/>
                  </a:cubicBezTo>
                  <a:cubicBezTo>
                    <a:pt x="8" y="23"/>
                    <a:pt x="8" y="23"/>
                    <a:pt x="8" y="23"/>
                  </a:cubicBezTo>
                  <a:cubicBezTo>
                    <a:pt x="8" y="28"/>
                    <a:pt x="10" y="30"/>
                    <a:pt x="14" y="30"/>
                  </a:cubicBezTo>
                  <a:cubicBezTo>
                    <a:pt x="18" y="30"/>
                    <a:pt x="21" y="28"/>
                    <a:pt x="21" y="23"/>
                  </a:cubicBezTo>
                  <a:cubicBezTo>
                    <a:pt x="21" y="0"/>
                    <a:pt x="21" y="0"/>
                    <a:pt x="21" y="0"/>
                  </a:cubicBezTo>
                  <a:cubicBezTo>
                    <a:pt x="28" y="0"/>
                    <a:pt x="28" y="0"/>
                    <a:pt x="28" y="0"/>
                  </a:cubicBezTo>
                  <a:cubicBezTo>
                    <a:pt x="28" y="22"/>
                    <a:pt x="28" y="22"/>
                    <a:pt x="28" y="22"/>
                  </a:cubicBezTo>
                  <a:cubicBezTo>
                    <a:pt x="28" y="33"/>
                    <a:pt x="23" y="38"/>
                    <a:pt x="14" y="38"/>
                  </a:cubicBezTo>
                  <a:cubicBezTo>
                    <a:pt x="6" y="38"/>
                    <a:pt x="0" y="33"/>
                    <a:pt x="0" y="2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42" name="Freeform 14"/>
            <p:cNvSpPr>
              <a:spLocks/>
            </p:cNvSpPr>
            <p:nvPr/>
          </p:nvSpPr>
          <p:spPr bwMode="auto">
            <a:xfrm>
              <a:off x="3826" y="3386"/>
              <a:ext cx="52" cy="76"/>
            </a:xfrm>
            <a:custGeom>
              <a:avLst/>
              <a:gdLst>
                <a:gd name="T0" fmla="*/ 18 w 52"/>
                <a:gd name="T1" fmla="*/ 14 h 76"/>
                <a:gd name="T2" fmla="*/ 0 w 52"/>
                <a:gd name="T3" fmla="*/ 14 h 76"/>
                <a:gd name="T4" fmla="*/ 0 w 52"/>
                <a:gd name="T5" fmla="*/ 0 h 76"/>
                <a:gd name="T6" fmla="*/ 52 w 52"/>
                <a:gd name="T7" fmla="*/ 0 h 76"/>
                <a:gd name="T8" fmla="*/ 52 w 52"/>
                <a:gd name="T9" fmla="*/ 14 h 76"/>
                <a:gd name="T10" fmla="*/ 34 w 52"/>
                <a:gd name="T11" fmla="*/ 14 h 76"/>
                <a:gd name="T12" fmla="*/ 34 w 52"/>
                <a:gd name="T13" fmla="*/ 76 h 76"/>
                <a:gd name="T14" fmla="*/ 18 w 52"/>
                <a:gd name="T15" fmla="*/ 76 h 76"/>
                <a:gd name="T16" fmla="*/ 18 w 52"/>
                <a:gd name="T17" fmla="*/ 14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2" h="76">
                  <a:moveTo>
                    <a:pt x="18" y="14"/>
                  </a:moveTo>
                  <a:lnTo>
                    <a:pt x="0" y="14"/>
                  </a:lnTo>
                  <a:lnTo>
                    <a:pt x="0" y="0"/>
                  </a:lnTo>
                  <a:lnTo>
                    <a:pt x="52" y="0"/>
                  </a:lnTo>
                  <a:lnTo>
                    <a:pt x="52" y="14"/>
                  </a:lnTo>
                  <a:lnTo>
                    <a:pt x="34" y="14"/>
                  </a:lnTo>
                  <a:lnTo>
                    <a:pt x="34" y="76"/>
                  </a:lnTo>
                  <a:lnTo>
                    <a:pt x="18" y="76"/>
                  </a:lnTo>
                  <a:lnTo>
                    <a:pt x="18" y="14"/>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43" name="Rectangle 15"/>
            <p:cNvSpPr>
              <a:spLocks noChangeArrowheads="1"/>
            </p:cNvSpPr>
            <p:nvPr/>
          </p:nvSpPr>
          <p:spPr bwMode="auto">
            <a:xfrm>
              <a:off x="3935" y="3386"/>
              <a:ext cx="16" cy="76"/>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44" name="Freeform 16"/>
            <p:cNvSpPr>
              <a:spLocks noEditPoints="1"/>
            </p:cNvSpPr>
            <p:nvPr/>
          </p:nvSpPr>
          <p:spPr bwMode="auto">
            <a:xfrm>
              <a:off x="4003" y="3384"/>
              <a:ext cx="67" cy="80"/>
            </a:xfrm>
            <a:custGeom>
              <a:avLst/>
              <a:gdLst>
                <a:gd name="T0" fmla="*/ 0 w 33"/>
                <a:gd name="T1" fmla="*/ 20 h 39"/>
                <a:gd name="T2" fmla="*/ 0 w 33"/>
                <a:gd name="T3" fmla="*/ 19 h 39"/>
                <a:gd name="T4" fmla="*/ 16 w 33"/>
                <a:gd name="T5" fmla="*/ 0 h 39"/>
                <a:gd name="T6" fmla="*/ 33 w 33"/>
                <a:gd name="T7" fmla="*/ 19 h 39"/>
                <a:gd name="T8" fmla="*/ 33 w 33"/>
                <a:gd name="T9" fmla="*/ 20 h 39"/>
                <a:gd name="T10" fmla="*/ 16 w 33"/>
                <a:gd name="T11" fmla="*/ 39 h 39"/>
                <a:gd name="T12" fmla="*/ 0 w 33"/>
                <a:gd name="T13" fmla="*/ 20 h 39"/>
                <a:gd name="T14" fmla="*/ 25 w 33"/>
                <a:gd name="T15" fmla="*/ 20 h 39"/>
                <a:gd name="T16" fmla="*/ 25 w 33"/>
                <a:gd name="T17" fmla="*/ 19 h 39"/>
                <a:gd name="T18" fmla="*/ 16 w 33"/>
                <a:gd name="T19" fmla="*/ 7 h 39"/>
                <a:gd name="T20" fmla="*/ 7 w 33"/>
                <a:gd name="T21" fmla="*/ 19 h 39"/>
                <a:gd name="T22" fmla="*/ 7 w 33"/>
                <a:gd name="T23" fmla="*/ 20 h 39"/>
                <a:gd name="T24" fmla="*/ 16 w 33"/>
                <a:gd name="T25" fmla="*/ 31 h 39"/>
                <a:gd name="T26" fmla="*/ 25 w 33"/>
                <a:gd name="T27" fmla="*/ 20 h 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 h="39">
                  <a:moveTo>
                    <a:pt x="0" y="20"/>
                  </a:moveTo>
                  <a:cubicBezTo>
                    <a:pt x="0" y="19"/>
                    <a:pt x="0" y="19"/>
                    <a:pt x="0" y="19"/>
                  </a:cubicBezTo>
                  <a:cubicBezTo>
                    <a:pt x="0" y="8"/>
                    <a:pt x="7" y="0"/>
                    <a:pt x="16" y="0"/>
                  </a:cubicBezTo>
                  <a:cubicBezTo>
                    <a:pt x="26" y="0"/>
                    <a:pt x="33" y="8"/>
                    <a:pt x="33" y="19"/>
                  </a:cubicBezTo>
                  <a:cubicBezTo>
                    <a:pt x="33" y="20"/>
                    <a:pt x="33" y="20"/>
                    <a:pt x="33" y="20"/>
                  </a:cubicBezTo>
                  <a:cubicBezTo>
                    <a:pt x="33" y="31"/>
                    <a:pt x="26" y="39"/>
                    <a:pt x="16" y="39"/>
                  </a:cubicBezTo>
                  <a:cubicBezTo>
                    <a:pt x="6" y="39"/>
                    <a:pt x="0" y="31"/>
                    <a:pt x="0" y="20"/>
                  </a:cubicBezTo>
                  <a:close/>
                  <a:moveTo>
                    <a:pt x="25" y="20"/>
                  </a:moveTo>
                  <a:cubicBezTo>
                    <a:pt x="25" y="19"/>
                    <a:pt x="25" y="19"/>
                    <a:pt x="25" y="19"/>
                  </a:cubicBezTo>
                  <a:cubicBezTo>
                    <a:pt x="25" y="12"/>
                    <a:pt x="21" y="7"/>
                    <a:pt x="16" y="7"/>
                  </a:cubicBezTo>
                  <a:cubicBezTo>
                    <a:pt x="11" y="7"/>
                    <a:pt x="7" y="12"/>
                    <a:pt x="7" y="19"/>
                  </a:cubicBezTo>
                  <a:cubicBezTo>
                    <a:pt x="7" y="20"/>
                    <a:pt x="7" y="20"/>
                    <a:pt x="7" y="20"/>
                  </a:cubicBezTo>
                  <a:cubicBezTo>
                    <a:pt x="7" y="27"/>
                    <a:pt x="11" y="31"/>
                    <a:pt x="16" y="31"/>
                  </a:cubicBezTo>
                  <a:cubicBezTo>
                    <a:pt x="22" y="31"/>
                    <a:pt x="25" y="27"/>
                    <a:pt x="25" y="20"/>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45" name="Freeform 17"/>
            <p:cNvSpPr>
              <a:spLocks/>
            </p:cNvSpPr>
            <p:nvPr/>
          </p:nvSpPr>
          <p:spPr bwMode="auto">
            <a:xfrm>
              <a:off x="4122" y="3386"/>
              <a:ext cx="59" cy="76"/>
            </a:xfrm>
            <a:custGeom>
              <a:avLst/>
              <a:gdLst>
                <a:gd name="T0" fmla="*/ 0 w 59"/>
                <a:gd name="T1" fmla="*/ 0 h 76"/>
                <a:gd name="T2" fmla="*/ 14 w 59"/>
                <a:gd name="T3" fmla="*/ 0 h 76"/>
                <a:gd name="T4" fmla="*/ 43 w 59"/>
                <a:gd name="T5" fmla="*/ 43 h 76"/>
                <a:gd name="T6" fmla="*/ 43 w 59"/>
                <a:gd name="T7" fmla="*/ 0 h 76"/>
                <a:gd name="T8" fmla="*/ 59 w 59"/>
                <a:gd name="T9" fmla="*/ 0 h 76"/>
                <a:gd name="T10" fmla="*/ 59 w 59"/>
                <a:gd name="T11" fmla="*/ 76 h 76"/>
                <a:gd name="T12" fmla="*/ 45 w 59"/>
                <a:gd name="T13" fmla="*/ 76 h 76"/>
                <a:gd name="T14" fmla="*/ 14 w 59"/>
                <a:gd name="T15" fmla="*/ 31 h 76"/>
                <a:gd name="T16" fmla="*/ 14 w 59"/>
                <a:gd name="T17" fmla="*/ 76 h 76"/>
                <a:gd name="T18" fmla="*/ 0 w 59"/>
                <a:gd name="T19" fmla="*/ 76 h 76"/>
                <a:gd name="T20" fmla="*/ 0 w 59"/>
                <a:gd name="T21" fmla="*/ 0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9" h="76">
                  <a:moveTo>
                    <a:pt x="0" y="0"/>
                  </a:moveTo>
                  <a:lnTo>
                    <a:pt x="14" y="0"/>
                  </a:lnTo>
                  <a:lnTo>
                    <a:pt x="43" y="43"/>
                  </a:lnTo>
                  <a:lnTo>
                    <a:pt x="43" y="0"/>
                  </a:lnTo>
                  <a:lnTo>
                    <a:pt x="59" y="0"/>
                  </a:lnTo>
                  <a:lnTo>
                    <a:pt x="59" y="76"/>
                  </a:lnTo>
                  <a:lnTo>
                    <a:pt x="45" y="76"/>
                  </a:lnTo>
                  <a:lnTo>
                    <a:pt x="14" y="31"/>
                  </a:lnTo>
                  <a:lnTo>
                    <a:pt x="14" y="76"/>
                  </a:lnTo>
                  <a:lnTo>
                    <a:pt x="0" y="76"/>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46" name="Freeform 18"/>
            <p:cNvSpPr>
              <a:spLocks/>
            </p:cNvSpPr>
            <p:nvPr/>
          </p:nvSpPr>
          <p:spPr bwMode="auto">
            <a:xfrm>
              <a:off x="4231" y="3384"/>
              <a:ext cx="53" cy="78"/>
            </a:xfrm>
            <a:custGeom>
              <a:avLst/>
              <a:gdLst>
                <a:gd name="T0" fmla="*/ 0 w 26"/>
                <a:gd name="T1" fmla="*/ 33 h 38"/>
                <a:gd name="T2" fmla="*/ 5 w 26"/>
                <a:gd name="T3" fmla="*/ 27 h 38"/>
                <a:gd name="T4" fmla="*/ 14 w 26"/>
                <a:gd name="T5" fmla="*/ 31 h 38"/>
                <a:gd name="T6" fmla="*/ 19 w 26"/>
                <a:gd name="T7" fmla="*/ 28 h 38"/>
                <a:gd name="T8" fmla="*/ 19 w 26"/>
                <a:gd name="T9" fmla="*/ 28 h 38"/>
                <a:gd name="T10" fmla="*/ 12 w 26"/>
                <a:gd name="T11" fmla="*/ 23 h 38"/>
                <a:gd name="T12" fmla="*/ 2 w 26"/>
                <a:gd name="T13" fmla="*/ 11 h 38"/>
                <a:gd name="T14" fmla="*/ 2 w 26"/>
                <a:gd name="T15" fmla="*/ 11 h 38"/>
                <a:gd name="T16" fmla="*/ 14 w 26"/>
                <a:gd name="T17" fmla="*/ 0 h 38"/>
                <a:gd name="T18" fmla="*/ 26 w 26"/>
                <a:gd name="T19" fmla="*/ 5 h 38"/>
                <a:gd name="T20" fmla="*/ 22 w 26"/>
                <a:gd name="T21" fmla="*/ 11 h 38"/>
                <a:gd name="T22" fmla="*/ 14 w 26"/>
                <a:gd name="T23" fmla="*/ 7 h 38"/>
                <a:gd name="T24" fmla="*/ 9 w 26"/>
                <a:gd name="T25" fmla="*/ 11 h 38"/>
                <a:gd name="T26" fmla="*/ 9 w 26"/>
                <a:gd name="T27" fmla="*/ 11 h 38"/>
                <a:gd name="T28" fmla="*/ 16 w 26"/>
                <a:gd name="T29" fmla="*/ 16 h 38"/>
                <a:gd name="T30" fmla="*/ 26 w 26"/>
                <a:gd name="T31" fmla="*/ 27 h 38"/>
                <a:gd name="T32" fmla="*/ 26 w 26"/>
                <a:gd name="T33" fmla="*/ 27 h 38"/>
                <a:gd name="T34" fmla="*/ 14 w 26"/>
                <a:gd name="T35" fmla="*/ 38 h 38"/>
                <a:gd name="T36" fmla="*/ 0 w 26"/>
                <a:gd name="T37" fmla="*/ 33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 h="38">
                  <a:moveTo>
                    <a:pt x="0" y="33"/>
                  </a:moveTo>
                  <a:cubicBezTo>
                    <a:pt x="5" y="27"/>
                    <a:pt x="5" y="27"/>
                    <a:pt x="5" y="27"/>
                  </a:cubicBezTo>
                  <a:cubicBezTo>
                    <a:pt x="7" y="29"/>
                    <a:pt x="10" y="31"/>
                    <a:pt x="14" y="31"/>
                  </a:cubicBezTo>
                  <a:cubicBezTo>
                    <a:pt x="17" y="31"/>
                    <a:pt x="19" y="30"/>
                    <a:pt x="19" y="28"/>
                  </a:cubicBezTo>
                  <a:cubicBezTo>
                    <a:pt x="19" y="28"/>
                    <a:pt x="19" y="28"/>
                    <a:pt x="19" y="28"/>
                  </a:cubicBezTo>
                  <a:cubicBezTo>
                    <a:pt x="19" y="26"/>
                    <a:pt x="18" y="25"/>
                    <a:pt x="12" y="23"/>
                  </a:cubicBezTo>
                  <a:cubicBezTo>
                    <a:pt x="6" y="20"/>
                    <a:pt x="2" y="18"/>
                    <a:pt x="2" y="11"/>
                  </a:cubicBezTo>
                  <a:cubicBezTo>
                    <a:pt x="2" y="11"/>
                    <a:pt x="2" y="11"/>
                    <a:pt x="2" y="11"/>
                  </a:cubicBezTo>
                  <a:cubicBezTo>
                    <a:pt x="2" y="5"/>
                    <a:pt x="7" y="0"/>
                    <a:pt x="14" y="0"/>
                  </a:cubicBezTo>
                  <a:cubicBezTo>
                    <a:pt x="18" y="0"/>
                    <a:pt x="22" y="2"/>
                    <a:pt x="26" y="5"/>
                  </a:cubicBezTo>
                  <a:cubicBezTo>
                    <a:pt x="22" y="11"/>
                    <a:pt x="22" y="11"/>
                    <a:pt x="22" y="11"/>
                  </a:cubicBezTo>
                  <a:cubicBezTo>
                    <a:pt x="19" y="9"/>
                    <a:pt x="16" y="7"/>
                    <a:pt x="14" y="7"/>
                  </a:cubicBezTo>
                  <a:cubicBezTo>
                    <a:pt x="11" y="7"/>
                    <a:pt x="9" y="9"/>
                    <a:pt x="9" y="11"/>
                  </a:cubicBezTo>
                  <a:cubicBezTo>
                    <a:pt x="9" y="11"/>
                    <a:pt x="9" y="11"/>
                    <a:pt x="9" y="11"/>
                  </a:cubicBezTo>
                  <a:cubicBezTo>
                    <a:pt x="9" y="13"/>
                    <a:pt x="11" y="14"/>
                    <a:pt x="16" y="16"/>
                  </a:cubicBezTo>
                  <a:cubicBezTo>
                    <a:pt x="23" y="19"/>
                    <a:pt x="26" y="21"/>
                    <a:pt x="26" y="27"/>
                  </a:cubicBezTo>
                  <a:cubicBezTo>
                    <a:pt x="26" y="27"/>
                    <a:pt x="26" y="27"/>
                    <a:pt x="26" y="27"/>
                  </a:cubicBezTo>
                  <a:cubicBezTo>
                    <a:pt x="26" y="34"/>
                    <a:pt x="21" y="38"/>
                    <a:pt x="14" y="38"/>
                  </a:cubicBezTo>
                  <a:cubicBezTo>
                    <a:pt x="9" y="38"/>
                    <a:pt x="4" y="37"/>
                    <a:pt x="0" y="33"/>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47" name="Freeform 19"/>
            <p:cNvSpPr>
              <a:spLocks noEditPoints="1"/>
            </p:cNvSpPr>
            <p:nvPr/>
          </p:nvSpPr>
          <p:spPr bwMode="auto">
            <a:xfrm>
              <a:off x="3225" y="3188"/>
              <a:ext cx="129" cy="131"/>
            </a:xfrm>
            <a:custGeom>
              <a:avLst/>
              <a:gdLst>
                <a:gd name="T0" fmla="*/ 44 w 129"/>
                <a:gd name="T1" fmla="*/ 0 h 131"/>
                <a:gd name="T2" fmla="*/ 85 w 129"/>
                <a:gd name="T3" fmla="*/ 0 h 131"/>
                <a:gd name="T4" fmla="*/ 129 w 129"/>
                <a:gd name="T5" fmla="*/ 131 h 131"/>
                <a:gd name="T6" fmla="*/ 89 w 129"/>
                <a:gd name="T7" fmla="*/ 131 h 131"/>
                <a:gd name="T8" fmla="*/ 83 w 129"/>
                <a:gd name="T9" fmla="*/ 110 h 131"/>
                <a:gd name="T10" fmla="*/ 46 w 129"/>
                <a:gd name="T11" fmla="*/ 110 h 131"/>
                <a:gd name="T12" fmla="*/ 40 w 129"/>
                <a:gd name="T13" fmla="*/ 131 h 131"/>
                <a:gd name="T14" fmla="*/ 0 w 129"/>
                <a:gd name="T15" fmla="*/ 131 h 131"/>
                <a:gd name="T16" fmla="*/ 44 w 129"/>
                <a:gd name="T17" fmla="*/ 0 h 131"/>
                <a:gd name="T18" fmla="*/ 75 w 129"/>
                <a:gd name="T19" fmla="*/ 82 h 131"/>
                <a:gd name="T20" fmla="*/ 65 w 129"/>
                <a:gd name="T21" fmla="*/ 47 h 131"/>
                <a:gd name="T22" fmla="*/ 54 w 129"/>
                <a:gd name="T23" fmla="*/ 82 h 131"/>
                <a:gd name="T24" fmla="*/ 75 w 129"/>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9" h="131">
                  <a:moveTo>
                    <a:pt x="44" y="0"/>
                  </a:moveTo>
                  <a:lnTo>
                    <a:pt x="85" y="0"/>
                  </a:lnTo>
                  <a:lnTo>
                    <a:pt x="129" y="131"/>
                  </a:lnTo>
                  <a:lnTo>
                    <a:pt x="89" y="131"/>
                  </a:lnTo>
                  <a:lnTo>
                    <a:pt x="83" y="110"/>
                  </a:lnTo>
                  <a:lnTo>
                    <a:pt x="46" y="110"/>
                  </a:lnTo>
                  <a:lnTo>
                    <a:pt x="40" y="131"/>
                  </a:lnTo>
                  <a:lnTo>
                    <a:pt x="0" y="131"/>
                  </a:lnTo>
                  <a:lnTo>
                    <a:pt x="44" y="0"/>
                  </a:lnTo>
                  <a:close/>
                  <a:moveTo>
                    <a:pt x="75" y="82"/>
                  </a:moveTo>
                  <a:lnTo>
                    <a:pt x="65" y="47"/>
                  </a:lnTo>
                  <a:lnTo>
                    <a:pt x="54" y="82"/>
                  </a:lnTo>
                  <a:lnTo>
                    <a:pt x="75" y="8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48" name="Freeform 20"/>
            <p:cNvSpPr>
              <a:spLocks/>
            </p:cNvSpPr>
            <p:nvPr/>
          </p:nvSpPr>
          <p:spPr bwMode="auto">
            <a:xfrm>
              <a:off x="3376" y="3188"/>
              <a:ext cx="87" cy="131"/>
            </a:xfrm>
            <a:custGeom>
              <a:avLst/>
              <a:gdLst>
                <a:gd name="T0" fmla="*/ 0 w 87"/>
                <a:gd name="T1" fmla="*/ 0 h 131"/>
                <a:gd name="T2" fmla="*/ 39 w 87"/>
                <a:gd name="T3" fmla="*/ 0 h 131"/>
                <a:gd name="T4" fmla="*/ 39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9" y="0"/>
                  </a:lnTo>
                  <a:lnTo>
                    <a:pt x="39" y="94"/>
                  </a:lnTo>
                  <a:lnTo>
                    <a:pt x="87" y="94"/>
                  </a:lnTo>
                  <a:lnTo>
                    <a:pt x="87" y="131"/>
                  </a:lnTo>
                  <a:lnTo>
                    <a:pt x="0" y="13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49" name="Freeform 21"/>
            <p:cNvSpPr>
              <a:spLocks/>
            </p:cNvSpPr>
            <p:nvPr/>
          </p:nvSpPr>
          <p:spPr bwMode="auto">
            <a:xfrm>
              <a:off x="3491" y="3188"/>
              <a:ext cx="87" cy="131"/>
            </a:xfrm>
            <a:custGeom>
              <a:avLst/>
              <a:gdLst>
                <a:gd name="T0" fmla="*/ 0 w 87"/>
                <a:gd name="T1" fmla="*/ 0 h 131"/>
                <a:gd name="T2" fmla="*/ 38 w 87"/>
                <a:gd name="T3" fmla="*/ 0 h 131"/>
                <a:gd name="T4" fmla="*/ 38 w 87"/>
                <a:gd name="T5" fmla="*/ 94 h 131"/>
                <a:gd name="T6" fmla="*/ 87 w 87"/>
                <a:gd name="T7" fmla="*/ 94 h 131"/>
                <a:gd name="T8" fmla="*/ 87 w 87"/>
                <a:gd name="T9" fmla="*/ 131 h 131"/>
                <a:gd name="T10" fmla="*/ 0 w 87"/>
                <a:gd name="T11" fmla="*/ 131 h 131"/>
                <a:gd name="T12" fmla="*/ 0 w 87"/>
                <a:gd name="T13" fmla="*/ 0 h 131"/>
              </a:gdLst>
              <a:ahLst/>
              <a:cxnLst>
                <a:cxn ang="0">
                  <a:pos x="T0" y="T1"/>
                </a:cxn>
                <a:cxn ang="0">
                  <a:pos x="T2" y="T3"/>
                </a:cxn>
                <a:cxn ang="0">
                  <a:pos x="T4" y="T5"/>
                </a:cxn>
                <a:cxn ang="0">
                  <a:pos x="T6" y="T7"/>
                </a:cxn>
                <a:cxn ang="0">
                  <a:pos x="T8" y="T9"/>
                </a:cxn>
                <a:cxn ang="0">
                  <a:pos x="T10" y="T11"/>
                </a:cxn>
                <a:cxn ang="0">
                  <a:pos x="T12" y="T13"/>
                </a:cxn>
              </a:cxnLst>
              <a:rect l="0" t="0" r="r" b="b"/>
              <a:pathLst>
                <a:path w="87" h="131">
                  <a:moveTo>
                    <a:pt x="0" y="0"/>
                  </a:moveTo>
                  <a:lnTo>
                    <a:pt x="38" y="0"/>
                  </a:lnTo>
                  <a:lnTo>
                    <a:pt x="38" y="94"/>
                  </a:lnTo>
                  <a:lnTo>
                    <a:pt x="87" y="94"/>
                  </a:lnTo>
                  <a:lnTo>
                    <a:pt x="87" y="131"/>
                  </a:lnTo>
                  <a:lnTo>
                    <a:pt x="0" y="13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50" name="Freeform 22"/>
            <p:cNvSpPr>
              <a:spLocks/>
            </p:cNvSpPr>
            <p:nvPr/>
          </p:nvSpPr>
          <p:spPr bwMode="auto">
            <a:xfrm>
              <a:off x="3628" y="3188"/>
              <a:ext cx="103" cy="131"/>
            </a:xfrm>
            <a:custGeom>
              <a:avLst/>
              <a:gdLst>
                <a:gd name="T0" fmla="*/ 33 w 103"/>
                <a:gd name="T1" fmla="*/ 35 h 131"/>
                <a:gd name="T2" fmla="*/ 0 w 103"/>
                <a:gd name="T3" fmla="*/ 35 h 131"/>
                <a:gd name="T4" fmla="*/ 0 w 103"/>
                <a:gd name="T5" fmla="*/ 0 h 131"/>
                <a:gd name="T6" fmla="*/ 103 w 103"/>
                <a:gd name="T7" fmla="*/ 0 h 131"/>
                <a:gd name="T8" fmla="*/ 103 w 103"/>
                <a:gd name="T9" fmla="*/ 35 h 131"/>
                <a:gd name="T10" fmla="*/ 71 w 103"/>
                <a:gd name="T11" fmla="*/ 35 h 131"/>
                <a:gd name="T12" fmla="*/ 71 w 103"/>
                <a:gd name="T13" fmla="*/ 131 h 131"/>
                <a:gd name="T14" fmla="*/ 33 w 103"/>
                <a:gd name="T15" fmla="*/ 131 h 131"/>
                <a:gd name="T16" fmla="*/ 33 w 103"/>
                <a:gd name="T17" fmla="*/ 35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3" h="131">
                  <a:moveTo>
                    <a:pt x="33" y="35"/>
                  </a:moveTo>
                  <a:lnTo>
                    <a:pt x="0" y="35"/>
                  </a:lnTo>
                  <a:lnTo>
                    <a:pt x="0" y="0"/>
                  </a:lnTo>
                  <a:lnTo>
                    <a:pt x="103" y="0"/>
                  </a:lnTo>
                  <a:lnTo>
                    <a:pt x="103" y="35"/>
                  </a:lnTo>
                  <a:lnTo>
                    <a:pt x="71" y="35"/>
                  </a:lnTo>
                  <a:lnTo>
                    <a:pt x="71" y="131"/>
                  </a:lnTo>
                  <a:lnTo>
                    <a:pt x="33" y="131"/>
                  </a:lnTo>
                  <a:lnTo>
                    <a:pt x="33" y="35"/>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51" name="Freeform 23"/>
            <p:cNvSpPr>
              <a:spLocks noEditPoints="1"/>
            </p:cNvSpPr>
            <p:nvPr/>
          </p:nvSpPr>
          <p:spPr bwMode="auto">
            <a:xfrm>
              <a:off x="3757" y="3188"/>
              <a:ext cx="109" cy="131"/>
            </a:xfrm>
            <a:custGeom>
              <a:avLst/>
              <a:gdLst>
                <a:gd name="T0" fmla="*/ 0 w 54"/>
                <a:gd name="T1" fmla="*/ 0 h 64"/>
                <a:gd name="T2" fmla="*/ 26 w 54"/>
                <a:gd name="T3" fmla="*/ 0 h 64"/>
                <a:gd name="T4" fmla="*/ 47 w 54"/>
                <a:gd name="T5" fmla="*/ 7 h 64"/>
                <a:gd name="T6" fmla="*/ 53 w 54"/>
                <a:gd name="T7" fmla="*/ 22 h 64"/>
                <a:gd name="T8" fmla="*/ 53 w 54"/>
                <a:gd name="T9" fmla="*/ 22 h 64"/>
                <a:gd name="T10" fmla="*/ 42 w 54"/>
                <a:gd name="T11" fmla="*/ 41 h 64"/>
                <a:gd name="T12" fmla="*/ 54 w 54"/>
                <a:gd name="T13" fmla="*/ 64 h 64"/>
                <a:gd name="T14" fmla="*/ 32 w 54"/>
                <a:gd name="T15" fmla="*/ 64 h 64"/>
                <a:gd name="T16" fmla="*/ 22 w 54"/>
                <a:gd name="T17" fmla="*/ 45 h 64"/>
                <a:gd name="T18" fmla="*/ 19 w 54"/>
                <a:gd name="T19" fmla="*/ 45 h 64"/>
                <a:gd name="T20" fmla="*/ 19 w 54"/>
                <a:gd name="T21" fmla="*/ 64 h 64"/>
                <a:gd name="T22" fmla="*/ 0 w 54"/>
                <a:gd name="T23" fmla="*/ 64 h 64"/>
                <a:gd name="T24" fmla="*/ 0 w 54"/>
                <a:gd name="T25" fmla="*/ 0 h 64"/>
                <a:gd name="T26" fmla="*/ 26 w 54"/>
                <a:gd name="T27" fmla="*/ 31 h 64"/>
                <a:gd name="T28" fmla="*/ 33 w 54"/>
                <a:gd name="T29" fmla="*/ 24 h 64"/>
                <a:gd name="T30" fmla="*/ 33 w 54"/>
                <a:gd name="T31" fmla="*/ 23 h 64"/>
                <a:gd name="T32" fmla="*/ 26 w 54"/>
                <a:gd name="T33" fmla="*/ 16 h 64"/>
                <a:gd name="T34" fmla="*/ 19 w 54"/>
                <a:gd name="T35" fmla="*/ 16 h 64"/>
                <a:gd name="T36" fmla="*/ 19 w 54"/>
                <a:gd name="T37" fmla="*/ 31 h 64"/>
                <a:gd name="T38" fmla="*/ 26 w 54"/>
                <a:gd name="T39" fmla="*/ 31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4" h="64">
                  <a:moveTo>
                    <a:pt x="0" y="0"/>
                  </a:moveTo>
                  <a:cubicBezTo>
                    <a:pt x="26" y="0"/>
                    <a:pt x="26" y="0"/>
                    <a:pt x="26" y="0"/>
                  </a:cubicBezTo>
                  <a:cubicBezTo>
                    <a:pt x="36" y="0"/>
                    <a:pt x="43" y="2"/>
                    <a:pt x="47" y="7"/>
                  </a:cubicBezTo>
                  <a:cubicBezTo>
                    <a:pt x="51" y="10"/>
                    <a:pt x="53" y="15"/>
                    <a:pt x="53" y="22"/>
                  </a:cubicBezTo>
                  <a:cubicBezTo>
                    <a:pt x="53" y="22"/>
                    <a:pt x="53" y="22"/>
                    <a:pt x="53" y="22"/>
                  </a:cubicBezTo>
                  <a:cubicBezTo>
                    <a:pt x="53" y="32"/>
                    <a:pt x="48" y="37"/>
                    <a:pt x="42" y="41"/>
                  </a:cubicBezTo>
                  <a:cubicBezTo>
                    <a:pt x="54" y="64"/>
                    <a:pt x="54" y="64"/>
                    <a:pt x="54" y="64"/>
                  </a:cubicBezTo>
                  <a:cubicBezTo>
                    <a:pt x="32" y="64"/>
                    <a:pt x="32" y="64"/>
                    <a:pt x="32" y="64"/>
                  </a:cubicBezTo>
                  <a:cubicBezTo>
                    <a:pt x="22" y="45"/>
                    <a:pt x="22" y="45"/>
                    <a:pt x="22" y="45"/>
                  </a:cubicBezTo>
                  <a:cubicBezTo>
                    <a:pt x="19" y="45"/>
                    <a:pt x="19" y="45"/>
                    <a:pt x="19" y="45"/>
                  </a:cubicBezTo>
                  <a:cubicBezTo>
                    <a:pt x="19" y="64"/>
                    <a:pt x="19" y="64"/>
                    <a:pt x="19" y="64"/>
                  </a:cubicBezTo>
                  <a:cubicBezTo>
                    <a:pt x="0" y="64"/>
                    <a:pt x="0" y="64"/>
                    <a:pt x="0" y="64"/>
                  </a:cubicBezTo>
                  <a:lnTo>
                    <a:pt x="0" y="0"/>
                  </a:lnTo>
                  <a:close/>
                  <a:moveTo>
                    <a:pt x="26" y="31"/>
                  </a:moveTo>
                  <a:cubicBezTo>
                    <a:pt x="30" y="31"/>
                    <a:pt x="33" y="28"/>
                    <a:pt x="33" y="24"/>
                  </a:cubicBezTo>
                  <a:cubicBezTo>
                    <a:pt x="33" y="23"/>
                    <a:pt x="33" y="23"/>
                    <a:pt x="33" y="23"/>
                  </a:cubicBezTo>
                  <a:cubicBezTo>
                    <a:pt x="33" y="19"/>
                    <a:pt x="30" y="16"/>
                    <a:pt x="26" y="16"/>
                  </a:cubicBezTo>
                  <a:cubicBezTo>
                    <a:pt x="19" y="16"/>
                    <a:pt x="19" y="16"/>
                    <a:pt x="19" y="16"/>
                  </a:cubicBezTo>
                  <a:cubicBezTo>
                    <a:pt x="19" y="31"/>
                    <a:pt x="19" y="31"/>
                    <a:pt x="19" y="31"/>
                  </a:cubicBezTo>
                  <a:lnTo>
                    <a:pt x="26" y="31"/>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52" name="Freeform 24"/>
            <p:cNvSpPr>
              <a:spLocks noEditPoints="1"/>
            </p:cNvSpPr>
            <p:nvPr/>
          </p:nvSpPr>
          <p:spPr bwMode="auto">
            <a:xfrm>
              <a:off x="3880" y="3188"/>
              <a:ext cx="131" cy="131"/>
            </a:xfrm>
            <a:custGeom>
              <a:avLst/>
              <a:gdLst>
                <a:gd name="T0" fmla="*/ 45 w 131"/>
                <a:gd name="T1" fmla="*/ 0 h 131"/>
                <a:gd name="T2" fmla="*/ 87 w 131"/>
                <a:gd name="T3" fmla="*/ 0 h 131"/>
                <a:gd name="T4" fmla="*/ 131 w 131"/>
                <a:gd name="T5" fmla="*/ 131 h 131"/>
                <a:gd name="T6" fmla="*/ 89 w 131"/>
                <a:gd name="T7" fmla="*/ 131 h 131"/>
                <a:gd name="T8" fmla="*/ 83 w 131"/>
                <a:gd name="T9" fmla="*/ 110 h 131"/>
                <a:gd name="T10" fmla="*/ 47 w 131"/>
                <a:gd name="T11" fmla="*/ 110 h 131"/>
                <a:gd name="T12" fmla="*/ 43 w 131"/>
                <a:gd name="T13" fmla="*/ 131 h 131"/>
                <a:gd name="T14" fmla="*/ 0 w 131"/>
                <a:gd name="T15" fmla="*/ 131 h 131"/>
                <a:gd name="T16" fmla="*/ 45 w 131"/>
                <a:gd name="T17" fmla="*/ 0 h 131"/>
                <a:gd name="T18" fmla="*/ 75 w 131"/>
                <a:gd name="T19" fmla="*/ 82 h 131"/>
                <a:gd name="T20" fmla="*/ 65 w 131"/>
                <a:gd name="T21" fmla="*/ 47 h 131"/>
                <a:gd name="T22" fmla="*/ 55 w 131"/>
                <a:gd name="T23" fmla="*/ 82 h 131"/>
                <a:gd name="T24" fmla="*/ 75 w 131"/>
                <a:gd name="T25" fmla="*/ 82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31" h="131">
                  <a:moveTo>
                    <a:pt x="45" y="0"/>
                  </a:moveTo>
                  <a:lnTo>
                    <a:pt x="87" y="0"/>
                  </a:lnTo>
                  <a:lnTo>
                    <a:pt x="131" y="131"/>
                  </a:lnTo>
                  <a:lnTo>
                    <a:pt x="89" y="131"/>
                  </a:lnTo>
                  <a:lnTo>
                    <a:pt x="83" y="110"/>
                  </a:lnTo>
                  <a:lnTo>
                    <a:pt x="47" y="110"/>
                  </a:lnTo>
                  <a:lnTo>
                    <a:pt x="43" y="131"/>
                  </a:lnTo>
                  <a:lnTo>
                    <a:pt x="0" y="131"/>
                  </a:lnTo>
                  <a:lnTo>
                    <a:pt x="45" y="0"/>
                  </a:lnTo>
                  <a:close/>
                  <a:moveTo>
                    <a:pt x="75" y="82"/>
                  </a:moveTo>
                  <a:lnTo>
                    <a:pt x="65" y="47"/>
                  </a:lnTo>
                  <a:lnTo>
                    <a:pt x="55" y="82"/>
                  </a:lnTo>
                  <a:lnTo>
                    <a:pt x="75" y="82"/>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53" name="Freeform 25"/>
            <p:cNvSpPr>
              <a:spLocks/>
            </p:cNvSpPr>
            <p:nvPr/>
          </p:nvSpPr>
          <p:spPr bwMode="auto">
            <a:xfrm>
              <a:off x="4036" y="3188"/>
              <a:ext cx="92" cy="131"/>
            </a:xfrm>
            <a:custGeom>
              <a:avLst/>
              <a:gdLst>
                <a:gd name="T0" fmla="*/ 0 w 92"/>
                <a:gd name="T1" fmla="*/ 0 h 131"/>
                <a:gd name="T2" fmla="*/ 92 w 92"/>
                <a:gd name="T3" fmla="*/ 0 h 131"/>
                <a:gd name="T4" fmla="*/ 92 w 92"/>
                <a:gd name="T5" fmla="*/ 35 h 131"/>
                <a:gd name="T6" fmla="*/ 40 w 92"/>
                <a:gd name="T7" fmla="*/ 35 h 131"/>
                <a:gd name="T8" fmla="*/ 40 w 92"/>
                <a:gd name="T9" fmla="*/ 53 h 131"/>
                <a:gd name="T10" fmla="*/ 88 w 92"/>
                <a:gd name="T11" fmla="*/ 53 h 131"/>
                <a:gd name="T12" fmla="*/ 88 w 92"/>
                <a:gd name="T13" fmla="*/ 86 h 131"/>
                <a:gd name="T14" fmla="*/ 40 w 92"/>
                <a:gd name="T15" fmla="*/ 86 h 131"/>
                <a:gd name="T16" fmla="*/ 40 w 92"/>
                <a:gd name="T17" fmla="*/ 131 h 131"/>
                <a:gd name="T18" fmla="*/ 0 w 92"/>
                <a:gd name="T19" fmla="*/ 131 h 131"/>
                <a:gd name="T20" fmla="*/ 0 w 92"/>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2" h="131">
                  <a:moveTo>
                    <a:pt x="0" y="0"/>
                  </a:moveTo>
                  <a:lnTo>
                    <a:pt x="92" y="0"/>
                  </a:lnTo>
                  <a:lnTo>
                    <a:pt x="92" y="35"/>
                  </a:lnTo>
                  <a:lnTo>
                    <a:pt x="40" y="35"/>
                  </a:lnTo>
                  <a:lnTo>
                    <a:pt x="40" y="53"/>
                  </a:lnTo>
                  <a:lnTo>
                    <a:pt x="88" y="53"/>
                  </a:lnTo>
                  <a:lnTo>
                    <a:pt x="88" y="86"/>
                  </a:lnTo>
                  <a:lnTo>
                    <a:pt x="40" y="86"/>
                  </a:lnTo>
                  <a:lnTo>
                    <a:pt x="40" y="131"/>
                  </a:lnTo>
                  <a:lnTo>
                    <a:pt x="0" y="13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54" name="Freeform 26"/>
            <p:cNvSpPr>
              <a:spLocks/>
            </p:cNvSpPr>
            <p:nvPr/>
          </p:nvSpPr>
          <p:spPr bwMode="auto">
            <a:xfrm>
              <a:off x="4159" y="3188"/>
              <a:ext cx="90" cy="131"/>
            </a:xfrm>
            <a:custGeom>
              <a:avLst/>
              <a:gdLst>
                <a:gd name="T0" fmla="*/ 0 w 90"/>
                <a:gd name="T1" fmla="*/ 0 h 131"/>
                <a:gd name="T2" fmla="*/ 90 w 90"/>
                <a:gd name="T3" fmla="*/ 0 h 131"/>
                <a:gd name="T4" fmla="*/ 90 w 90"/>
                <a:gd name="T5" fmla="*/ 35 h 131"/>
                <a:gd name="T6" fmla="*/ 38 w 90"/>
                <a:gd name="T7" fmla="*/ 35 h 131"/>
                <a:gd name="T8" fmla="*/ 38 w 90"/>
                <a:gd name="T9" fmla="*/ 53 h 131"/>
                <a:gd name="T10" fmla="*/ 86 w 90"/>
                <a:gd name="T11" fmla="*/ 53 h 131"/>
                <a:gd name="T12" fmla="*/ 86 w 90"/>
                <a:gd name="T13" fmla="*/ 86 h 131"/>
                <a:gd name="T14" fmla="*/ 38 w 90"/>
                <a:gd name="T15" fmla="*/ 86 h 131"/>
                <a:gd name="T16" fmla="*/ 38 w 90"/>
                <a:gd name="T17" fmla="*/ 131 h 131"/>
                <a:gd name="T18" fmla="*/ 0 w 90"/>
                <a:gd name="T19" fmla="*/ 131 h 131"/>
                <a:gd name="T20" fmla="*/ 0 w 90"/>
                <a:gd name="T21" fmla="*/ 0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90" h="131">
                  <a:moveTo>
                    <a:pt x="0" y="0"/>
                  </a:moveTo>
                  <a:lnTo>
                    <a:pt x="90" y="0"/>
                  </a:lnTo>
                  <a:lnTo>
                    <a:pt x="90" y="35"/>
                  </a:lnTo>
                  <a:lnTo>
                    <a:pt x="38" y="35"/>
                  </a:lnTo>
                  <a:lnTo>
                    <a:pt x="38" y="53"/>
                  </a:lnTo>
                  <a:lnTo>
                    <a:pt x="86" y="53"/>
                  </a:lnTo>
                  <a:lnTo>
                    <a:pt x="86" y="86"/>
                  </a:lnTo>
                  <a:lnTo>
                    <a:pt x="38" y="86"/>
                  </a:lnTo>
                  <a:lnTo>
                    <a:pt x="38" y="131"/>
                  </a:lnTo>
                  <a:lnTo>
                    <a:pt x="0" y="131"/>
                  </a:lnTo>
                  <a:lnTo>
                    <a:pt x="0" y="0"/>
                  </a:ln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55" name="Rectangle 27"/>
            <p:cNvSpPr>
              <a:spLocks noChangeArrowheads="1"/>
            </p:cNvSpPr>
            <p:nvPr/>
          </p:nvSpPr>
          <p:spPr bwMode="auto">
            <a:xfrm>
              <a:off x="4282" y="3188"/>
              <a:ext cx="40" cy="131"/>
            </a:xfrm>
            <a:prstGeom prst="rect">
              <a:avLst/>
            </a:pr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sp>
          <p:nvSpPr>
            <p:cNvPr id="56" name="Freeform 28"/>
            <p:cNvSpPr>
              <a:spLocks/>
            </p:cNvSpPr>
            <p:nvPr/>
          </p:nvSpPr>
          <p:spPr bwMode="auto">
            <a:xfrm>
              <a:off x="4348" y="3186"/>
              <a:ext cx="109" cy="135"/>
            </a:xfrm>
            <a:custGeom>
              <a:avLst/>
              <a:gdLst>
                <a:gd name="T0" fmla="*/ 0 w 54"/>
                <a:gd name="T1" fmla="*/ 34 h 66"/>
                <a:gd name="T2" fmla="*/ 0 w 54"/>
                <a:gd name="T3" fmla="*/ 32 h 66"/>
                <a:gd name="T4" fmla="*/ 30 w 54"/>
                <a:gd name="T5" fmla="*/ 0 h 66"/>
                <a:gd name="T6" fmla="*/ 54 w 54"/>
                <a:gd name="T7" fmla="*/ 12 h 66"/>
                <a:gd name="T8" fmla="*/ 40 w 54"/>
                <a:gd name="T9" fmla="*/ 24 h 66"/>
                <a:gd name="T10" fmla="*/ 31 w 54"/>
                <a:gd name="T11" fmla="*/ 18 h 66"/>
                <a:gd name="T12" fmla="*/ 20 w 54"/>
                <a:gd name="T13" fmla="*/ 32 h 66"/>
                <a:gd name="T14" fmla="*/ 20 w 54"/>
                <a:gd name="T15" fmla="*/ 33 h 66"/>
                <a:gd name="T16" fmla="*/ 31 w 54"/>
                <a:gd name="T17" fmla="*/ 48 h 66"/>
                <a:gd name="T18" fmla="*/ 41 w 54"/>
                <a:gd name="T19" fmla="*/ 41 h 66"/>
                <a:gd name="T20" fmla="*/ 54 w 54"/>
                <a:gd name="T21" fmla="*/ 53 h 66"/>
                <a:gd name="T22" fmla="*/ 29 w 54"/>
                <a:gd name="T23" fmla="*/ 66 h 66"/>
                <a:gd name="T24" fmla="*/ 0 w 54"/>
                <a:gd name="T25" fmla="*/ 34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4" h="66">
                  <a:moveTo>
                    <a:pt x="0" y="34"/>
                  </a:moveTo>
                  <a:cubicBezTo>
                    <a:pt x="0" y="32"/>
                    <a:pt x="0" y="32"/>
                    <a:pt x="0" y="32"/>
                  </a:cubicBezTo>
                  <a:cubicBezTo>
                    <a:pt x="0" y="12"/>
                    <a:pt x="14" y="0"/>
                    <a:pt x="30" y="0"/>
                  </a:cubicBezTo>
                  <a:cubicBezTo>
                    <a:pt x="41" y="0"/>
                    <a:pt x="48" y="4"/>
                    <a:pt x="54" y="12"/>
                  </a:cubicBezTo>
                  <a:cubicBezTo>
                    <a:pt x="40" y="24"/>
                    <a:pt x="40" y="24"/>
                    <a:pt x="40" y="24"/>
                  </a:cubicBezTo>
                  <a:cubicBezTo>
                    <a:pt x="38" y="21"/>
                    <a:pt x="35" y="18"/>
                    <a:pt x="31" y="18"/>
                  </a:cubicBezTo>
                  <a:cubicBezTo>
                    <a:pt x="24" y="18"/>
                    <a:pt x="20" y="23"/>
                    <a:pt x="20" y="32"/>
                  </a:cubicBezTo>
                  <a:cubicBezTo>
                    <a:pt x="20" y="33"/>
                    <a:pt x="20" y="33"/>
                    <a:pt x="20" y="33"/>
                  </a:cubicBezTo>
                  <a:cubicBezTo>
                    <a:pt x="20" y="43"/>
                    <a:pt x="25" y="48"/>
                    <a:pt x="31" y="48"/>
                  </a:cubicBezTo>
                  <a:cubicBezTo>
                    <a:pt x="36" y="48"/>
                    <a:pt x="39" y="45"/>
                    <a:pt x="41" y="41"/>
                  </a:cubicBezTo>
                  <a:cubicBezTo>
                    <a:pt x="54" y="53"/>
                    <a:pt x="54" y="53"/>
                    <a:pt x="54" y="53"/>
                  </a:cubicBezTo>
                  <a:cubicBezTo>
                    <a:pt x="49" y="60"/>
                    <a:pt x="42" y="66"/>
                    <a:pt x="29" y="66"/>
                  </a:cubicBezTo>
                  <a:cubicBezTo>
                    <a:pt x="14" y="66"/>
                    <a:pt x="0" y="54"/>
                    <a:pt x="0" y="34"/>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dirty="0">
                <a:uFillTx/>
              </a:endParaRPr>
            </a:p>
          </p:txBody>
        </p:sp>
      </p:grpSp>
      <p:sp>
        <p:nvSpPr>
          <p:cNvPr id="57" name="Rectangle 56"/>
          <p:cNvSpPr/>
          <p:nvPr/>
        </p:nvSpPr>
        <p:spPr>
          <a:xfrm>
            <a:off x="378802" y="2122988"/>
            <a:ext cx="2517511" cy="261610"/>
          </a:xfrm>
          <a:prstGeom prst="rect">
            <a:avLst/>
          </a:prstGeom>
        </p:spPr>
        <p:txBody>
          <a:bodyPr wrap="square">
            <a:spAutoFit/>
          </a:bodyPr>
          <a:lstStyle/>
          <a:p>
            <a:pPr algn="r"/>
            <a:r>
              <a:rPr lang="en-US" sz="1100" b="1" dirty="0">
                <a:solidFill>
                  <a:schemeClr val="accent2"/>
                </a:solidFill>
                <a:latin typeface="Montserrat" panose="020B0604020202020204" charset="0"/>
              </a:rPr>
              <a:t>Open, flexible </a:t>
            </a:r>
            <a:r>
              <a:rPr lang="en-US" sz="1100" dirty="0">
                <a:solidFill>
                  <a:schemeClr val="accent2"/>
                </a:solidFill>
                <a:latin typeface="Montserrat" panose="020B0604020202020204" charset="0"/>
              </a:rPr>
              <a:t>platform</a:t>
            </a:r>
          </a:p>
        </p:txBody>
      </p:sp>
      <p:sp>
        <p:nvSpPr>
          <p:cNvPr id="59" name="Rectangle 58"/>
          <p:cNvSpPr/>
          <p:nvPr/>
        </p:nvSpPr>
        <p:spPr>
          <a:xfrm>
            <a:off x="378802" y="2555287"/>
            <a:ext cx="2517511" cy="430887"/>
          </a:xfrm>
          <a:prstGeom prst="rect">
            <a:avLst/>
          </a:prstGeom>
        </p:spPr>
        <p:txBody>
          <a:bodyPr wrap="square">
            <a:spAutoFit/>
          </a:bodyPr>
          <a:lstStyle/>
          <a:p>
            <a:pPr algn="r"/>
            <a:r>
              <a:rPr lang="en-US" sz="1100" b="1" dirty="0">
                <a:solidFill>
                  <a:schemeClr val="accent2"/>
                </a:solidFill>
                <a:latin typeface="Montserrat" panose="020B0604020202020204" charset="0"/>
              </a:rPr>
              <a:t>Extensible </a:t>
            </a:r>
            <a:r>
              <a:rPr lang="en-US" sz="1100" dirty="0">
                <a:solidFill>
                  <a:schemeClr val="accent2"/>
                </a:solidFill>
                <a:latin typeface="Montserrat" panose="020B0604020202020204" charset="0"/>
              </a:rPr>
              <a:t>to any sensor </a:t>
            </a:r>
            <a:br>
              <a:rPr lang="en-US" sz="1100" dirty="0">
                <a:solidFill>
                  <a:schemeClr val="accent2"/>
                </a:solidFill>
                <a:latin typeface="Montserrat" panose="020B0604020202020204" charset="0"/>
              </a:rPr>
            </a:br>
            <a:r>
              <a:rPr lang="en-US" sz="1100" dirty="0">
                <a:solidFill>
                  <a:schemeClr val="accent2"/>
                </a:solidFill>
                <a:latin typeface="Montserrat" panose="020B0604020202020204" charset="0"/>
              </a:rPr>
              <a:t>or data set </a:t>
            </a:r>
          </a:p>
        </p:txBody>
      </p:sp>
      <p:sp>
        <p:nvSpPr>
          <p:cNvPr id="60" name="Rectangle 59"/>
          <p:cNvSpPr/>
          <p:nvPr/>
        </p:nvSpPr>
        <p:spPr>
          <a:xfrm>
            <a:off x="378802" y="3078854"/>
            <a:ext cx="2517511" cy="430887"/>
          </a:xfrm>
          <a:prstGeom prst="rect">
            <a:avLst/>
          </a:prstGeom>
        </p:spPr>
        <p:txBody>
          <a:bodyPr wrap="square">
            <a:spAutoFit/>
          </a:bodyPr>
          <a:lstStyle/>
          <a:p>
            <a:pPr algn="r"/>
            <a:r>
              <a:rPr lang="en-US" sz="1100" b="1" dirty="0">
                <a:solidFill>
                  <a:schemeClr val="accent2"/>
                </a:solidFill>
                <a:latin typeface="Montserrat" panose="020B0604020202020204" charset="0"/>
              </a:rPr>
              <a:t>Complex</a:t>
            </a:r>
            <a:r>
              <a:rPr lang="en-US" sz="1100" dirty="0">
                <a:solidFill>
                  <a:schemeClr val="accent2"/>
                </a:solidFill>
                <a:latin typeface="Montserrat" panose="020B0604020202020204" charset="0"/>
              </a:rPr>
              <a:t> conditional </a:t>
            </a:r>
            <a:br>
              <a:rPr lang="en-US" sz="1100" dirty="0">
                <a:solidFill>
                  <a:schemeClr val="accent2"/>
                </a:solidFill>
                <a:latin typeface="Montserrat" panose="020B0604020202020204" charset="0"/>
              </a:rPr>
            </a:br>
            <a:r>
              <a:rPr lang="en-US" sz="1100" dirty="0">
                <a:solidFill>
                  <a:schemeClr val="accent2"/>
                </a:solidFill>
                <a:latin typeface="Montserrat" panose="020B0604020202020204" charset="0"/>
              </a:rPr>
              <a:t>messaging capabilities </a:t>
            </a:r>
          </a:p>
        </p:txBody>
      </p:sp>
      <p:sp>
        <p:nvSpPr>
          <p:cNvPr id="61" name="Rectangle 60"/>
          <p:cNvSpPr/>
          <p:nvPr/>
        </p:nvSpPr>
        <p:spPr>
          <a:xfrm>
            <a:off x="378802" y="3703195"/>
            <a:ext cx="2517511" cy="261610"/>
          </a:xfrm>
          <a:prstGeom prst="rect">
            <a:avLst/>
          </a:prstGeom>
        </p:spPr>
        <p:txBody>
          <a:bodyPr wrap="square">
            <a:spAutoFit/>
          </a:bodyPr>
          <a:lstStyle/>
          <a:p>
            <a:pPr algn="r"/>
            <a:r>
              <a:rPr lang="en-US" sz="1100" b="1" dirty="0">
                <a:solidFill>
                  <a:schemeClr val="accent2"/>
                </a:solidFill>
                <a:latin typeface="Montserrat" panose="020B0604020202020204" charset="0"/>
              </a:rPr>
              <a:t>Easy</a:t>
            </a:r>
            <a:r>
              <a:rPr lang="en-US" sz="1100" dirty="0">
                <a:solidFill>
                  <a:schemeClr val="accent2"/>
                </a:solidFill>
                <a:latin typeface="Montserrat" panose="020B0604020202020204" charset="0"/>
              </a:rPr>
              <a:t> to implement</a:t>
            </a:r>
          </a:p>
        </p:txBody>
      </p:sp>
      <p:sp>
        <p:nvSpPr>
          <p:cNvPr id="62" name="Rectangle 61"/>
          <p:cNvSpPr/>
          <p:nvPr/>
        </p:nvSpPr>
        <p:spPr>
          <a:xfrm>
            <a:off x="6296860" y="1962743"/>
            <a:ext cx="2527758" cy="600164"/>
          </a:xfrm>
          <a:prstGeom prst="rect">
            <a:avLst/>
          </a:prstGeom>
        </p:spPr>
        <p:txBody>
          <a:bodyPr wrap="square">
            <a:spAutoFit/>
          </a:bodyPr>
          <a:lstStyle/>
          <a:p>
            <a:r>
              <a:rPr lang="en-US" sz="1100" b="1" dirty="0">
                <a:solidFill>
                  <a:schemeClr val="accent2"/>
                </a:solidFill>
                <a:latin typeface="Montserrat" panose="020B0604020202020204" charset="0"/>
              </a:rPr>
              <a:t>Simple to connect </a:t>
            </a:r>
            <a:r>
              <a:rPr lang="en-US" sz="1100" dirty="0">
                <a:solidFill>
                  <a:schemeClr val="accent2"/>
                </a:solidFill>
                <a:latin typeface="Montserrat" panose="020B0604020202020204" charset="0"/>
              </a:rPr>
              <a:t>all physical sensors and dynamic </a:t>
            </a:r>
            <a:br>
              <a:rPr lang="en-US" sz="1100" dirty="0">
                <a:solidFill>
                  <a:schemeClr val="accent2"/>
                </a:solidFill>
                <a:latin typeface="Montserrat" panose="020B0604020202020204" charset="0"/>
              </a:rPr>
            </a:br>
            <a:r>
              <a:rPr lang="en-US" sz="1100" dirty="0">
                <a:solidFill>
                  <a:schemeClr val="accent2"/>
                </a:solidFill>
                <a:latin typeface="Montserrat" panose="020B0604020202020204" charset="0"/>
              </a:rPr>
              <a:t>message signs </a:t>
            </a:r>
          </a:p>
        </p:txBody>
      </p:sp>
      <p:sp>
        <p:nvSpPr>
          <p:cNvPr id="63" name="Rectangle 62"/>
          <p:cNvSpPr/>
          <p:nvPr/>
        </p:nvSpPr>
        <p:spPr>
          <a:xfrm>
            <a:off x="6295917" y="2867071"/>
            <a:ext cx="2527758" cy="430887"/>
          </a:xfrm>
          <a:prstGeom prst="rect">
            <a:avLst/>
          </a:prstGeom>
        </p:spPr>
        <p:txBody>
          <a:bodyPr wrap="square">
            <a:spAutoFit/>
          </a:bodyPr>
          <a:lstStyle/>
          <a:p>
            <a:r>
              <a:rPr lang="en-US" sz="1100" dirty="0">
                <a:solidFill>
                  <a:schemeClr val="accent2"/>
                </a:solidFill>
                <a:latin typeface="Montserrat" panose="020B0604020202020204" charset="0"/>
              </a:rPr>
              <a:t>Existing network of </a:t>
            </a:r>
            <a:r>
              <a:rPr lang="en-US" sz="1100" b="1" dirty="0">
                <a:solidFill>
                  <a:schemeClr val="accent2"/>
                </a:solidFill>
                <a:latin typeface="Montserrat" panose="020B0604020202020204" charset="0"/>
              </a:rPr>
              <a:t>over </a:t>
            </a:r>
            <a:br>
              <a:rPr lang="en-US" sz="1100" b="1" dirty="0">
                <a:solidFill>
                  <a:schemeClr val="accent2"/>
                </a:solidFill>
                <a:latin typeface="Montserrat" panose="020B0604020202020204" charset="0"/>
              </a:rPr>
            </a:br>
            <a:r>
              <a:rPr lang="en-US" sz="1100" b="1" dirty="0">
                <a:solidFill>
                  <a:schemeClr val="accent2"/>
                </a:solidFill>
                <a:latin typeface="Montserrat" panose="020B0604020202020204" charset="0"/>
              </a:rPr>
              <a:t>3,500 customers</a:t>
            </a:r>
          </a:p>
        </p:txBody>
      </p:sp>
      <p:sp>
        <p:nvSpPr>
          <p:cNvPr id="64" name="Rectangle 63"/>
          <p:cNvSpPr/>
          <p:nvPr/>
        </p:nvSpPr>
        <p:spPr>
          <a:xfrm>
            <a:off x="6295917" y="3564063"/>
            <a:ext cx="2527758" cy="600164"/>
          </a:xfrm>
          <a:prstGeom prst="rect">
            <a:avLst/>
          </a:prstGeom>
        </p:spPr>
        <p:txBody>
          <a:bodyPr wrap="square">
            <a:spAutoFit/>
          </a:bodyPr>
          <a:lstStyle/>
          <a:p>
            <a:r>
              <a:rPr lang="en-US" sz="1100" b="1" dirty="0">
                <a:solidFill>
                  <a:schemeClr val="accent2"/>
                </a:solidFill>
                <a:latin typeface="Montserrat" panose="020B0604020202020204" charset="0"/>
              </a:rPr>
              <a:t>Over 5,000 </a:t>
            </a:r>
            <a:r>
              <a:rPr lang="en-US" sz="1100" dirty="0">
                <a:solidFill>
                  <a:schemeClr val="accent2"/>
                </a:solidFill>
                <a:latin typeface="Montserrat" panose="020B0604020202020204" charset="0"/>
              </a:rPr>
              <a:t>connection-ready sensors and dynamic message signs in the field</a:t>
            </a:r>
          </a:p>
        </p:txBody>
      </p:sp>
      <p:sp>
        <p:nvSpPr>
          <p:cNvPr id="65" name="Oval 64"/>
          <p:cNvSpPr/>
          <p:nvPr/>
        </p:nvSpPr>
        <p:spPr>
          <a:xfrm>
            <a:off x="2899783" y="2198177"/>
            <a:ext cx="126620" cy="126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2899783" y="2754189"/>
            <a:ext cx="126620" cy="126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2899783" y="3257303"/>
            <a:ext cx="126620" cy="126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2899783" y="3784548"/>
            <a:ext cx="126620" cy="126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6152500" y="2198177"/>
            <a:ext cx="126620" cy="126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6152500" y="3801058"/>
            <a:ext cx="126620" cy="126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6152500" y="3016449"/>
            <a:ext cx="126620" cy="126620"/>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0" name="Group 89"/>
          <p:cNvGrpSpPr/>
          <p:nvPr/>
        </p:nvGrpSpPr>
        <p:grpSpPr>
          <a:xfrm>
            <a:off x="3070861" y="2820670"/>
            <a:ext cx="919990" cy="499943"/>
            <a:chOff x="3254163" y="2820670"/>
            <a:chExt cx="736687" cy="499943"/>
          </a:xfrm>
        </p:grpSpPr>
        <p:sp>
          <p:nvSpPr>
            <p:cNvPr id="82" name="Freeform 81"/>
            <p:cNvSpPr/>
            <p:nvPr/>
          </p:nvSpPr>
          <p:spPr>
            <a:xfrm>
              <a:off x="3254163" y="2820670"/>
              <a:ext cx="736687" cy="0"/>
            </a:xfrm>
            <a:custGeom>
              <a:avLst/>
              <a:gdLst>
                <a:gd name="connsiteX0" fmla="*/ 0 w 571500"/>
                <a:gd name="connsiteY0" fmla="*/ 0 h 0"/>
                <a:gd name="connsiteX1" fmla="*/ 571500 w 571500"/>
                <a:gd name="connsiteY1" fmla="*/ 0 h 0"/>
              </a:gdLst>
              <a:ahLst/>
              <a:cxnLst>
                <a:cxn ang="0">
                  <a:pos x="connsiteX0" y="connsiteY0"/>
                </a:cxn>
                <a:cxn ang="0">
                  <a:pos x="connsiteX1" y="connsiteY1"/>
                </a:cxn>
              </a:cxnLst>
              <a:rect l="l" t="t" r="r" b="b"/>
              <a:pathLst>
                <a:path w="571500">
                  <a:moveTo>
                    <a:pt x="0" y="0"/>
                  </a:moveTo>
                  <a:lnTo>
                    <a:pt x="571500" y="0"/>
                  </a:lnTo>
                </a:path>
              </a:pathLst>
            </a:cu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Freeform 82"/>
            <p:cNvSpPr/>
            <p:nvPr/>
          </p:nvSpPr>
          <p:spPr>
            <a:xfrm>
              <a:off x="3254163" y="3320613"/>
              <a:ext cx="736687" cy="0"/>
            </a:xfrm>
            <a:custGeom>
              <a:avLst/>
              <a:gdLst>
                <a:gd name="connsiteX0" fmla="*/ 0 w 571500"/>
                <a:gd name="connsiteY0" fmla="*/ 0 h 0"/>
                <a:gd name="connsiteX1" fmla="*/ 571500 w 571500"/>
                <a:gd name="connsiteY1" fmla="*/ 0 h 0"/>
              </a:gdLst>
              <a:ahLst/>
              <a:cxnLst>
                <a:cxn ang="0">
                  <a:pos x="connsiteX0" y="connsiteY0"/>
                </a:cxn>
                <a:cxn ang="0">
                  <a:pos x="connsiteX1" y="connsiteY1"/>
                </a:cxn>
              </a:cxnLst>
              <a:rect l="l" t="t" r="r" b="b"/>
              <a:pathLst>
                <a:path w="571500">
                  <a:moveTo>
                    <a:pt x="0" y="0"/>
                  </a:moveTo>
                  <a:lnTo>
                    <a:pt x="571500" y="0"/>
                  </a:lnTo>
                </a:path>
              </a:pathLst>
            </a:cu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4" name="Freeform 83"/>
          <p:cNvSpPr/>
          <p:nvPr/>
        </p:nvSpPr>
        <p:spPr>
          <a:xfrm flipV="1">
            <a:off x="5202733" y="3036358"/>
            <a:ext cx="862787" cy="45719"/>
          </a:xfrm>
          <a:custGeom>
            <a:avLst/>
            <a:gdLst>
              <a:gd name="connsiteX0" fmla="*/ 0 w 571500"/>
              <a:gd name="connsiteY0" fmla="*/ 0 h 0"/>
              <a:gd name="connsiteX1" fmla="*/ 571500 w 571500"/>
              <a:gd name="connsiteY1" fmla="*/ 0 h 0"/>
            </a:gdLst>
            <a:ahLst/>
            <a:cxnLst>
              <a:cxn ang="0">
                <a:pos x="connsiteX0" y="connsiteY0"/>
              </a:cxn>
              <a:cxn ang="0">
                <a:pos x="connsiteX1" y="connsiteY1"/>
              </a:cxn>
            </a:cxnLst>
            <a:rect l="l" t="t" r="r" b="b"/>
            <a:pathLst>
              <a:path w="571500">
                <a:moveTo>
                  <a:pt x="0" y="0"/>
                </a:moveTo>
                <a:lnTo>
                  <a:pt x="571500" y="0"/>
                </a:lnTo>
              </a:path>
            </a:pathLst>
          </a:cu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6" name="Freeform 85"/>
          <p:cNvSpPr/>
          <p:nvPr/>
        </p:nvSpPr>
        <p:spPr>
          <a:xfrm>
            <a:off x="3070860" y="2247900"/>
            <a:ext cx="1013460" cy="388620"/>
          </a:xfrm>
          <a:custGeom>
            <a:avLst/>
            <a:gdLst>
              <a:gd name="connsiteX0" fmla="*/ 0 w 1013460"/>
              <a:gd name="connsiteY0" fmla="*/ 0 h 388620"/>
              <a:gd name="connsiteX1" fmla="*/ 624840 w 1013460"/>
              <a:gd name="connsiteY1" fmla="*/ 0 h 388620"/>
              <a:gd name="connsiteX2" fmla="*/ 1013460 w 1013460"/>
              <a:gd name="connsiteY2" fmla="*/ 388620 h 388620"/>
            </a:gdLst>
            <a:ahLst/>
            <a:cxnLst>
              <a:cxn ang="0">
                <a:pos x="connsiteX0" y="connsiteY0"/>
              </a:cxn>
              <a:cxn ang="0">
                <a:pos x="connsiteX1" y="connsiteY1"/>
              </a:cxn>
              <a:cxn ang="0">
                <a:pos x="connsiteX2" y="connsiteY2"/>
              </a:cxn>
            </a:cxnLst>
            <a:rect l="l" t="t" r="r" b="b"/>
            <a:pathLst>
              <a:path w="1013460" h="388620">
                <a:moveTo>
                  <a:pt x="0" y="0"/>
                </a:moveTo>
                <a:lnTo>
                  <a:pt x="624840" y="0"/>
                </a:lnTo>
                <a:lnTo>
                  <a:pt x="1013460" y="388620"/>
                </a:lnTo>
              </a:path>
            </a:pathLst>
          </a:cu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7" name="Freeform 86"/>
          <p:cNvSpPr/>
          <p:nvPr/>
        </p:nvSpPr>
        <p:spPr>
          <a:xfrm flipH="1">
            <a:off x="5052060" y="2247900"/>
            <a:ext cx="1013460" cy="388620"/>
          </a:xfrm>
          <a:custGeom>
            <a:avLst/>
            <a:gdLst>
              <a:gd name="connsiteX0" fmla="*/ 0 w 1013460"/>
              <a:gd name="connsiteY0" fmla="*/ 0 h 388620"/>
              <a:gd name="connsiteX1" fmla="*/ 624840 w 1013460"/>
              <a:gd name="connsiteY1" fmla="*/ 0 h 388620"/>
              <a:gd name="connsiteX2" fmla="*/ 1013460 w 1013460"/>
              <a:gd name="connsiteY2" fmla="*/ 388620 h 388620"/>
            </a:gdLst>
            <a:ahLst/>
            <a:cxnLst>
              <a:cxn ang="0">
                <a:pos x="connsiteX0" y="connsiteY0"/>
              </a:cxn>
              <a:cxn ang="0">
                <a:pos x="connsiteX1" y="connsiteY1"/>
              </a:cxn>
              <a:cxn ang="0">
                <a:pos x="connsiteX2" y="connsiteY2"/>
              </a:cxn>
            </a:cxnLst>
            <a:rect l="l" t="t" r="r" b="b"/>
            <a:pathLst>
              <a:path w="1013460" h="388620">
                <a:moveTo>
                  <a:pt x="0" y="0"/>
                </a:moveTo>
                <a:lnTo>
                  <a:pt x="624840" y="0"/>
                </a:lnTo>
                <a:lnTo>
                  <a:pt x="1013460" y="388620"/>
                </a:lnTo>
              </a:path>
            </a:pathLst>
          </a:cu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Freeform 87"/>
          <p:cNvSpPr/>
          <p:nvPr/>
        </p:nvSpPr>
        <p:spPr>
          <a:xfrm flipV="1">
            <a:off x="3070860" y="3467917"/>
            <a:ext cx="1013460" cy="388620"/>
          </a:xfrm>
          <a:custGeom>
            <a:avLst/>
            <a:gdLst>
              <a:gd name="connsiteX0" fmla="*/ 0 w 1013460"/>
              <a:gd name="connsiteY0" fmla="*/ 0 h 388620"/>
              <a:gd name="connsiteX1" fmla="*/ 624840 w 1013460"/>
              <a:gd name="connsiteY1" fmla="*/ 0 h 388620"/>
              <a:gd name="connsiteX2" fmla="*/ 1013460 w 1013460"/>
              <a:gd name="connsiteY2" fmla="*/ 388620 h 388620"/>
            </a:gdLst>
            <a:ahLst/>
            <a:cxnLst>
              <a:cxn ang="0">
                <a:pos x="connsiteX0" y="connsiteY0"/>
              </a:cxn>
              <a:cxn ang="0">
                <a:pos x="connsiteX1" y="connsiteY1"/>
              </a:cxn>
              <a:cxn ang="0">
                <a:pos x="connsiteX2" y="connsiteY2"/>
              </a:cxn>
            </a:cxnLst>
            <a:rect l="l" t="t" r="r" b="b"/>
            <a:pathLst>
              <a:path w="1013460" h="388620">
                <a:moveTo>
                  <a:pt x="0" y="0"/>
                </a:moveTo>
                <a:lnTo>
                  <a:pt x="624840" y="0"/>
                </a:lnTo>
                <a:lnTo>
                  <a:pt x="1013460" y="388620"/>
                </a:lnTo>
              </a:path>
            </a:pathLst>
          </a:cu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Freeform 88"/>
          <p:cNvSpPr/>
          <p:nvPr/>
        </p:nvSpPr>
        <p:spPr>
          <a:xfrm flipH="1" flipV="1">
            <a:off x="5052060" y="3467917"/>
            <a:ext cx="1013460" cy="388620"/>
          </a:xfrm>
          <a:custGeom>
            <a:avLst/>
            <a:gdLst>
              <a:gd name="connsiteX0" fmla="*/ 0 w 1013460"/>
              <a:gd name="connsiteY0" fmla="*/ 0 h 388620"/>
              <a:gd name="connsiteX1" fmla="*/ 624840 w 1013460"/>
              <a:gd name="connsiteY1" fmla="*/ 0 h 388620"/>
              <a:gd name="connsiteX2" fmla="*/ 1013460 w 1013460"/>
              <a:gd name="connsiteY2" fmla="*/ 388620 h 388620"/>
            </a:gdLst>
            <a:ahLst/>
            <a:cxnLst>
              <a:cxn ang="0">
                <a:pos x="connsiteX0" y="connsiteY0"/>
              </a:cxn>
              <a:cxn ang="0">
                <a:pos x="connsiteX1" y="connsiteY1"/>
              </a:cxn>
              <a:cxn ang="0">
                <a:pos x="connsiteX2" y="connsiteY2"/>
              </a:cxn>
            </a:cxnLst>
            <a:rect l="l" t="t" r="r" b="b"/>
            <a:pathLst>
              <a:path w="1013460" h="388620">
                <a:moveTo>
                  <a:pt x="0" y="0"/>
                </a:moveTo>
                <a:lnTo>
                  <a:pt x="624840" y="0"/>
                </a:lnTo>
                <a:lnTo>
                  <a:pt x="1013460" y="388620"/>
                </a:lnTo>
              </a:path>
            </a:pathLst>
          </a:custGeom>
          <a:noFill/>
          <a:ln w="9525">
            <a:solidFill>
              <a:schemeClr val="tx2"/>
            </a:solidFill>
            <a:prstDash val="dash"/>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109489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Traffic Flow-as-a-Service </a:t>
            </a:r>
          </a:p>
        </p:txBody>
      </p:sp>
      <p:sp>
        <p:nvSpPr>
          <p:cNvPr id="3" name="Content Placeholder 2"/>
          <p:cNvSpPr>
            <a:spLocks noGrp="1"/>
          </p:cNvSpPr>
          <p:nvPr>
            <p:ph idx="1"/>
          </p:nvPr>
        </p:nvSpPr>
        <p:spPr>
          <a:xfrm>
            <a:off x="378804" y="1567164"/>
            <a:ext cx="2398072" cy="1340296"/>
          </a:xfrm>
        </p:spPr>
        <p:txBody>
          <a:bodyPr>
            <a:normAutofit/>
          </a:bodyPr>
          <a:lstStyle/>
          <a:p>
            <a:r>
              <a:rPr lang="en-US" sz="2000" dirty="0"/>
              <a:t>Putting all the Pieces Together for </a:t>
            </a:r>
            <a:r>
              <a:rPr lang="en-US" sz="2000" b="1" dirty="0"/>
              <a:t>Better Traffic Management</a:t>
            </a:r>
          </a:p>
        </p:txBody>
      </p:sp>
      <p:grpSp>
        <p:nvGrpSpPr>
          <p:cNvPr id="6" name="Group 5">
            <a:extLst>
              <a:ext uri="{FF2B5EF4-FFF2-40B4-BE49-F238E27FC236}">
                <a16:creationId xmlns:a16="http://schemas.microsoft.com/office/drawing/2014/main" xmlns="" id="{D160DD32-3754-4E70-BA8E-D232AE0D505E}"/>
              </a:ext>
            </a:extLst>
          </p:cNvPr>
          <p:cNvGrpSpPr/>
          <p:nvPr/>
        </p:nvGrpSpPr>
        <p:grpSpPr>
          <a:xfrm>
            <a:off x="3308395" y="1373608"/>
            <a:ext cx="2647773" cy="1851211"/>
            <a:chOff x="6194303" y="3086292"/>
            <a:chExt cx="2647773" cy="1851211"/>
          </a:xfrm>
        </p:grpSpPr>
        <p:sp>
          <p:nvSpPr>
            <p:cNvPr id="17" name="Shape 671"/>
            <p:cNvSpPr txBox="1">
              <a:spLocks/>
            </p:cNvSpPr>
            <p:nvPr/>
          </p:nvSpPr>
          <p:spPr>
            <a:xfrm>
              <a:off x="6803465" y="3086292"/>
              <a:ext cx="1178607" cy="439260"/>
            </a:xfrm>
            <a:prstGeom prst="rect">
              <a:avLst/>
            </a:prstGeom>
            <a:noFill/>
            <a:ln>
              <a:noFill/>
            </a:ln>
          </p:spPr>
          <p:txBody>
            <a:bodyPr vert="horz" lIns="91425" tIns="45700" rIns="91425" bIns="45700" rtlCol="0" anchor="t" anchorCtr="0">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en-US" sz="1900" kern="1200" spc="-150" dirty="0" smtClean="0">
                  <a:solidFill>
                    <a:schemeClr val="accent2"/>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SzPct val="25000"/>
                <a:buNone/>
              </a:pPr>
              <a:r>
                <a:rPr lang="en-US" sz="1000" spc="0" dirty="0">
                  <a:solidFill>
                    <a:schemeClr val="accent1"/>
                  </a:solidFill>
                  <a:latin typeface="Montserrat" panose="020B0604020202020204" charset="0"/>
                  <a:ea typeface="Montserrat"/>
                  <a:cs typeface="Calibri" panose="020F0502020204030204" pitchFamily="34" charset="0"/>
                  <a:sym typeface="Montserrat"/>
                </a:rPr>
                <a:t>Congestion Management</a:t>
              </a:r>
            </a:p>
          </p:txBody>
        </p:sp>
        <p:sp>
          <p:nvSpPr>
            <p:cNvPr id="21" name="Shape 672"/>
            <p:cNvSpPr txBox="1">
              <a:spLocks/>
            </p:cNvSpPr>
            <p:nvPr/>
          </p:nvSpPr>
          <p:spPr>
            <a:xfrm>
              <a:off x="6194303" y="3623091"/>
              <a:ext cx="2647773" cy="1314412"/>
            </a:xfrm>
            <a:prstGeom prst="rect">
              <a:avLst/>
            </a:prstGeom>
            <a:noFill/>
            <a:ln>
              <a:noFill/>
            </a:ln>
          </p:spPr>
          <p:txBody>
            <a:bodyPr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smtClean="0">
                  <a:solidFill>
                    <a:schemeClr val="tx1">
                      <a:lumMod val="85000"/>
                      <a:lumOff val="15000"/>
                    </a:schemeClr>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6" indent="-171446" algn="l" defTabSz="914378">
                <a:lnSpc>
                  <a:spcPct val="100000"/>
                </a:lnSpc>
                <a:spcBef>
                  <a:spcPts val="0"/>
                </a:spcBef>
                <a:buClr>
                  <a:srgbClr val="222A35"/>
                </a:buClr>
                <a:buSzPct val="100000"/>
                <a:buFont typeface="Arial" panose="020B0604020202020204" pitchFamily="34" charset="0"/>
                <a:buChar char="•"/>
                <a:defRPr/>
              </a:pPr>
              <a:r>
                <a:rPr lang="en-US" sz="900" dirty="0">
                  <a:solidFill>
                    <a:schemeClr val="accent2"/>
                  </a:solidFill>
                  <a:latin typeface="Montserrat" panose="020B0604020202020204" charset="0"/>
                  <a:cs typeface="Calibri" panose="020F0502020204030204" pitchFamily="34" charset="0"/>
                  <a:sym typeface="Lato"/>
                </a:rPr>
                <a:t>Integrated  traffic sensor, notification system and parking management to solve traffic challenges </a:t>
              </a:r>
            </a:p>
            <a:p>
              <a:pPr marL="171446" indent="-171446" algn="l" defTabSz="914378">
                <a:lnSpc>
                  <a:spcPct val="100000"/>
                </a:lnSpc>
                <a:spcBef>
                  <a:spcPts val="0"/>
                </a:spcBef>
                <a:buClr>
                  <a:srgbClr val="222A35"/>
                </a:buClr>
                <a:buSzPct val="100000"/>
                <a:buFont typeface="Arial" panose="020B0604020202020204" pitchFamily="34" charset="0"/>
                <a:buChar char="•"/>
                <a:defRPr/>
              </a:pPr>
              <a:r>
                <a:rPr lang="en-US" sz="900" dirty="0">
                  <a:solidFill>
                    <a:schemeClr val="accent2"/>
                  </a:solidFill>
                  <a:latin typeface="Montserrat" panose="020B0604020202020204" charset="0"/>
                  <a:cs typeface="Calibri" panose="020F0502020204030204" pitchFamily="34" charset="0"/>
                  <a:sym typeface="Lato"/>
                </a:rPr>
                <a:t>Virtual Traffic Flow analysis </a:t>
              </a:r>
            </a:p>
            <a:p>
              <a:pPr marL="171446" indent="-171446" algn="l" defTabSz="914378">
                <a:lnSpc>
                  <a:spcPct val="100000"/>
                </a:lnSpc>
                <a:spcBef>
                  <a:spcPts val="0"/>
                </a:spcBef>
                <a:buClr>
                  <a:srgbClr val="222A35"/>
                </a:buClr>
                <a:buSzPct val="100000"/>
                <a:buFont typeface="Arial" panose="020B0604020202020204" pitchFamily="34" charset="0"/>
                <a:buChar char="•"/>
                <a:defRPr/>
              </a:pPr>
              <a:r>
                <a:rPr lang="en-US" sz="900" dirty="0">
                  <a:solidFill>
                    <a:schemeClr val="accent2"/>
                  </a:solidFill>
                  <a:latin typeface="Montserrat" panose="020B0604020202020204" charset="0"/>
                  <a:cs typeface="Calibri" panose="020F0502020204030204" pitchFamily="34" charset="0"/>
                  <a:sym typeface="Lato"/>
                </a:rPr>
                <a:t>Time-to-destination  &amp; virtual drive times </a:t>
              </a:r>
            </a:p>
            <a:p>
              <a:pPr marL="171446" indent="-171446" algn="l" defTabSz="914378">
                <a:lnSpc>
                  <a:spcPct val="100000"/>
                </a:lnSpc>
                <a:spcBef>
                  <a:spcPts val="0"/>
                </a:spcBef>
                <a:buClr>
                  <a:srgbClr val="222A35"/>
                </a:buClr>
                <a:buSzPct val="100000"/>
                <a:buFont typeface="Arial" panose="020B0604020202020204" pitchFamily="34" charset="0"/>
                <a:buChar char="•"/>
                <a:defRPr/>
              </a:pPr>
              <a:endParaRPr lang="en-US" sz="900" dirty="0">
                <a:solidFill>
                  <a:schemeClr val="accent2"/>
                </a:solidFill>
                <a:latin typeface="Montserrat" panose="020B0604020202020204" charset="0"/>
                <a:ea typeface="Lato"/>
                <a:cs typeface="Calibri" panose="020F0502020204030204" pitchFamily="34" charset="0"/>
                <a:sym typeface="Lato"/>
              </a:endParaRPr>
            </a:p>
          </p:txBody>
        </p:sp>
        <p:grpSp>
          <p:nvGrpSpPr>
            <p:cNvPr id="28" name="Shape 742"/>
            <p:cNvGrpSpPr/>
            <p:nvPr/>
          </p:nvGrpSpPr>
          <p:grpSpPr>
            <a:xfrm>
              <a:off x="6243548" y="3113229"/>
              <a:ext cx="513849" cy="385386"/>
              <a:chOff x="3333" y="1287"/>
              <a:chExt cx="1200" cy="900"/>
            </a:xfrm>
            <a:solidFill>
              <a:schemeClr val="tx2"/>
            </a:solidFill>
          </p:grpSpPr>
          <p:sp>
            <p:nvSpPr>
              <p:cNvPr id="29" name="Shape 743"/>
              <p:cNvSpPr/>
              <p:nvPr/>
            </p:nvSpPr>
            <p:spPr>
              <a:xfrm>
                <a:off x="3333" y="1287"/>
                <a:ext cx="1200" cy="900"/>
              </a:xfrm>
              <a:custGeom>
                <a:avLst/>
                <a:gdLst/>
                <a:ahLst/>
                <a:cxnLst/>
                <a:rect l="0" t="0" r="0" b="0"/>
                <a:pathLst>
                  <a:path w="120000" h="120000" extrusionOk="0">
                    <a:moveTo>
                      <a:pt x="62654" y="0"/>
                    </a:moveTo>
                    <a:cubicBezTo>
                      <a:pt x="63929" y="281"/>
                      <a:pt x="65415" y="563"/>
                      <a:pt x="66690" y="845"/>
                    </a:cubicBezTo>
                    <a:cubicBezTo>
                      <a:pt x="78159" y="2535"/>
                      <a:pt x="88353" y="8169"/>
                      <a:pt x="97061" y="18028"/>
                    </a:cubicBezTo>
                    <a:cubicBezTo>
                      <a:pt x="105982" y="28169"/>
                      <a:pt x="111716" y="40563"/>
                      <a:pt x="114477" y="55774"/>
                    </a:cubicBezTo>
                    <a:cubicBezTo>
                      <a:pt x="114690" y="57183"/>
                      <a:pt x="114902" y="58873"/>
                      <a:pt x="115115" y="60281"/>
                    </a:cubicBezTo>
                    <a:cubicBezTo>
                      <a:pt x="115327" y="61690"/>
                      <a:pt x="115539" y="62816"/>
                      <a:pt x="116176" y="63661"/>
                    </a:cubicBezTo>
                    <a:cubicBezTo>
                      <a:pt x="118725" y="67323"/>
                      <a:pt x="120000" y="71830"/>
                      <a:pt x="120000" y="76619"/>
                    </a:cubicBezTo>
                    <a:cubicBezTo>
                      <a:pt x="120000" y="84507"/>
                      <a:pt x="120000" y="92112"/>
                      <a:pt x="120000" y="100000"/>
                    </a:cubicBezTo>
                    <a:cubicBezTo>
                      <a:pt x="120000" y="110985"/>
                      <a:pt x="113203" y="119999"/>
                      <a:pt x="104920" y="119999"/>
                    </a:cubicBezTo>
                    <a:cubicBezTo>
                      <a:pt x="86867" y="119999"/>
                      <a:pt x="68601" y="119999"/>
                      <a:pt x="50548" y="119999"/>
                    </a:cubicBezTo>
                    <a:cubicBezTo>
                      <a:pt x="38867" y="119999"/>
                      <a:pt x="27185" y="119999"/>
                      <a:pt x="15292" y="119999"/>
                    </a:cubicBezTo>
                    <a:cubicBezTo>
                      <a:pt x="8070" y="119999"/>
                      <a:pt x="1911" y="113239"/>
                      <a:pt x="424" y="103661"/>
                    </a:cubicBezTo>
                    <a:cubicBezTo>
                      <a:pt x="212" y="102253"/>
                      <a:pt x="212" y="100845"/>
                      <a:pt x="212" y="99436"/>
                    </a:cubicBezTo>
                    <a:cubicBezTo>
                      <a:pt x="0" y="92112"/>
                      <a:pt x="212" y="85070"/>
                      <a:pt x="0" y="77746"/>
                    </a:cubicBezTo>
                    <a:cubicBezTo>
                      <a:pt x="0" y="72112"/>
                      <a:pt x="1486" y="67323"/>
                      <a:pt x="4247" y="63098"/>
                    </a:cubicBezTo>
                    <a:cubicBezTo>
                      <a:pt x="4672" y="62535"/>
                      <a:pt x="4884" y="61408"/>
                      <a:pt x="4884" y="60563"/>
                    </a:cubicBezTo>
                    <a:cubicBezTo>
                      <a:pt x="8920" y="32394"/>
                      <a:pt x="21451" y="14084"/>
                      <a:pt x="41415" y="4225"/>
                    </a:cubicBezTo>
                    <a:cubicBezTo>
                      <a:pt x="46088" y="1971"/>
                      <a:pt x="51185" y="845"/>
                      <a:pt x="56283" y="281"/>
                    </a:cubicBezTo>
                    <a:cubicBezTo>
                      <a:pt x="56707" y="281"/>
                      <a:pt x="57132" y="281"/>
                      <a:pt x="57557" y="0"/>
                    </a:cubicBezTo>
                    <a:cubicBezTo>
                      <a:pt x="59256" y="0"/>
                      <a:pt x="60955" y="0"/>
                      <a:pt x="62654" y="0"/>
                    </a:cubicBezTo>
                    <a:close/>
                    <a:moveTo>
                      <a:pt x="60106" y="61690"/>
                    </a:moveTo>
                    <a:cubicBezTo>
                      <a:pt x="60106" y="61690"/>
                      <a:pt x="60106" y="61690"/>
                      <a:pt x="60106" y="61690"/>
                    </a:cubicBezTo>
                    <a:cubicBezTo>
                      <a:pt x="55858" y="61690"/>
                      <a:pt x="51398" y="61690"/>
                      <a:pt x="46938" y="61690"/>
                    </a:cubicBezTo>
                    <a:cubicBezTo>
                      <a:pt x="36530" y="61690"/>
                      <a:pt x="26123" y="61690"/>
                      <a:pt x="15716" y="61690"/>
                    </a:cubicBezTo>
                    <a:cubicBezTo>
                      <a:pt x="8920" y="61690"/>
                      <a:pt x="4035" y="68169"/>
                      <a:pt x="4035" y="77183"/>
                    </a:cubicBezTo>
                    <a:cubicBezTo>
                      <a:pt x="4035" y="85070"/>
                      <a:pt x="4035" y="92957"/>
                      <a:pt x="4035" y="100563"/>
                    </a:cubicBezTo>
                    <a:cubicBezTo>
                      <a:pt x="4035" y="102253"/>
                      <a:pt x="4247" y="103661"/>
                      <a:pt x="4672" y="105070"/>
                    </a:cubicBezTo>
                    <a:cubicBezTo>
                      <a:pt x="6371" y="111267"/>
                      <a:pt x="10619" y="114929"/>
                      <a:pt x="15929" y="114929"/>
                    </a:cubicBezTo>
                    <a:cubicBezTo>
                      <a:pt x="32495" y="114929"/>
                      <a:pt x="49274" y="114929"/>
                      <a:pt x="66053" y="114929"/>
                    </a:cubicBezTo>
                    <a:cubicBezTo>
                      <a:pt x="78796" y="114929"/>
                      <a:pt x="91752" y="114929"/>
                      <a:pt x="104495" y="114929"/>
                    </a:cubicBezTo>
                    <a:cubicBezTo>
                      <a:pt x="111292" y="114929"/>
                      <a:pt x="116176" y="108450"/>
                      <a:pt x="116176" y="99718"/>
                    </a:cubicBezTo>
                    <a:cubicBezTo>
                      <a:pt x="116176" y="92394"/>
                      <a:pt x="116176" y="84788"/>
                      <a:pt x="116176" y="77464"/>
                    </a:cubicBezTo>
                    <a:cubicBezTo>
                      <a:pt x="116176" y="68450"/>
                      <a:pt x="111292" y="61690"/>
                      <a:pt x="104495" y="61690"/>
                    </a:cubicBezTo>
                    <a:cubicBezTo>
                      <a:pt x="89628" y="61690"/>
                      <a:pt x="74973" y="61690"/>
                      <a:pt x="60106" y="61690"/>
                    </a:cubicBezTo>
                    <a:close/>
                    <a:moveTo>
                      <a:pt x="110867" y="58309"/>
                    </a:moveTo>
                    <a:cubicBezTo>
                      <a:pt x="107044" y="30704"/>
                      <a:pt x="86230" y="2816"/>
                      <a:pt x="56070" y="5352"/>
                    </a:cubicBezTo>
                    <a:cubicBezTo>
                      <a:pt x="28460" y="7887"/>
                      <a:pt x="11893" y="35774"/>
                      <a:pt x="9345" y="58309"/>
                    </a:cubicBezTo>
                    <a:cubicBezTo>
                      <a:pt x="11893" y="56901"/>
                      <a:pt x="14442" y="56619"/>
                      <a:pt x="16991" y="56619"/>
                    </a:cubicBezTo>
                    <a:cubicBezTo>
                      <a:pt x="32920" y="56619"/>
                      <a:pt x="48849" y="56619"/>
                      <a:pt x="64778" y="56619"/>
                    </a:cubicBezTo>
                    <a:cubicBezTo>
                      <a:pt x="65840" y="56619"/>
                      <a:pt x="66265" y="56338"/>
                      <a:pt x="66477" y="54929"/>
                    </a:cubicBezTo>
                    <a:cubicBezTo>
                      <a:pt x="68601" y="47042"/>
                      <a:pt x="74123" y="41971"/>
                      <a:pt x="80070" y="41690"/>
                    </a:cubicBezTo>
                    <a:cubicBezTo>
                      <a:pt x="86230" y="41408"/>
                      <a:pt x="91752" y="46478"/>
                      <a:pt x="94088" y="54084"/>
                    </a:cubicBezTo>
                    <a:cubicBezTo>
                      <a:pt x="94938" y="56619"/>
                      <a:pt x="94938" y="56619"/>
                      <a:pt x="97061" y="56619"/>
                    </a:cubicBezTo>
                    <a:cubicBezTo>
                      <a:pt x="101522" y="56901"/>
                      <a:pt x="106194" y="55774"/>
                      <a:pt x="110867" y="58309"/>
                    </a:cubicBezTo>
                    <a:close/>
                    <a:moveTo>
                      <a:pt x="90477" y="56619"/>
                    </a:moveTo>
                    <a:cubicBezTo>
                      <a:pt x="90053" y="51549"/>
                      <a:pt x="85168" y="46760"/>
                      <a:pt x="80283" y="46760"/>
                    </a:cubicBezTo>
                    <a:cubicBezTo>
                      <a:pt x="75610" y="46760"/>
                      <a:pt x="70725" y="51549"/>
                      <a:pt x="70300" y="56619"/>
                    </a:cubicBezTo>
                    <a:cubicBezTo>
                      <a:pt x="77097" y="56619"/>
                      <a:pt x="83893" y="56619"/>
                      <a:pt x="90477" y="56619"/>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30" name="Shape 744"/>
              <p:cNvSpPr/>
              <p:nvPr/>
            </p:nvSpPr>
            <p:spPr>
              <a:xfrm>
                <a:off x="4122" y="2116"/>
                <a:ext cx="300" cy="0"/>
              </a:xfrm>
              <a:custGeom>
                <a:avLst/>
                <a:gdLst/>
                <a:ahLst/>
                <a:cxnLst/>
                <a:rect l="0" t="0" r="0" b="0"/>
                <a:pathLst>
                  <a:path w="120000" h="120000" extrusionOk="0">
                    <a:moveTo>
                      <a:pt x="0" y="24761"/>
                    </a:moveTo>
                    <a:cubicBezTo>
                      <a:pt x="0" y="7619"/>
                      <a:pt x="3529" y="0"/>
                      <a:pt x="11764" y="1904"/>
                    </a:cubicBezTo>
                    <a:cubicBezTo>
                      <a:pt x="17647" y="1904"/>
                      <a:pt x="20000" y="7619"/>
                      <a:pt x="21176" y="19047"/>
                    </a:cubicBezTo>
                    <a:cubicBezTo>
                      <a:pt x="22352" y="57142"/>
                      <a:pt x="40000" y="81904"/>
                      <a:pt x="62352" y="80000"/>
                    </a:cubicBezTo>
                    <a:cubicBezTo>
                      <a:pt x="81176" y="80000"/>
                      <a:pt x="97647" y="53333"/>
                      <a:pt x="98823" y="20952"/>
                    </a:cubicBezTo>
                    <a:cubicBezTo>
                      <a:pt x="100000" y="7619"/>
                      <a:pt x="103529" y="0"/>
                      <a:pt x="110588" y="1904"/>
                    </a:cubicBezTo>
                    <a:cubicBezTo>
                      <a:pt x="116470" y="1904"/>
                      <a:pt x="120000" y="9523"/>
                      <a:pt x="120000" y="22857"/>
                    </a:cubicBezTo>
                    <a:cubicBezTo>
                      <a:pt x="118823" y="70476"/>
                      <a:pt x="96470" y="108571"/>
                      <a:pt x="64705" y="116190"/>
                    </a:cubicBezTo>
                    <a:cubicBezTo>
                      <a:pt x="37647" y="120000"/>
                      <a:pt x="9411" y="87619"/>
                      <a:pt x="2352" y="43809"/>
                    </a:cubicBezTo>
                    <a:cubicBezTo>
                      <a:pt x="1176" y="38095"/>
                      <a:pt x="0" y="30476"/>
                      <a:pt x="0" y="24761"/>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31" name="Shape 745"/>
              <p:cNvSpPr/>
              <p:nvPr/>
            </p:nvSpPr>
            <p:spPr>
              <a:xfrm>
                <a:off x="3445" y="2114"/>
                <a:ext cx="300" cy="0"/>
              </a:xfrm>
              <a:custGeom>
                <a:avLst/>
                <a:gdLst/>
                <a:ahLst/>
                <a:cxnLst/>
                <a:rect l="0" t="0" r="0" b="0"/>
                <a:pathLst>
                  <a:path w="120000" h="120000" extrusionOk="0">
                    <a:moveTo>
                      <a:pt x="118823" y="24375"/>
                    </a:moveTo>
                    <a:cubicBezTo>
                      <a:pt x="118823" y="73125"/>
                      <a:pt x="95294" y="110625"/>
                      <a:pt x="63529" y="116250"/>
                    </a:cubicBezTo>
                    <a:cubicBezTo>
                      <a:pt x="36470" y="120000"/>
                      <a:pt x="8235" y="88125"/>
                      <a:pt x="1176" y="43125"/>
                    </a:cubicBezTo>
                    <a:cubicBezTo>
                      <a:pt x="0" y="37500"/>
                      <a:pt x="0" y="30000"/>
                      <a:pt x="0" y="22500"/>
                    </a:cubicBezTo>
                    <a:cubicBezTo>
                      <a:pt x="0" y="11250"/>
                      <a:pt x="3529" y="3750"/>
                      <a:pt x="9411" y="3750"/>
                    </a:cubicBezTo>
                    <a:cubicBezTo>
                      <a:pt x="16470" y="3750"/>
                      <a:pt x="20000" y="9375"/>
                      <a:pt x="21176" y="22500"/>
                    </a:cubicBezTo>
                    <a:cubicBezTo>
                      <a:pt x="22352" y="48750"/>
                      <a:pt x="32941" y="71250"/>
                      <a:pt x="48235" y="78750"/>
                    </a:cubicBezTo>
                    <a:cubicBezTo>
                      <a:pt x="72941" y="91875"/>
                      <a:pt x="96470" y="63750"/>
                      <a:pt x="98823" y="22500"/>
                    </a:cubicBezTo>
                    <a:cubicBezTo>
                      <a:pt x="98823" y="7500"/>
                      <a:pt x="104705" y="0"/>
                      <a:pt x="111764" y="3750"/>
                    </a:cubicBezTo>
                    <a:cubicBezTo>
                      <a:pt x="118823" y="7500"/>
                      <a:pt x="120000" y="15000"/>
                      <a:pt x="118823" y="24375"/>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32" name="Shape 746"/>
              <p:cNvSpPr/>
              <p:nvPr/>
            </p:nvSpPr>
            <p:spPr>
              <a:xfrm>
                <a:off x="3445" y="1797"/>
                <a:ext cx="300" cy="300"/>
              </a:xfrm>
              <a:custGeom>
                <a:avLst/>
                <a:gdLst/>
                <a:ahLst/>
                <a:cxnLst/>
                <a:rect l="0" t="0" r="0" b="0"/>
                <a:pathLst>
                  <a:path w="120000" h="120000" extrusionOk="0">
                    <a:moveTo>
                      <a:pt x="60000" y="0"/>
                    </a:moveTo>
                    <a:cubicBezTo>
                      <a:pt x="92941" y="0"/>
                      <a:pt x="118823" y="25882"/>
                      <a:pt x="120000" y="58823"/>
                    </a:cubicBezTo>
                    <a:cubicBezTo>
                      <a:pt x="120000" y="92941"/>
                      <a:pt x="92941" y="120000"/>
                      <a:pt x="60000" y="120000"/>
                    </a:cubicBezTo>
                    <a:cubicBezTo>
                      <a:pt x="27058" y="120000"/>
                      <a:pt x="0" y="92941"/>
                      <a:pt x="0" y="60000"/>
                    </a:cubicBezTo>
                    <a:cubicBezTo>
                      <a:pt x="0" y="25882"/>
                      <a:pt x="25882" y="0"/>
                      <a:pt x="60000" y="0"/>
                    </a:cubicBezTo>
                    <a:close/>
                    <a:moveTo>
                      <a:pt x="60000" y="98823"/>
                    </a:moveTo>
                    <a:cubicBezTo>
                      <a:pt x="81176" y="98823"/>
                      <a:pt x="98823" y="81176"/>
                      <a:pt x="98823" y="60000"/>
                    </a:cubicBezTo>
                    <a:cubicBezTo>
                      <a:pt x="98823" y="38823"/>
                      <a:pt x="81176" y="20000"/>
                      <a:pt x="60000" y="20000"/>
                    </a:cubicBezTo>
                    <a:cubicBezTo>
                      <a:pt x="38823" y="20000"/>
                      <a:pt x="21176" y="38823"/>
                      <a:pt x="21176" y="60000"/>
                    </a:cubicBezTo>
                    <a:cubicBezTo>
                      <a:pt x="21176" y="81176"/>
                      <a:pt x="38823" y="98823"/>
                      <a:pt x="60000" y="98823"/>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33" name="Shape 747"/>
              <p:cNvSpPr/>
              <p:nvPr/>
            </p:nvSpPr>
            <p:spPr>
              <a:xfrm>
                <a:off x="4122" y="1797"/>
                <a:ext cx="300" cy="300"/>
              </a:xfrm>
              <a:custGeom>
                <a:avLst/>
                <a:gdLst/>
                <a:ahLst/>
                <a:cxnLst/>
                <a:rect l="0" t="0" r="0" b="0"/>
                <a:pathLst>
                  <a:path w="120000" h="120000" extrusionOk="0">
                    <a:moveTo>
                      <a:pt x="0" y="60000"/>
                    </a:moveTo>
                    <a:cubicBezTo>
                      <a:pt x="0" y="25882"/>
                      <a:pt x="25882" y="0"/>
                      <a:pt x="60000" y="0"/>
                    </a:cubicBezTo>
                    <a:cubicBezTo>
                      <a:pt x="92941" y="0"/>
                      <a:pt x="120000" y="25882"/>
                      <a:pt x="120000" y="60000"/>
                    </a:cubicBezTo>
                    <a:cubicBezTo>
                      <a:pt x="120000" y="92941"/>
                      <a:pt x="92941" y="118823"/>
                      <a:pt x="60000" y="120000"/>
                    </a:cubicBezTo>
                    <a:cubicBezTo>
                      <a:pt x="27058" y="120000"/>
                      <a:pt x="0" y="92941"/>
                      <a:pt x="0" y="60000"/>
                    </a:cubicBezTo>
                    <a:close/>
                    <a:moveTo>
                      <a:pt x="60000" y="98823"/>
                    </a:moveTo>
                    <a:cubicBezTo>
                      <a:pt x="81176" y="98823"/>
                      <a:pt x="98823" y="80000"/>
                      <a:pt x="98823" y="58823"/>
                    </a:cubicBezTo>
                    <a:cubicBezTo>
                      <a:pt x="98823" y="37647"/>
                      <a:pt x="81176" y="20000"/>
                      <a:pt x="60000" y="20000"/>
                    </a:cubicBezTo>
                    <a:cubicBezTo>
                      <a:pt x="38823" y="20000"/>
                      <a:pt x="21176" y="37647"/>
                      <a:pt x="21176" y="60000"/>
                    </a:cubicBezTo>
                    <a:cubicBezTo>
                      <a:pt x="21176" y="81176"/>
                      <a:pt x="38823" y="98823"/>
                      <a:pt x="60000" y="98823"/>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34" name="Shape 748"/>
              <p:cNvSpPr/>
              <p:nvPr/>
            </p:nvSpPr>
            <p:spPr>
              <a:xfrm>
                <a:off x="3715" y="1836"/>
                <a:ext cx="300" cy="0"/>
              </a:xfrm>
              <a:custGeom>
                <a:avLst/>
                <a:gdLst/>
                <a:ahLst/>
                <a:cxnLst/>
                <a:rect l="0" t="0" r="0" b="0"/>
                <a:pathLst>
                  <a:path w="120000" h="120000" extrusionOk="0">
                    <a:moveTo>
                      <a:pt x="60355" y="120000"/>
                    </a:moveTo>
                    <a:cubicBezTo>
                      <a:pt x="42603" y="120000"/>
                      <a:pt x="24852" y="120000"/>
                      <a:pt x="7100" y="120000"/>
                    </a:cubicBezTo>
                    <a:cubicBezTo>
                      <a:pt x="3550" y="120000"/>
                      <a:pt x="1420" y="106666"/>
                      <a:pt x="710" y="73333"/>
                    </a:cubicBezTo>
                    <a:cubicBezTo>
                      <a:pt x="0" y="40000"/>
                      <a:pt x="1420" y="20000"/>
                      <a:pt x="4260" y="6666"/>
                    </a:cubicBezTo>
                    <a:cubicBezTo>
                      <a:pt x="5680" y="0"/>
                      <a:pt x="7100" y="0"/>
                      <a:pt x="8520" y="0"/>
                    </a:cubicBezTo>
                    <a:cubicBezTo>
                      <a:pt x="21301" y="0"/>
                      <a:pt x="34082" y="0"/>
                      <a:pt x="46153" y="0"/>
                    </a:cubicBezTo>
                    <a:cubicBezTo>
                      <a:pt x="68165" y="0"/>
                      <a:pt x="89467" y="0"/>
                      <a:pt x="110769" y="0"/>
                    </a:cubicBezTo>
                    <a:cubicBezTo>
                      <a:pt x="117159" y="0"/>
                      <a:pt x="120000" y="20000"/>
                      <a:pt x="120000" y="60000"/>
                    </a:cubicBezTo>
                    <a:cubicBezTo>
                      <a:pt x="120000" y="100000"/>
                      <a:pt x="117159" y="120000"/>
                      <a:pt x="110769" y="120000"/>
                    </a:cubicBezTo>
                    <a:cubicBezTo>
                      <a:pt x="93727" y="120000"/>
                      <a:pt x="76686" y="120000"/>
                      <a:pt x="60355" y="120000"/>
                    </a:cubicBezTo>
                    <a:cubicBezTo>
                      <a:pt x="60355" y="120000"/>
                      <a:pt x="60355" y="120000"/>
                      <a:pt x="60355" y="120000"/>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grpSp>
      </p:grpSp>
      <p:grpSp>
        <p:nvGrpSpPr>
          <p:cNvPr id="8" name="Group 7">
            <a:extLst>
              <a:ext uri="{FF2B5EF4-FFF2-40B4-BE49-F238E27FC236}">
                <a16:creationId xmlns:a16="http://schemas.microsoft.com/office/drawing/2014/main" xmlns="" id="{A42E6980-B06E-4D53-9D5F-2C72DCA28DF7}"/>
              </a:ext>
            </a:extLst>
          </p:cNvPr>
          <p:cNvGrpSpPr/>
          <p:nvPr/>
        </p:nvGrpSpPr>
        <p:grpSpPr>
          <a:xfrm>
            <a:off x="3326506" y="3086292"/>
            <a:ext cx="2611213" cy="1807691"/>
            <a:chOff x="3326506" y="3086292"/>
            <a:chExt cx="2611213" cy="1807691"/>
          </a:xfrm>
        </p:grpSpPr>
        <p:sp>
          <p:nvSpPr>
            <p:cNvPr id="16" name="Shape 671"/>
            <p:cNvSpPr txBox="1">
              <a:spLocks/>
            </p:cNvSpPr>
            <p:nvPr/>
          </p:nvSpPr>
          <p:spPr>
            <a:xfrm>
              <a:off x="3839413" y="3086292"/>
              <a:ext cx="1628941" cy="439260"/>
            </a:xfrm>
            <a:prstGeom prst="rect">
              <a:avLst/>
            </a:prstGeom>
            <a:noFill/>
            <a:ln>
              <a:noFill/>
            </a:ln>
          </p:spPr>
          <p:txBody>
            <a:bodyPr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smtClean="0">
                  <a:solidFill>
                    <a:schemeClr val="tx1">
                      <a:lumMod val="85000"/>
                      <a:lumOff val="15000"/>
                    </a:schemeClr>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defTabSz="914378">
                <a:lnSpc>
                  <a:spcPct val="100000"/>
                </a:lnSpc>
                <a:spcBef>
                  <a:spcPts val="0"/>
                </a:spcBef>
                <a:buSzPct val="25000"/>
                <a:defRPr/>
              </a:pPr>
              <a:r>
                <a:rPr lang="en-US" sz="1000" dirty="0">
                  <a:solidFill>
                    <a:schemeClr val="accent1"/>
                  </a:solidFill>
                  <a:latin typeface="Montserrat" panose="020B0604020202020204" charset="0"/>
                  <a:ea typeface="Montserrat"/>
                  <a:cs typeface="Calibri" panose="020F0502020204030204" pitchFamily="34" charset="0"/>
                  <a:sym typeface="Montserrat"/>
                </a:rPr>
                <a:t>Traffic </a:t>
              </a:r>
              <a:br>
                <a:rPr lang="en-US" sz="1000" dirty="0">
                  <a:solidFill>
                    <a:schemeClr val="accent1"/>
                  </a:solidFill>
                  <a:latin typeface="Montserrat" panose="020B0604020202020204" charset="0"/>
                  <a:ea typeface="Montserrat"/>
                  <a:cs typeface="Calibri" panose="020F0502020204030204" pitchFamily="34" charset="0"/>
                  <a:sym typeface="Montserrat"/>
                </a:rPr>
              </a:br>
              <a:r>
                <a:rPr lang="en-US" sz="1000" dirty="0">
                  <a:solidFill>
                    <a:schemeClr val="accent1"/>
                  </a:solidFill>
                  <a:latin typeface="Montserrat" panose="020B0604020202020204" charset="0"/>
                  <a:ea typeface="Montserrat"/>
                  <a:cs typeface="Calibri" panose="020F0502020204030204" pitchFamily="34" charset="0"/>
                  <a:sym typeface="Montserrat"/>
                </a:rPr>
                <a:t>Safety </a:t>
              </a:r>
            </a:p>
          </p:txBody>
        </p:sp>
        <p:sp>
          <p:nvSpPr>
            <p:cNvPr id="20" name="Shape 672"/>
            <p:cNvSpPr txBox="1">
              <a:spLocks/>
            </p:cNvSpPr>
            <p:nvPr/>
          </p:nvSpPr>
          <p:spPr>
            <a:xfrm>
              <a:off x="3326506" y="3623091"/>
              <a:ext cx="2611213" cy="1270892"/>
            </a:xfrm>
            <a:prstGeom prst="rect">
              <a:avLst/>
            </a:prstGeom>
            <a:noFill/>
            <a:ln>
              <a:noFill/>
            </a:ln>
          </p:spPr>
          <p:txBody>
            <a:bodyPr vert="horz" lIns="91425" tIns="45700" rIns="91425" bIns="45700" rtlCol="0" anchor="t" anchorCtr="0">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en-US" sz="1900" kern="1200" spc="-150" dirty="0" smtClean="0">
                  <a:solidFill>
                    <a:srgbClr val="1D1D1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buClr>
                  <a:srgbClr val="222A35"/>
                </a:buClr>
                <a:buSzPct val="100000"/>
                <a:defRPr/>
              </a:pPr>
              <a:r>
                <a:rPr lang="en-US" sz="900" spc="0" dirty="0">
                  <a:solidFill>
                    <a:schemeClr val="accent2"/>
                  </a:solidFill>
                  <a:latin typeface="Montserrat" panose="020B0604020202020204" charset="0"/>
                  <a:cs typeface="Calibri" panose="020F0502020204030204" pitchFamily="34" charset="0"/>
                  <a:sym typeface="Lato"/>
                </a:rPr>
                <a:t>Wrong Way Detection &amp; Notification </a:t>
              </a:r>
            </a:p>
            <a:p>
              <a:pPr algn="l">
                <a:lnSpc>
                  <a:spcPct val="100000"/>
                </a:lnSpc>
                <a:spcBef>
                  <a:spcPts val="0"/>
                </a:spcBef>
                <a:buClr>
                  <a:srgbClr val="222A35"/>
                </a:buClr>
                <a:buSzPct val="100000"/>
                <a:defRPr/>
              </a:pPr>
              <a:r>
                <a:rPr lang="en-US" sz="900" spc="0" dirty="0">
                  <a:solidFill>
                    <a:schemeClr val="accent2"/>
                  </a:solidFill>
                  <a:latin typeface="Montserrat" panose="020B0604020202020204" charset="0"/>
                  <a:cs typeface="Calibri" panose="020F0502020204030204" pitchFamily="34" charset="0"/>
                  <a:sym typeface="Lato"/>
                </a:rPr>
                <a:t>Radar speed enforcement </a:t>
              </a:r>
            </a:p>
            <a:p>
              <a:pPr algn="l">
                <a:lnSpc>
                  <a:spcPct val="100000"/>
                </a:lnSpc>
                <a:spcBef>
                  <a:spcPts val="0"/>
                </a:spcBef>
                <a:buClr>
                  <a:srgbClr val="222A35"/>
                </a:buClr>
                <a:buSzPct val="100000"/>
                <a:defRPr/>
              </a:pPr>
              <a:r>
                <a:rPr lang="en-US" sz="900" spc="0" dirty="0">
                  <a:solidFill>
                    <a:schemeClr val="accent2"/>
                  </a:solidFill>
                  <a:latin typeface="Montserrat" panose="020B0604020202020204" charset="0"/>
                  <a:cs typeface="Calibri" panose="020F0502020204030204" pitchFamily="34" charset="0"/>
                  <a:sym typeface="Lato"/>
                </a:rPr>
                <a:t>Real time data and reports for speed limit optimization, enforcement priorities and program success </a:t>
              </a:r>
            </a:p>
            <a:p>
              <a:pPr algn="l">
                <a:lnSpc>
                  <a:spcPct val="100000"/>
                </a:lnSpc>
                <a:spcBef>
                  <a:spcPts val="0"/>
                </a:spcBef>
                <a:buClr>
                  <a:srgbClr val="222A35"/>
                </a:buClr>
                <a:buSzPct val="100000"/>
                <a:defRPr/>
              </a:pPr>
              <a:r>
                <a:rPr lang="en-US" sz="900" spc="0" dirty="0">
                  <a:solidFill>
                    <a:schemeClr val="accent2"/>
                  </a:solidFill>
                  <a:latin typeface="Montserrat" panose="020B0604020202020204" charset="0"/>
                  <a:cs typeface="Calibri" panose="020F0502020204030204" pitchFamily="34" charset="0"/>
                  <a:sym typeface="Lato"/>
                </a:rPr>
                <a:t>Pedestrian &amp; </a:t>
              </a:r>
              <a:r>
                <a:rPr lang="en-US" sz="900" spc="0" dirty="0" err="1">
                  <a:solidFill>
                    <a:schemeClr val="accent2"/>
                  </a:solidFill>
                  <a:latin typeface="Montserrat" panose="020B0604020202020204" charset="0"/>
                  <a:cs typeface="Calibri" panose="020F0502020204030204" pitchFamily="34" charset="0"/>
                  <a:sym typeface="Lato"/>
                </a:rPr>
                <a:t>workzone</a:t>
              </a:r>
              <a:r>
                <a:rPr lang="en-US" sz="900" spc="0" dirty="0">
                  <a:solidFill>
                    <a:schemeClr val="accent2"/>
                  </a:solidFill>
                  <a:latin typeface="Montserrat" panose="020B0604020202020204" charset="0"/>
                  <a:cs typeface="Calibri" panose="020F0502020204030204" pitchFamily="34" charset="0"/>
                  <a:sym typeface="Lato"/>
                </a:rPr>
                <a:t> safety </a:t>
              </a:r>
            </a:p>
          </p:txBody>
        </p:sp>
        <p:grpSp>
          <p:nvGrpSpPr>
            <p:cNvPr id="35" name="Group 34"/>
            <p:cNvGrpSpPr/>
            <p:nvPr/>
          </p:nvGrpSpPr>
          <p:grpSpPr>
            <a:xfrm>
              <a:off x="3357544" y="3101711"/>
              <a:ext cx="488610" cy="408424"/>
              <a:chOff x="7951765" y="2135572"/>
              <a:chExt cx="674899" cy="564141"/>
            </a:xfrm>
            <a:solidFill>
              <a:schemeClr val="tx2"/>
            </a:solidFill>
          </p:grpSpPr>
          <p:sp>
            <p:nvSpPr>
              <p:cNvPr id="36" name="Shape 754"/>
              <p:cNvSpPr/>
              <p:nvPr/>
            </p:nvSpPr>
            <p:spPr>
              <a:xfrm>
                <a:off x="7951765" y="2242362"/>
                <a:ext cx="182899" cy="0"/>
              </a:xfrm>
              <a:custGeom>
                <a:avLst/>
                <a:gdLst/>
                <a:ahLst/>
                <a:cxnLst/>
                <a:rect l="0" t="0" r="0" b="0"/>
                <a:pathLst>
                  <a:path w="120000" h="120000" extrusionOk="0">
                    <a:moveTo>
                      <a:pt x="102631" y="120000"/>
                    </a:moveTo>
                    <a:cubicBezTo>
                      <a:pt x="102631" y="120000"/>
                      <a:pt x="99473" y="117735"/>
                      <a:pt x="96315" y="115471"/>
                    </a:cubicBezTo>
                    <a:cubicBezTo>
                      <a:pt x="67894" y="92830"/>
                      <a:pt x="37894" y="67924"/>
                      <a:pt x="9473" y="43018"/>
                    </a:cubicBezTo>
                    <a:cubicBezTo>
                      <a:pt x="3157" y="38490"/>
                      <a:pt x="0" y="33962"/>
                      <a:pt x="0" y="22641"/>
                    </a:cubicBezTo>
                    <a:cubicBezTo>
                      <a:pt x="1578" y="9056"/>
                      <a:pt x="11052" y="0"/>
                      <a:pt x="22105" y="9056"/>
                    </a:cubicBezTo>
                    <a:cubicBezTo>
                      <a:pt x="41052" y="24905"/>
                      <a:pt x="60000" y="40754"/>
                      <a:pt x="80526" y="56603"/>
                    </a:cubicBezTo>
                    <a:cubicBezTo>
                      <a:pt x="90000" y="65660"/>
                      <a:pt x="101052" y="74716"/>
                      <a:pt x="112105" y="83773"/>
                    </a:cubicBezTo>
                    <a:cubicBezTo>
                      <a:pt x="118421" y="90566"/>
                      <a:pt x="120000" y="97358"/>
                      <a:pt x="118421" y="106415"/>
                    </a:cubicBezTo>
                    <a:cubicBezTo>
                      <a:pt x="116842" y="115471"/>
                      <a:pt x="112105" y="120000"/>
                      <a:pt x="102631" y="120000"/>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37" name="Shape 755"/>
              <p:cNvSpPr/>
              <p:nvPr/>
            </p:nvSpPr>
            <p:spPr>
              <a:xfrm>
                <a:off x="8349876" y="2158761"/>
                <a:ext cx="0" cy="183068"/>
              </a:xfrm>
              <a:custGeom>
                <a:avLst/>
                <a:gdLst/>
                <a:ahLst/>
                <a:cxnLst/>
                <a:rect l="0" t="0" r="0" b="0"/>
                <a:pathLst>
                  <a:path w="120000" h="120000" extrusionOk="0">
                    <a:moveTo>
                      <a:pt x="27692" y="120000"/>
                    </a:moveTo>
                    <a:cubicBezTo>
                      <a:pt x="9230" y="120000"/>
                      <a:pt x="0" y="110649"/>
                      <a:pt x="6923" y="101298"/>
                    </a:cubicBezTo>
                    <a:cubicBezTo>
                      <a:pt x="9230" y="96623"/>
                      <a:pt x="13846" y="91948"/>
                      <a:pt x="18461" y="87272"/>
                    </a:cubicBezTo>
                    <a:cubicBezTo>
                      <a:pt x="39230" y="62337"/>
                      <a:pt x="60000" y="35844"/>
                      <a:pt x="83076" y="10909"/>
                    </a:cubicBezTo>
                    <a:cubicBezTo>
                      <a:pt x="92307" y="0"/>
                      <a:pt x="110769" y="0"/>
                      <a:pt x="117692" y="9350"/>
                    </a:cubicBezTo>
                    <a:cubicBezTo>
                      <a:pt x="120000" y="12467"/>
                      <a:pt x="120000" y="20259"/>
                      <a:pt x="117692" y="23376"/>
                    </a:cubicBezTo>
                    <a:cubicBezTo>
                      <a:pt x="92307" y="52987"/>
                      <a:pt x="66923" y="82597"/>
                      <a:pt x="41538" y="112207"/>
                    </a:cubicBezTo>
                    <a:cubicBezTo>
                      <a:pt x="36923" y="116883"/>
                      <a:pt x="30000" y="118441"/>
                      <a:pt x="27692" y="120000"/>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38" name="Shape 756"/>
              <p:cNvSpPr/>
              <p:nvPr/>
            </p:nvSpPr>
            <p:spPr>
              <a:xfrm>
                <a:off x="8071259" y="2165473"/>
                <a:ext cx="0" cy="183068"/>
              </a:xfrm>
              <a:custGeom>
                <a:avLst/>
                <a:gdLst/>
                <a:ahLst/>
                <a:cxnLst/>
                <a:rect l="0" t="0" r="0" b="0"/>
                <a:pathLst>
                  <a:path w="120000" h="120000" extrusionOk="0">
                    <a:moveTo>
                      <a:pt x="26666" y="0"/>
                    </a:moveTo>
                    <a:cubicBezTo>
                      <a:pt x="31111" y="1558"/>
                      <a:pt x="37777" y="4675"/>
                      <a:pt x="40000" y="7792"/>
                    </a:cubicBezTo>
                    <a:cubicBezTo>
                      <a:pt x="64444" y="37402"/>
                      <a:pt x="88888" y="68571"/>
                      <a:pt x="113333" y="98181"/>
                    </a:cubicBezTo>
                    <a:cubicBezTo>
                      <a:pt x="120000" y="105974"/>
                      <a:pt x="117777" y="113766"/>
                      <a:pt x="106666" y="116883"/>
                    </a:cubicBezTo>
                    <a:cubicBezTo>
                      <a:pt x="97777" y="120000"/>
                      <a:pt x="86666" y="118441"/>
                      <a:pt x="82222" y="110649"/>
                    </a:cubicBezTo>
                    <a:cubicBezTo>
                      <a:pt x="57777" y="81038"/>
                      <a:pt x="31111" y="51428"/>
                      <a:pt x="8888" y="21818"/>
                    </a:cubicBezTo>
                    <a:cubicBezTo>
                      <a:pt x="0" y="12467"/>
                      <a:pt x="8888" y="1558"/>
                      <a:pt x="26666" y="0"/>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39" name="Shape 757"/>
              <p:cNvSpPr/>
              <p:nvPr/>
            </p:nvSpPr>
            <p:spPr>
              <a:xfrm>
                <a:off x="8443765" y="2248464"/>
                <a:ext cx="182899" cy="0"/>
              </a:xfrm>
              <a:custGeom>
                <a:avLst/>
                <a:gdLst/>
                <a:ahLst/>
                <a:cxnLst/>
                <a:rect l="0" t="0" r="0" b="0"/>
                <a:pathLst>
                  <a:path w="120000" h="120000" extrusionOk="0">
                    <a:moveTo>
                      <a:pt x="12467" y="120000"/>
                    </a:moveTo>
                    <a:cubicBezTo>
                      <a:pt x="7792" y="115471"/>
                      <a:pt x="3116" y="110943"/>
                      <a:pt x="1558" y="104150"/>
                    </a:cubicBezTo>
                    <a:cubicBezTo>
                      <a:pt x="0" y="99622"/>
                      <a:pt x="3116" y="90566"/>
                      <a:pt x="4675" y="83773"/>
                    </a:cubicBezTo>
                    <a:cubicBezTo>
                      <a:pt x="6233" y="81509"/>
                      <a:pt x="9350" y="79245"/>
                      <a:pt x="10909" y="79245"/>
                    </a:cubicBezTo>
                    <a:cubicBezTo>
                      <a:pt x="38961" y="54339"/>
                      <a:pt x="67012" y="31698"/>
                      <a:pt x="95064" y="9056"/>
                    </a:cubicBezTo>
                    <a:cubicBezTo>
                      <a:pt x="104415" y="0"/>
                      <a:pt x="112207" y="2264"/>
                      <a:pt x="115324" y="13584"/>
                    </a:cubicBezTo>
                    <a:cubicBezTo>
                      <a:pt x="120000" y="24905"/>
                      <a:pt x="116883" y="33962"/>
                      <a:pt x="109090" y="40754"/>
                    </a:cubicBezTo>
                    <a:cubicBezTo>
                      <a:pt x="79480" y="65660"/>
                      <a:pt x="51428" y="88301"/>
                      <a:pt x="23376" y="113207"/>
                    </a:cubicBezTo>
                    <a:cubicBezTo>
                      <a:pt x="20259" y="115471"/>
                      <a:pt x="17142" y="117735"/>
                      <a:pt x="12467" y="120000"/>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40" name="Shape 758"/>
              <p:cNvSpPr/>
              <p:nvPr/>
            </p:nvSpPr>
            <p:spPr>
              <a:xfrm>
                <a:off x="8232211" y="2135572"/>
                <a:ext cx="0" cy="183068"/>
              </a:xfrm>
              <a:custGeom>
                <a:avLst/>
                <a:gdLst/>
                <a:ahLst/>
                <a:cxnLst/>
                <a:rect l="0" t="0" r="0" b="0"/>
                <a:pathLst>
                  <a:path w="120000" h="120000" extrusionOk="0">
                    <a:moveTo>
                      <a:pt x="120000" y="60705"/>
                    </a:moveTo>
                    <a:cubicBezTo>
                      <a:pt x="120000" y="76235"/>
                      <a:pt x="120000" y="91764"/>
                      <a:pt x="120000" y="107294"/>
                    </a:cubicBezTo>
                    <a:cubicBezTo>
                      <a:pt x="120000" y="115764"/>
                      <a:pt x="98823" y="120000"/>
                      <a:pt x="63529" y="120000"/>
                    </a:cubicBezTo>
                    <a:cubicBezTo>
                      <a:pt x="21176" y="120000"/>
                      <a:pt x="0" y="115764"/>
                      <a:pt x="0" y="107294"/>
                    </a:cubicBezTo>
                    <a:cubicBezTo>
                      <a:pt x="0" y="76235"/>
                      <a:pt x="0" y="45176"/>
                      <a:pt x="0" y="15529"/>
                    </a:cubicBezTo>
                    <a:cubicBezTo>
                      <a:pt x="0" y="8470"/>
                      <a:pt x="14117" y="2823"/>
                      <a:pt x="49411" y="1411"/>
                    </a:cubicBezTo>
                    <a:cubicBezTo>
                      <a:pt x="84705" y="0"/>
                      <a:pt x="120000" y="4235"/>
                      <a:pt x="120000" y="14117"/>
                    </a:cubicBezTo>
                    <a:cubicBezTo>
                      <a:pt x="120000" y="29647"/>
                      <a:pt x="120000" y="45176"/>
                      <a:pt x="120000" y="60705"/>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41" name="Shape 759"/>
              <p:cNvSpPr/>
              <p:nvPr/>
            </p:nvSpPr>
            <p:spPr>
              <a:xfrm>
                <a:off x="8103314" y="2308124"/>
                <a:ext cx="182290" cy="183068"/>
              </a:xfrm>
              <a:custGeom>
                <a:avLst/>
                <a:gdLst/>
                <a:ahLst/>
                <a:cxnLst/>
                <a:rect l="0" t="0" r="0" b="0"/>
                <a:pathLst>
                  <a:path w="120000" h="120000" extrusionOk="0">
                    <a:moveTo>
                      <a:pt x="0" y="107899"/>
                    </a:moveTo>
                    <a:cubicBezTo>
                      <a:pt x="3200" y="62521"/>
                      <a:pt x="35200" y="27226"/>
                      <a:pt x="96000" y="3025"/>
                    </a:cubicBezTo>
                    <a:cubicBezTo>
                      <a:pt x="104000" y="0"/>
                      <a:pt x="112000" y="1008"/>
                      <a:pt x="116800" y="6050"/>
                    </a:cubicBezTo>
                    <a:cubicBezTo>
                      <a:pt x="120000" y="10084"/>
                      <a:pt x="118400" y="15126"/>
                      <a:pt x="110400" y="18151"/>
                    </a:cubicBezTo>
                    <a:cubicBezTo>
                      <a:pt x="72000" y="33277"/>
                      <a:pt x="44800" y="54453"/>
                      <a:pt x="33600" y="81680"/>
                    </a:cubicBezTo>
                    <a:cubicBezTo>
                      <a:pt x="30400" y="90756"/>
                      <a:pt x="28800" y="100840"/>
                      <a:pt x="27200" y="109915"/>
                    </a:cubicBezTo>
                    <a:cubicBezTo>
                      <a:pt x="25600" y="115966"/>
                      <a:pt x="20800" y="120000"/>
                      <a:pt x="12800" y="120000"/>
                    </a:cubicBezTo>
                    <a:cubicBezTo>
                      <a:pt x="4800" y="120000"/>
                      <a:pt x="0" y="115966"/>
                      <a:pt x="0" y="109915"/>
                    </a:cubicBezTo>
                    <a:cubicBezTo>
                      <a:pt x="0" y="108907"/>
                      <a:pt x="0" y="107899"/>
                      <a:pt x="0" y="107899"/>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42" name="Shape 760"/>
              <p:cNvSpPr/>
              <p:nvPr/>
            </p:nvSpPr>
            <p:spPr>
              <a:xfrm>
                <a:off x="8201118" y="2332065"/>
                <a:ext cx="0" cy="0"/>
              </a:xfrm>
              <a:custGeom>
                <a:avLst/>
                <a:gdLst/>
                <a:ahLst/>
                <a:cxnLst/>
                <a:rect l="0" t="0" r="0" b="0"/>
                <a:pathLst>
                  <a:path w="120000" h="120000" extrusionOk="0">
                    <a:moveTo>
                      <a:pt x="27000" y="120000"/>
                    </a:moveTo>
                    <a:cubicBezTo>
                      <a:pt x="15000" y="120000"/>
                      <a:pt x="3000" y="101052"/>
                      <a:pt x="3000" y="75789"/>
                    </a:cubicBezTo>
                    <a:cubicBezTo>
                      <a:pt x="0" y="44210"/>
                      <a:pt x="6000" y="18947"/>
                      <a:pt x="21000" y="18947"/>
                    </a:cubicBezTo>
                    <a:cubicBezTo>
                      <a:pt x="45000" y="6315"/>
                      <a:pt x="72000" y="6315"/>
                      <a:pt x="99000" y="0"/>
                    </a:cubicBezTo>
                    <a:cubicBezTo>
                      <a:pt x="114000" y="0"/>
                      <a:pt x="120000" y="25263"/>
                      <a:pt x="120000" y="50526"/>
                    </a:cubicBezTo>
                    <a:cubicBezTo>
                      <a:pt x="120000" y="82105"/>
                      <a:pt x="114000" y="101052"/>
                      <a:pt x="99000" y="107368"/>
                    </a:cubicBezTo>
                    <a:cubicBezTo>
                      <a:pt x="75000" y="113684"/>
                      <a:pt x="51000" y="113684"/>
                      <a:pt x="27000" y="120000"/>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43" name="Shape 753"/>
              <p:cNvSpPr/>
              <p:nvPr/>
            </p:nvSpPr>
            <p:spPr>
              <a:xfrm>
                <a:off x="7970999" y="2151119"/>
                <a:ext cx="548698" cy="548594"/>
              </a:xfrm>
              <a:custGeom>
                <a:avLst/>
                <a:gdLst/>
                <a:ahLst/>
                <a:cxnLst/>
                <a:rect l="0" t="0" r="0" b="0"/>
                <a:pathLst>
                  <a:path w="120000" h="120000" extrusionOk="0">
                    <a:moveTo>
                      <a:pt x="1827" y="120000"/>
                    </a:moveTo>
                    <a:cubicBezTo>
                      <a:pt x="304" y="119191"/>
                      <a:pt x="0" y="118112"/>
                      <a:pt x="0" y="116494"/>
                    </a:cubicBezTo>
                    <a:cubicBezTo>
                      <a:pt x="0" y="112449"/>
                      <a:pt x="0" y="108134"/>
                      <a:pt x="0" y="103820"/>
                    </a:cubicBezTo>
                    <a:cubicBezTo>
                      <a:pt x="0" y="102471"/>
                      <a:pt x="304" y="101662"/>
                      <a:pt x="1522" y="100584"/>
                    </a:cubicBezTo>
                    <a:cubicBezTo>
                      <a:pt x="4263" y="98426"/>
                      <a:pt x="7005" y="95730"/>
                      <a:pt x="9746" y="93573"/>
                    </a:cubicBezTo>
                    <a:cubicBezTo>
                      <a:pt x="10659" y="92764"/>
                      <a:pt x="10964" y="91955"/>
                      <a:pt x="10964" y="90606"/>
                    </a:cubicBezTo>
                    <a:cubicBezTo>
                      <a:pt x="10964" y="77662"/>
                      <a:pt x="10659" y="64719"/>
                      <a:pt x="10964" y="51775"/>
                    </a:cubicBezTo>
                    <a:cubicBezTo>
                      <a:pt x="11269" y="34786"/>
                      <a:pt x="20101" y="21842"/>
                      <a:pt x="37157" y="13752"/>
                    </a:cubicBezTo>
                    <a:cubicBezTo>
                      <a:pt x="66091" y="0"/>
                      <a:pt x="101725" y="15101"/>
                      <a:pt x="108121" y="43685"/>
                    </a:cubicBezTo>
                    <a:cubicBezTo>
                      <a:pt x="109035" y="48808"/>
                      <a:pt x="109035" y="54202"/>
                      <a:pt x="109035" y="59595"/>
                    </a:cubicBezTo>
                    <a:cubicBezTo>
                      <a:pt x="109035" y="69842"/>
                      <a:pt x="109035" y="80359"/>
                      <a:pt x="109035" y="90876"/>
                    </a:cubicBezTo>
                    <a:cubicBezTo>
                      <a:pt x="109035" y="91955"/>
                      <a:pt x="109340" y="92764"/>
                      <a:pt x="110253" y="93573"/>
                    </a:cubicBezTo>
                    <a:cubicBezTo>
                      <a:pt x="112994" y="95730"/>
                      <a:pt x="115736" y="98157"/>
                      <a:pt x="118172" y="100584"/>
                    </a:cubicBezTo>
                    <a:cubicBezTo>
                      <a:pt x="119390" y="101662"/>
                      <a:pt x="120000" y="102741"/>
                      <a:pt x="120000" y="104089"/>
                    </a:cubicBezTo>
                    <a:cubicBezTo>
                      <a:pt x="120000" y="108134"/>
                      <a:pt x="120000" y="112179"/>
                      <a:pt x="120000" y="116224"/>
                    </a:cubicBezTo>
                    <a:cubicBezTo>
                      <a:pt x="120000" y="117842"/>
                      <a:pt x="119695" y="119191"/>
                      <a:pt x="117868" y="120000"/>
                    </a:cubicBezTo>
                    <a:cubicBezTo>
                      <a:pt x="79187" y="120000"/>
                      <a:pt x="40507" y="120000"/>
                      <a:pt x="1827" y="120000"/>
                    </a:cubicBezTo>
                    <a:close/>
                    <a:moveTo>
                      <a:pt x="60000" y="91146"/>
                    </a:moveTo>
                    <a:cubicBezTo>
                      <a:pt x="74010" y="91146"/>
                      <a:pt x="87715" y="91146"/>
                      <a:pt x="101725" y="91146"/>
                    </a:cubicBezTo>
                    <a:cubicBezTo>
                      <a:pt x="103248" y="91146"/>
                      <a:pt x="103857" y="90876"/>
                      <a:pt x="103857" y="89258"/>
                    </a:cubicBezTo>
                    <a:cubicBezTo>
                      <a:pt x="103857" y="77393"/>
                      <a:pt x="103857" y="65528"/>
                      <a:pt x="103857" y="53393"/>
                    </a:cubicBezTo>
                    <a:cubicBezTo>
                      <a:pt x="103857" y="50696"/>
                      <a:pt x="103553" y="48000"/>
                      <a:pt x="103248" y="45303"/>
                    </a:cubicBezTo>
                    <a:cubicBezTo>
                      <a:pt x="97766" y="19146"/>
                      <a:pt x="65482" y="5393"/>
                      <a:pt x="39289" y="18067"/>
                    </a:cubicBezTo>
                    <a:cubicBezTo>
                      <a:pt x="24670" y="25078"/>
                      <a:pt x="16751" y="36134"/>
                      <a:pt x="16142" y="50696"/>
                    </a:cubicBezTo>
                    <a:cubicBezTo>
                      <a:pt x="15837" y="63640"/>
                      <a:pt x="16142" y="76584"/>
                      <a:pt x="16142" y="89258"/>
                    </a:cubicBezTo>
                    <a:cubicBezTo>
                      <a:pt x="16142" y="90876"/>
                      <a:pt x="16751" y="91146"/>
                      <a:pt x="17969" y="91146"/>
                    </a:cubicBezTo>
                    <a:cubicBezTo>
                      <a:pt x="31979" y="91146"/>
                      <a:pt x="45989" y="91146"/>
                      <a:pt x="60000" y="91146"/>
                    </a:cubicBezTo>
                    <a:close/>
                    <a:moveTo>
                      <a:pt x="5177" y="115146"/>
                    </a:moveTo>
                    <a:cubicBezTo>
                      <a:pt x="41725" y="115146"/>
                      <a:pt x="78274" y="115146"/>
                      <a:pt x="114822" y="115146"/>
                    </a:cubicBezTo>
                    <a:cubicBezTo>
                      <a:pt x="114822" y="112449"/>
                      <a:pt x="114822" y="110022"/>
                      <a:pt x="114822" y="107595"/>
                    </a:cubicBezTo>
                    <a:cubicBezTo>
                      <a:pt x="114822" y="105168"/>
                      <a:pt x="115126" y="105438"/>
                      <a:pt x="112385" y="105438"/>
                    </a:cubicBezTo>
                    <a:cubicBezTo>
                      <a:pt x="77360" y="105438"/>
                      <a:pt x="42335" y="105438"/>
                      <a:pt x="7309" y="105438"/>
                    </a:cubicBezTo>
                    <a:cubicBezTo>
                      <a:pt x="6700" y="105438"/>
                      <a:pt x="6091" y="105438"/>
                      <a:pt x="5177" y="105438"/>
                    </a:cubicBezTo>
                    <a:cubicBezTo>
                      <a:pt x="5177" y="108674"/>
                      <a:pt x="5177" y="111910"/>
                      <a:pt x="5177" y="115146"/>
                    </a:cubicBezTo>
                    <a:close/>
                    <a:moveTo>
                      <a:pt x="110862" y="100584"/>
                    </a:moveTo>
                    <a:cubicBezTo>
                      <a:pt x="109340" y="99235"/>
                      <a:pt x="108121" y="98157"/>
                      <a:pt x="106903" y="97078"/>
                    </a:cubicBezTo>
                    <a:cubicBezTo>
                      <a:pt x="105989" y="96000"/>
                      <a:pt x="104771" y="95460"/>
                      <a:pt x="103248" y="95460"/>
                    </a:cubicBezTo>
                    <a:cubicBezTo>
                      <a:pt x="95025" y="95730"/>
                      <a:pt x="87106" y="95460"/>
                      <a:pt x="79187" y="95460"/>
                    </a:cubicBezTo>
                    <a:cubicBezTo>
                      <a:pt x="58172" y="95730"/>
                      <a:pt x="37157" y="95730"/>
                      <a:pt x="16142" y="95730"/>
                    </a:cubicBezTo>
                    <a:cubicBezTo>
                      <a:pt x="15532" y="95730"/>
                      <a:pt x="14923" y="95460"/>
                      <a:pt x="14314" y="95730"/>
                    </a:cubicBezTo>
                    <a:cubicBezTo>
                      <a:pt x="12791" y="97348"/>
                      <a:pt x="10964" y="98966"/>
                      <a:pt x="9137" y="100584"/>
                    </a:cubicBezTo>
                    <a:cubicBezTo>
                      <a:pt x="43248" y="100584"/>
                      <a:pt x="76751" y="100584"/>
                      <a:pt x="110862" y="100584"/>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grpSp>
      </p:grpSp>
      <p:grpSp>
        <p:nvGrpSpPr>
          <p:cNvPr id="7" name="Group 6">
            <a:extLst>
              <a:ext uri="{FF2B5EF4-FFF2-40B4-BE49-F238E27FC236}">
                <a16:creationId xmlns:a16="http://schemas.microsoft.com/office/drawing/2014/main" xmlns="" id="{2E405521-FB12-4892-9311-F62A9630825E}"/>
              </a:ext>
            </a:extLst>
          </p:cNvPr>
          <p:cNvGrpSpPr/>
          <p:nvPr/>
        </p:nvGrpSpPr>
        <p:grpSpPr>
          <a:xfrm>
            <a:off x="383548" y="3086456"/>
            <a:ext cx="2686712" cy="1806171"/>
            <a:chOff x="383548" y="3086456"/>
            <a:chExt cx="2686712" cy="1806171"/>
          </a:xfrm>
        </p:grpSpPr>
        <p:sp>
          <p:nvSpPr>
            <p:cNvPr id="15" name="Shape 669"/>
            <p:cNvSpPr txBox="1">
              <a:spLocks/>
            </p:cNvSpPr>
            <p:nvPr/>
          </p:nvSpPr>
          <p:spPr>
            <a:xfrm>
              <a:off x="1028933" y="3086456"/>
              <a:ext cx="1908154" cy="438935"/>
            </a:xfrm>
            <a:prstGeom prst="rect">
              <a:avLst/>
            </a:prstGeom>
            <a:noFill/>
            <a:ln>
              <a:noFill/>
            </a:ln>
          </p:spPr>
          <p:txBody>
            <a:bodyPr vert="horz" lIns="91425" tIns="45700" rIns="91425" bIns="45700" rtlCol="0" anchor="t" anchorCtr="0">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en-US" sz="1900" kern="1200" spc="-150" dirty="0" smtClean="0">
                  <a:solidFill>
                    <a:schemeClr val="accent2"/>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SzPct val="25000"/>
                <a:buNone/>
              </a:pPr>
              <a:r>
                <a:rPr lang="en-US" sz="1000" spc="0" dirty="0">
                  <a:solidFill>
                    <a:schemeClr val="accent1"/>
                  </a:solidFill>
                  <a:latin typeface="Montserrat" panose="020B0604020202020204" charset="0"/>
                  <a:ea typeface="Montserrat"/>
                  <a:cs typeface="Calibri" panose="020F0502020204030204" pitchFamily="34" charset="0"/>
                  <a:sym typeface="Montserrat"/>
                </a:rPr>
                <a:t>Roadside Messaging </a:t>
              </a:r>
            </a:p>
          </p:txBody>
        </p:sp>
        <p:sp>
          <p:nvSpPr>
            <p:cNvPr id="19" name="Shape 670"/>
            <p:cNvSpPr txBox="1">
              <a:spLocks/>
            </p:cNvSpPr>
            <p:nvPr/>
          </p:nvSpPr>
          <p:spPr>
            <a:xfrm>
              <a:off x="383548" y="3623091"/>
              <a:ext cx="2686712" cy="1269536"/>
            </a:xfrm>
            <a:prstGeom prst="rect">
              <a:avLst/>
            </a:prstGeom>
            <a:noFill/>
            <a:ln>
              <a:noFill/>
            </a:ln>
          </p:spPr>
          <p:txBody>
            <a:bodyPr vert="horz" lIns="91425" tIns="45700" rIns="91425" bIns="45700" rtlCol="0" anchor="t" anchorCtr="0">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en-US" sz="1900" kern="1200" spc="-150" dirty="0" smtClean="0">
                  <a:solidFill>
                    <a:srgbClr val="1D1D1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buClr>
                  <a:srgbClr val="222A35"/>
                </a:buClr>
                <a:buSzPct val="100000"/>
                <a:defRPr/>
              </a:pPr>
              <a:r>
                <a:rPr lang="en-US" sz="900" spc="0" dirty="0">
                  <a:solidFill>
                    <a:schemeClr val="accent2"/>
                  </a:solidFill>
                  <a:latin typeface="Montserrat" panose="020B0604020202020204" charset="0"/>
                  <a:cs typeface="Calibri" panose="020F0502020204030204" pitchFamily="34" charset="0"/>
                  <a:sym typeface="Lato"/>
                </a:rPr>
                <a:t>Integrate sensors to provide real time notifications to drivers</a:t>
              </a:r>
            </a:p>
            <a:p>
              <a:pPr algn="l">
                <a:lnSpc>
                  <a:spcPct val="100000"/>
                </a:lnSpc>
                <a:spcBef>
                  <a:spcPts val="0"/>
                </a:spcBef>
                <a:buClr>
                  <a:srgbClr val="222A35"/>
                </a:buClr>
                <a:buSzPct val="100000"/>
                <a:defRPr/>
              </a:pPr>
              <a:r>
                <a:rPr lang="en-US" sz="900" spc="0" dirty="0">
                  <a:solidFill>
                    <a:schemeClr val="accent2"/>
                  </a:solidFill>
                  <a:latin typeface="Montserrat" panose="020B0604020202020204" charset="0"/>
                  <a:cs typeface="Calibri" panose="020F0502020204030204" pitchFamily="34" charset="0"/>
                  <a:sym typeface="Lato"/>
                </a:rPr>
                <a:t>Pre-programmed messages </a:t>
              </a:r>
            </a:p>
            <a:p>
              <a:pPr algn="l">
                <a:lnSpc>
                  <a:spcPct val="100000"/>
                </a:lnSpc>
                <a:spcBef>
                  <a:spcPts val="0"/>
                </a:spcBef>
                <a:buClr>
                  <a:srgbClr val="222A35"/>
                </a:buClr>
                <a:buSzPct val="100000"/>
                <a:defRPr/>
              </a:pPr>
              <a:r>
                <a:rPr lang="en-US" sz="900" spc="0" dirty="0">
                  <a:solidFill>
                    <a:schemeClr val="accent2"/>
                  </a:solidFill>
                  <a:latin typeface="Montserrat" panose="020B0604020202020204" charset="0"/>
                  <a:cs typeface="Calibri" panose="020F0502020204030204" pitchFamily="34" charset="0"/>
                  <a:sym typeface="Lato"/>
                </a:rPr>
                <a:t>Variable messaging based on driver speed, direction or other inputs  </a:t>
              </a:r>
            </a:p>
          </p:txBody>
        </p:sp>
        <p:grpSp>
          <p:nvGrpSpPr>
            <p:cNvPr id="44" name="Shape 774"/>
            <p:cNvGrpSpPr/>
            <p:nvPr/>
          </p:nvGrpSpPr>
          <p:grpSpPr>
            <a:xfrm>
              <a:off x="495300" y="3107399"/>
              <a:ext cx="451986" cy="397047"/>
              <a:chOff x="-2764872" y="1443037"/>
              <a:chExt cx="1700100" cy="1555799"/>
            </a:xfrm>
            <a:solidFill>
              <a:schemeClr val="tx2"/>
            </a:solidFill>
          </p:grpSpPr>
          <p:sp>
            <p:nvSpPr>
              <p:cNvPr id="45" name="Shape 775"/>
              <p:cNvSpPr/>
              <p:nvPr/>
            </p:nvSpPr>
            <p:spPr>
              <a:xfrm>
                <a:off x="-2764872" y="1443037"/>
                <a:ext cx="1700100" cy="1555799"/>
              </a:xfrm>
              <a:custGeom>
                <a:avLst/>
                <a:gdLst/>
                <a:ahLst/>
                <a:cxnLst/>
                <a:rect l="0" t="0" r="0" b="0"/>
                <a:pathLst>
                  <a:path w="120000" h="120000" extrusionOk="0">
                    <a:moveTo>
                      <a:pt x="60000" y="0"/>
                    </a:moveTo>
                    <a:cubicBezTo>
                      <a:pt x="78947" y="0"/>
                      <a:pt x="97669" y="0"/>
                      <a:pt x="116616" y="0"/>
                    </a:cubicBezTo>
                    <a:cubicBezTo>
                      <a:pt x="119323" y="0"/>
                      <a:pt x="120000" y="737"/>
                      <a:pt x="120000" y="3688"/>
                    </a:cubicBezTo>
                    <a:cubicBezTo>
                      <a:pt x="120000" y="41311"/>
                      <a:pt x="120000" y="78934"/>
                      <a:pt x="120000" y="116311"/>
                    </a:cubicBezTo>
                    <a:cubicBezTo>
                      <a:pt x="120000" y="119016"/>
                      <a:pt x="119323" y="120000"/>
                      <a:pt x="116842" y="120000"/>
                    </a:cubicBezTo>
                    <a:cubicBezTo>
                      <a:pt x="78947" y="120000"/>
                      <a:pt x="41052" y="120000"/>
                      <a:pt x="3157" y="120000"/>
                    </a:cubicBezTo>
                    <a:cubicBezTo>
                      <a:pt x="676" y="120000"/>
                      <a:pt x="0" y="119016"/>
                      <a:pt x="0" y="116311"/>
                    </a:cubicBezTo>
                    <a:cubicBezTo>
                      <a:pt x="0" y="78688"/>
                      <a:pt x="0" y="41065"/>
                      <a:pt x="0" y="3442"/>
                    </a:cubicBezTo>
                    <a:cubicBezTo>
                      <a:pt x="0" y="737"/>
                      <a:pt x="676" y="0"/>
                      <a:pt x="3157" y="0"/>
                    </a:cubicBezTo>
                    <a:cubicBezTo>
                      <a:pt x="22105" y="0"/>
                      <a:pt x="41052" y="0"/>
                      <a:pt x="60000" y="0"/>
                    </a:cubicBezTo>
                    <a:close/>
                    <a:moveTo>
                      <a:pt x="4736" y="114590"/>
                    </a:moveTo>
                    <a:cubicBezTo>
                      <a:pt x="41729" y="114590"/>
                      <a:pt x="78270" y="114590"/>
                      <a:pt x="115037" y="114590"/>
                    </a:cubicBezTo>
                    <a:cubicBezTo>
                      <a:pt x="115037" y="78196"/>
                      <a:pt x="115037" y="41803"/>
                      <a:pt x="115037" y="5409"/>
                    </a:cubicBezTo>
                    <a:cubicBezTo>
                      <a:pt x="78270" y="5409"/>
                      <a:pt x="41503" y="5409"/>
                      <a:pt x="4736" y="5409"/>
                    </a:cubicBezTo>
                    <a:cubicBezTo>
                      <a:pt x="4736" y="41803"/>
                      <a:pt x="4736" y="78196"/>
                      <a:pt x="4736" y="114590"/>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46" name="Shape 776"/>
              <p:cNvSpPr/>
              <p:nvPr/>
            </p:nvSpPr>
            <p:spPr>
              <a:xfrm>
                <a:off x="-2487060" y="1720851"/>
                <a:ext cx="290401" cy="500099"/>
              </a:xfrm>
              <a:custGeom>
                <a:avLst/>
                <a:gdLst/>
                <a:ahLst/>
                <a:cxnLst/>
                <a:rect l="0" t="0" r="0" b="0"/>
                <a:pathLst>
                  <a:path w="120000" h="120000" extrusionOk="0">
                    <a:moveTo>
                      <a:pt x="84395" y="60382"/>
                    </a:moveTo>
                    <a:cubicBezTo>
                      <a:pt x="71208" y="52738"/>
                      <a:pt x="59340" y="45859"/>
                      <a:pt x="47472" y="38980"/>
                    </a:cubicBezTo>
                    <a:cubicBezTo>
                      <a:pt x="34285" y="31337"/>
                      <a:pt x="21098" y="23694"/>
                      <a:pt x="7912" y="16050"/>
                    </a:cubicBezTo>
                    <a:cubicBezTo>
                      <a:pt x="0" y="12229"/>
                      <a:pt x="0" y="6878"/>
                      <a:pt x="6593" y="3821"/>
                    </a:cubicBezTo>
                    <a:cubicBezTo>
                      <a:pt x="13186" y="0"/>
                      <a:pt x="21098" y="764"/>
                      <a:pt x="27692" y="4585"/>
                    </a:cubicBezTo>
                    <a:cubicBezTo>
                      <a:pt x="56703" y="21401"/>
                      <a:pt x="84395" y="37452"/>
                      <a:pt x="112087" y="54267"/>
                    </a:cubicBezTo>
                    <a:cubicBezTo>
                      <a:pt x="120000" y="58089"/>
                      <a:pt x="120000" y="62675"/>
                      <a:pt x="112087" y="66496"/>
                    </a:cubicBezTo>
                    <a:cubicBezTo>
                      <a:pt x="84395" y="83312"/>
                      <a:pt x="55384" y="100127"/>
                      <a:pt x="27692" y="116178"/>
                    </a:cubicBezTo>
                    <a:cubicBezTo>
                      <a:pt x="21098" y="120000"/>
                      <a:pt x="11868" y="120000"/>
                      <a:pt x="6593" y="116942"/>
                    </a:cubicBezTo>
                    <a:cubicBezTo>
                      <a:pt x="0" y="113885"/>
                      <a:pt x="0" y="108535"/>
                      <a:pt x="7912" y="104713"/>
                    </a:cubicBezTo>
                    <a:cubicBezTo>
                      <a:pt x="30329" y="90955"/>
                      <a:pt x="54065" y="77961"/>
                      <a:pt x="76483" y="64968"/>
                    </a:cubicBezTo>
                    <a:cubicBezTo>
                      <a:pt x="79120" y="63439"/>
                      <a:pt x="81758" y="61910"/>
                      <a:pt x="84395" y="60382"/>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sp>
            <p:nvSpPr>
              <p:cNvPr id="47" name="Shape 777"/>
              <p:cNvSpPr/>
              <p:nvPr/>
            </p:nvSpPr>
            <p:spPr>
              <a:xfrm>
                <a:off x="-2126698" y="2151063"/>
                <a:ext cx="352500" cy="66600"/>
              </a:xfrm>
              <a:custGeom>
                <a:avLst/>
                <a:gdLst/>
                <a:ahLst/>
                <a:cxnLst/>
                <a:rect l="0" t="0" r="0" b="0"/>
                <a:pathLst>
                  <a:path w="120000" h="120000" extrusionOk="0">
                    <a:moveTo>
                      <a:pt x="60000" y="0"/>
                    </a:moveTo>
                    <a:cubicBezTo>
                      <a:pt x="75272" y="0"/>
                      <a:pt x="91636" y="0"/>
                      <a:pt x="106909" y="0"/>
                    </a:cubicBezTo>
                    <a:cubicBezTo>
                      <a:pt x="115636" y="0"/>
                      <a:pt x="120000" y="22857"/>
                      <a:pt x="120000" y="62857"/>
                    </a:cubicBezTo>
                    <a:cubicBezTo>
                      <a:pt x="120000" y="97142"/>
                      <a:pt x="115636" y="120000"/>
                      <a:pt x="106909" y="120000"/>
                    </a:cubicBezTo>
                    <a:cubicBezTo>
                      <a:pt x="75272" y="120000"/>
                      <a:pt x="43636" y="120000"/>
                      <a:pt x="13090" y="120000"/>
                    </a:cubicBezTo>
                    <a:cubicBezTo>
                      <a:pt x="4363" y="120000"/>
                      <a:pt x="0" y="97142"/>
                      <a:pt x="0" y="57142"/>
                    </a:cubicBezTo>
                    <a:cubicBezTo>
                      <a:pt x="0" y="22857"/>
                      <a:pt x="4363" y="0"/>
                      <a:pt x="13090" y="0"/>
                    </a:cubicBezTo>
                    <a:cubicBezTo>
                      <a:pt x="28363" y="0"/>
                      <a:pt x="43636" y="0"/>
                      <a:pt x="60000" y="0"/>
                    </a:cubicBezTo>
                    <a:close/>
                  </a:path>
                </a:pathLst>
              </a:custGeom>
              <a:grpFill/>
              <a:ln>
                <a:noFill/>
              </a:ln>
            </p:spPr>
            <p:txBody>
              <a:bodyPr lIns="91425" tIns="45700" rIns="91425" bIns="45700" anchor="t" anchorCtr="0">
                <a:noAutofit/>
              </a:bodyPr>
              <a:lstStyle/>
              <a:p>
                <a:pPr defTabSz="914378">
                  <a:defRPr/>
                </a:pPr>
                <a:endParaRPr lang="en-US" sz="1200" kern="0" dirty="0">
                  <a:solidFill>
                    <a:prstClr val="black"/>
                  </a:solidFill>
                  <a:latin typeface="Montserrat" panose="020B0604020202020204" charset="0"/>
                  <a:ea typeface="Lato"/>
                  <a:cs typeface="Lato"/>
                  <a:sym typeface="Lato"/>
                </a:endParaRPr>
              </a:p>
            </p:txBody>
          </p:sp>
        </p:grpSp>
      </p:grpSp>
      <p:grpSp>
        <p:nvGrpSpPr>
          <p:cNvPr id="4" name="Group 3">
            <a:extLst>
              <a:ext uri="{FF2B5EF4-FFF2-40B4-BE49-F238E27FC236}">
                <a16:creationId xmlns:a16="http://schemas.microsoft.com/office/drawing/2014/main" xmlns="" id="{56918492-3573-49CD-8A78-FDAB71D42135}"/>
              </a:ext>
            </a:extLst>
          </p:cNvPr>
          <p:cNvGrpSpPr/>
          <p:nvPr/>
        </p:nvGrpSpPr>
        <p:grpSpPr>
          <a:xfrm>
            <a:off x="6254282" y="3081986"/>
            <a:ext cx="2706364" cy="1562514"/>
            <a:chOff x="3326505" y="1350470"/>
            <a:chExt cx="2706364" cy="1562514"/>
          </a:xfrm>
        </p:grpSpPr>
        <p:sp>
          <p:nvSpPr>
            <p:cNvPr id="14" name="Shape 666"/>
            <p:cNvSpPr txBox="1">
              <a:spLocks/>
            </p:cNvSpPr>
            <p:nvPr/>
          </p:nvSpPr>
          <p:spPr>
            <a:xfrm>
              <a:off x="3839413" y="1355591"/>
              <a:ext cx="1242649" cy="432225"/>
            </a:xfrm>
            <a:prstGeom prst="rect">
              <a:avLst/>
            </a:prstGeom>
            <a:noFill/>
            <a:ln>
              <a:noFill/>
            </a:ln>
          </p:spPr>
          <p:txBody>
            <a:bodyPr vert="horz" lIns="91425" tIns="45700" rIns="91425" bIns="45700" rtlCol="0" anchor="t" anchorCtr="0">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en-US" sz="1900" kern="1200" spc="-150" dirty="0" smtClean="0">
                  <a:solidFill>
                    <a:srgbClr val="1D1D1D"/>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defTabSz="914378">
                <a:lnSpc>
                  <a:spcPct val="100000"/>
                </a:lnSpc>
                <a:spcBef>
                  <a:spcPts val="0"/>
                </a:spcBef>
                <a:buSzPct val="25000"/>
                <a:buNone/>
                <a:defRPr/>
              </a:pPr>
              <a:r>
                <a:rPr lang="en-US" sz="1000" spc="0" dirty="0">
                  <a:solidFill>
                    <a:schemeClr val="accent1"/>
                  </a:solidFill>
                  <a:latin typeface="Montserrat" panose="020B0604020202020204" charset="0"/>
                  <a:ea typeface="Montserrat"/>
                  <a:cs typeface="Calibri" panose="020F0502020204030204" pitchFamily="34" charset="0"/>
                  <a:sym typeface="Montserrat"/>
                </a:rPr>
                <a:t>Vehicle Count </a:t>
              </a:r>
              <a:br>
                <a:rPr lang="en-US" sz="1000" spc="0" dirty="0">
                  <a:solidFill>
                    <a:schemeClr val="accent1"/>
                  </a:solidFill>
                  <a:latin typeface="Montserrat" panose="020B0604020202020204" charset="0"/>
                  <a:ea typeface="Montserrat"/>
                  <a:cs typeface="Calibri" panose="020F0502020204030204" pitchFamily="34" charset="0"/>
                  <a:sym typeface="Montserrat"/>
                </a:rPr>
              </a:br>
              <a:r>
                <a:rPr lang="en-US" sz="1000" spc="0" dirty="0">
                  <a:solidFill>
                    <a:schemeClr val="accent1"/>
                  </a:solidFill>
                  <a:latin typeface="Montserrat" panose="020B0604020202020204" charset="0"/>
                  <a:ea typeface="Montserrat"/>
                  <a:cs typeface="Calibri" panose="020F0502020204030204" pitchFamily="34" charset="0"/>
                  <a:sym typeface="Montserrat"/>
                </a:rPr>
                <a:t>&amp; Classify</a:t>
              </a:r>
            </a:p>
          </p:txBody>
        </p:sp>
        <p:sp>
          <p:nvSpPr>
            <p:cNvPr id="18" name="Shape 668"/>
            <p:cNvSpPr txBox="1">
              <a:spLocks/>
            </p:cNvSpPr>
            <p:nvPr/>
          </p:nvSpPr>
          <p:spPr>
            <a:xfrm>
              <a:off x="3326505" y="1891691"/>
              <a:ext cx="2706364" cy="1021293"/>
            </a:xfrm>
            <a:prstGeom prst="rect">
              <a:avLst/>
            </a:prstGeom>
            <a:noFill/>
            <a:ln>
              <a:noFill/>
            </a:ln>
          </p:spPr>
          <p:txBody>
            <a:bodyPr vert="horz" wrap="square" lIns="91425" tIns="45700" rIns="91425" bIns="45700" rtlCol="0" anchor="t" anchorCtr="0">
              <a:noAutofit/>
            </a:bodyPr>
            <a:lstStyle>
              <a:lvl1pPr marL="0" indent="0" algn="ctr" defTabSz="914400" rtl="0" eaLnBrk="1" latinLnBrk="0" hangingPunct="1">
                <a:lnSpc>
                  <a:spcPct val="90000"/>
                </a:lnSpc>
                <a:spcBef>
                  <a:spcPts val="1000"/>
                </a:spcBef>
                <a:buFont typeface="Arial" panose="020B0604020202020204" pitchFamily="34" charset="0"/>
                <a:buNone/>
                <a:defRPr lang="en-US" sz="1400" kern="1200" smtClean="0">
                  <a:solidFill>
                    <a:schemeClr val="tx1">
                      <a:lumMod val="85000"/>
                      <a:lumOff val="15000"/>
                    </a:schemeClr>
                  </a:solidFill>
                  <a:latin typeface="Lato" panose="020F0502020204030203" pitchFamily="34" charset="0"/>
                  <a:ea typeface="+mn-ea"/>
                  <a:cs typeface="Lato" panose="020F050202020403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lang="en-US" sz="2400" kern="1200" smtClean="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lang="en-US" sz="2000" kern="1200" smtClean="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lang="en-US" sz="1800" kern="1200" smtClean="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lang="en-US"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71446" indent="-171446" algn="l" defTabSz="914378">
                <a:lnSpc>
                  <a:spcPct val="100000"/>
                </a:lnSpc>
                <a:spcBef>
                  <a:spcPts val="0"/>
                </a:spcBef>
                <a:buClr>
                  <a:srgbClr val="222A35"/>
                </a:buClr>
                <a:buSzPct val="100000"/>
                <a:buFont typeface="Arial" panose="020B0604020202020204" pitchFamily="34" charset="0"/>
                <a:buChar char="•"/>
                <a:defRPr/>
              </a:pPr>
              <a:r>
                <a:rPr lang="en-US" sz="900" dirty="0">
                  <a:solidFill>
                    <a:schemeClr val="accent2"/>
                  </a:solidFill>
                  <a:latin typeface="Montserrat" panose="020B0604020202020204" charset="0"/>
                  <a:cs typeface="Calibri" panose="020F0502020204030204" pitchFamily="34" charset="0"/>
                </a:rPr>
                <a:t>Detect lane, speed and class of individual vehicles </a:t>
              </a:r>
            </a:p>
            <a:p>
              <a:pPr marL="171446" indent="-171446" algn="l" defTabSz="914378">
                <a:lnSpc>
                  <a:spcPct val="100000"/>
                </a:lnSpc>
                <a:spcBef>
                  <a:spcPts val="0"/>
                </a:spcBef>
                <a:buClr>
                  <a:srgbClr val="222A35"/>
                </a:buClr>
                <a:buSzPct val="100000"/>
                <a:buFont typeface="Arial" panose="020B0604020202020204" pitchFamily="34" charset="0"/>
                <a:buChar char="•"/>
                <a:defRPr/>
              </a:pPr>
              <a:r>
                <a:rPr lang="en-US" sz="900" dirty="0">
                  <a:solidFill>
                    <a:schemeClr val="accent2"/>
                  </a:solidFill>
                  <a:latin typeface="Montserrat" panose="020B0604020202020204" charset="0"/>
                  <a:cs typeface="Calibri" panose="020F0502020204030204" pitchFamily="34" charset="0"/>
                  <a:sym typeface="Lato"/>
                </a:rPr>
                <a:t>Non-invasive sensing technology </a:t>
              </a:r>
            </a:p>
            <a:p>
              <a:pPr marL="171446" indent="-171446" algn="l" defTabSz="914378">
                <a:lnSpc>
                  <a:spcPct val="100000"/>
                </a:lnSpc>
                <a:spcBef>
                  <a:spcPts val="0"/>
                </a:spcBef>
                <a:buClr>
                  <a:srgbClr val="222A35"/>
                </a:buClr>
                <a:buSzPct val="100000"/>
                <a:buFont typeface="Arial" panose="020B0604020202020204" pitchFamily="34" charset="0"/>
                <a:buChar char="•"/>
                <a:defRPr/>
              </a:pPr>
              <a:r>
                <a:rPr lang="en-US" sz="900" dirty="0">
                  <a:solidFill>
                    <a:schemeClr val="accent2"/>
                  </a:solidFill>
                  <a:latin typeface="Montserrat" panose="020B0604020202020204" charset="0"/>
                  <a:cs typeface="Calibri" panose="020F0502020204030204" pitchFamily="34" charset="0"/>
                  <a:sym typeface="Lato"/>
                </a:rPr>
                <a:t>Remote access to data from any </a:t>
              </a:r>
              <a:br>
                <a:rPr lang="en-US" sz="900" dirty="0">
                  <a:solidFill>
                    <a:schemeClr val="accent2"/>
                  </a:solidFill>
                  <a:latin typeface="Montserrat" panose="020B0604020202020204" charset="0"/>
                  <a:cs typeface="Calibri" panose="020F0502020204030204" pitchFamily="34" charset="0"/>
                  <a:sym typeface="Lato"/>
                </a:rPr>
              </a:br>
              <a:r>
                <a:rPr lang="en-US" sz="900" dirty="0">
                  <a:solidFill>
                    <a:schemeClr val="accent2"/>
                  </a:solidFill>
                  <a:latin typeface="Montserrat" panose="020B0604020202020204" charset="0"/>
                  <a:cs typeface="Calibri" panose="020F0502020204030204" pitchFamily="34" charset="0"/>
                  <a:sym typeface="Lato"/>
                </a:rPr>
                <a:t>connected device for h</a:t>
              </a:r>
              <a:r>
                <a:rPr lang="en-US" sz="900" dirty="0">
                  <a:solidFill>
                    <a:schemeClr val="accent2"/>
                  </a:solidFill>
                  <a:latin typeface="Montserrat" panose="020B0604020202020204" charset="0"/>
                  <a:cs typeface="Calibri" panose="020F0502020204030204" pitchFamily="34" charset="0"/>
                </a:rPr>
                <a:t>assle-free traffic studies</a:t>
              </a:r>
            </a:p>
            <a:p>
              <a:pPr marL="171446" indent="-171446" algn="l" defTabSz="914378">
                <a:lnSpc>
                  <a:spcPct val="100000"/>
                </a:lnSpc>
                <a:spcBef>
                  <a:spcPts val="0"/>
                </a:spcBef>
                <a:buClr>
                  <a:srgbClr val="222A35"/>
                </a:buClr>
                <a:buSzPct val="100000"/>
                <a:buFont typeface="Arial" panose="020B0604020202020204" pitchFamily="34" charset="0"/>
                <a:buChar char="•"/>
                <a:defRPr/>
              </a:pPr>
              <a:endParaRPr lang="en-US" sz="900" dirty="0">
                <a:solidFill>
                  <a:schemeClr val="accent2"/>
                </a:solidFill>
                <a:latin typeface="Montserrat" panose="020B0604020202020204" charset="0"/>
                <a:cs typeface="Calibri" panose="020F0502020204030204" pitchFamily="34" charset="0"/>
                <a:sym typeface="Lato"/>
              </a:endParaRPr>
            </a:p>
          </p:txBody>
        </p:sp>
        <p:sp>
          <p:nvSpPr>
            <p:cNvPr id="48" name="Freeform 67"/>
            <p:cNvSpPr>
              <a:spLocks noEditPoints="1"/>
            </p:cNvSpPr>
            <p:nvPr/>
          </p:nvSpPr>
          <p:spPr bwMode="auto">
            <a:xfrm>
              <a:off x="3371988" y="1350470"/>
              <a:ext cx="418828" cy="442464"/>
            </a:xfrm>
            <a:custGeom>
              <a:avLst/>
              <a:gdLst>
                <a:gd name="T0" fmla="*/ 219 w 220"/>
                <a:gd name="T1" fmla="*/ 82 h 229"/>
                <a:gd name="T2" fmla="*/ 113 w 220"/>
                <a:gd name="T3" fmla="*/ 10 h 229"/>
                <a:gd name="T4" fmla="*/ 61 w 220"/>
                <a:gd name="T5" fmla="*/ 153 h 229"/>
                <a:gd name="T6" fmla="*/ 60 w 220"/>
                <a:gd name="T7" fmla="*/ 159 h 229"/>
                <a:gd name="T8" fmla="*/ 34 w 220"/>
                <a:gd name="T9" fmla="*/ 185 h 229"/>
                <a:gd name="T10" fmla="*/ 4 w 220"/>
                <a:gd name="T11" fmla="*/ 215 h 229"/>
                <a:gd name="T12" fmla="*/ 3 w 220"/>
                <a:gd name="T13" fmla="*/ 226 h 229"/>
                <a:gd name="T14" fmla="*/ 13 w 220"/>
                <a:gd name="T15" fmla="*/ 225 h 229"/>
                <a:gd name="T16" fmla="*/ 16 w 220"/>
                <a:gd name="T17" fmla="*/ 223 h 229"/>
                <a:gd name="T18" fmla="*/ 70 w 220"/>
                <a:gd name="T19" fmla="*/ 169 h 229"/>
                <a:gd name="T20" fmla="*/ 76 w 220"/>
                <a:gd name="T21" fmla="*/ 168 h 229"/>
                <a:gd name="T22" fmla="*/ 139 w 220"/>
                <a:gd name="T23" fmla="*/ 187 h 229"/>
                <a:gd name="T24" fmla="*/ 220 w 220"/>
                <a:gd name="T25" fmla="*/ 97 h 229"/>
                <a:gd name="T26" fmla="*/ 219 w 220"/>
                <a:gd name="T27" fmla="*/ 82 h 229"/>
                <a:gd name="T28" fmla="*/ 131 w 220"/>
                <a:gd name="T29" fmla="*/ 179 h 229"/>
                <a:gd name="T30" fmla="*/ 50 w 220"/>
                <a:gd name="T31" fmla="*/ 98 h 229"/>
                <a:gd name="T32" fmla="*/ 131 w 220"/>
                <a:gd name="T33" fmla="*/ 17 h 229"/>
                <a:gd name="T34" fmla="*/ 212 w 220"/>
                <a:gd name="T35" fmla="*/ 98 h 229"/>
                <a:gd name="T36" fmla="*/ 131 w 220"/>
                <a:gd name="T37" fmla="*/ 179 h 2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20" h="229">
                  <a:moveTo>
                    <a:pt x="219" y="82"/>
                  </a:moveTo>
                  <a:cubicBezTo>
                    <a:pt x="210" y="33"/>
                    <a:pt x="161" y="0"/>
                    <a:pt x="113" y="10"/>
                  </a:cubicBezTo>
                  <a:cubicBezTo>
                    <a:pt x="48" y="24"/>
                    <a:pt x="19" y="100"/>
                    <a:pt x="61" y="153"/>
                  </a:cubicBezTo>
                  <a:cubicBezTo>
                    <a:pt x="62" y="155"/>
                    <a:pt x="62" y="157"/>
                    <a:pt x="60" y="159"/>
                  </a:cubicBezTo>
                  <a:cubicBezTo>
                    <a:pt x="51" y="167"/>
                    <a:pt x="43" y="176"/>
                    <a:pt x="34" y="185"/>
                  </a:cubicBezTo>
                  <a:cubicBezTo>
                    <a:pt x="24" y="195"/>
                    <a:pt x="14" y="205"/>
                    <a:pt x="4" y="215"/>
                  </a:cubicBezTo>
                  <a:cubicBezTo>
                    <a:pt x="0" y="219"/>
                    <a:pt x="0" y="223"/>
                    <a:pt x="3" y="226"/>
                  </a:cubicBezTo>
                  <a:cubicBezTo>
                    <a:pt x="6" y="229"/>
                    <a:pt x="10" y="229"/>
                    <a:pt x="13" y="225"/>
                  </a:cubicBezTo>
                  <a:cubicBezTo>
                    <a:pt x="14" y="225"/>
                    <a:pt x="15" y="224"/>
                    <a:pt x="16" y="223"/>
                  </a:cubicBezTo>
                  <a:cubicBezTo>
                    <a:pt x="34" y="205"/>
                    <a:pt x="52" y="187"/>
                    <a:pt x="70" y="169"/>
                  </a:cubicBezTo>
                  <a:cubicBezTo>
                    <a:pt x="72" y="167"/>
                    <a:pt x="73" y="166"/>
                    <a:pt x="76" y="168"/>
                  </a:cubicBezTo>
                  <a:cubicBezTo>
                    <a:pt x="94" y="183"/>
                    <a:pt x="115" y="189"/>
                    <a:pt x="139" y="187"/>
                  </a:cubicBezTo>
                  <a:cubicBezTo>
                    <a:pt x="184" y="183"/>
                    <a:pt x="220" y="144"/>
                    <a:pt x="220" y="97"/>
                  </a:cubicBezTo>
                  <a:cubicBezTo>
                    <a:pt x="220" y="93"/>
                    <a:pt x="220" y="87"/>
                    <a:pt x="219" y="82"/>
                  </a:cubicBezTo>
                  <a:close/>
                  <a:moveTo>
                    <a:pt x="131" y="179"/>
                  </a:moveTo>
                  <a:cubicBezTo>
                    <a:pt x="85" y="179"/>
                    <a:pt x="49" y="142"/>
                    <a:pt x="50" y="98"/>
                  </a:cubicBezTo>
                  <a:cubicBezTo>
                    <a:pt x="50" y="52"/>
                    <a:pt x="85" y="17"/>
                    <a:pt x="131" y="17"/>
                  </a:cubicBezTo>
                  <a:cubicBezTo>
                    <a:pt x="176" y="17"/>
                    <a:pt x="212" y="53"/>
                    <a:pt x="212" y="98"/>
                  </a:cubicBezTo>
                  <a:cubicBezTo>
                    <a:pt x="212" y="143"/>
                    <a:pt x="177" y="179"/>
                    <a:pt x="131" y="179"/>
                  </a:cubicBezTo>
                  <a:close/>
                </a:path>
              </a:pathLst>
            </a:custGeom>
            <a:solidFill>
              <a:schemeClr val="tx2"/>
            </a:solidFill>
            <a:ln>
              <a:noFill/>
            </a:ln>
          </p:spPr>
          <p:txBody>
            <a:bodyPr vert="horz" wrap="square" lIns="91440" tIns="45720" rIns="91440" bIns="45720" numCol="1" anchor="t" anchorCtr="0" compatLnSpc="1">
              <a:prstTxWarp prst="textNoShape">
                <a:avLst/>
              </a:prstTxWarp>
            </a:bodyPr>
            <a:lstStyle/>
            <a:p>
              <a:endParaRPr lang="en-US" sz="1200" dirty="0"/>
            </a:p>
          </p:txBody>
        </p:sp>
      </p:grpSp>
      <p:grpSp>
        <p:nvGrpSpPr>
          <p:cNvPr id="5" name="Group 4">
            <a:extLst>
              <a:ext uri="{FF2B5EF4-FFF2-40B4-BE49-F238E27FC236}">
                <a16:creationId xmlns:a16="http://schemas.microsoft.com/office/drawing/2014/main" xmlns="" id="{1D6D3C3E-19D2-4224-8921-E7E1C9BC7571}"/>
              </a:ext>
            </a:extLst>
          </p:cNvPr>
          <p:cNvGrpSpPr/>
          <p:nvPr/>
        </p:nvGrpSpPr>
        <p:grpSpPr>
          <a:xfrm>
            <a:off x="6194303" y="1326435"/>
            <a:ext cx="2807981" cy="1641062"/>
            <a:chOff x="6194303" y="1326435"/>
            <a:chExt cx="2647773" cy="1641062"/>
          </a:xfrm>
        </p:grpSpPr>
        <p:sp>
          <p:nvSpPr>
            <p:cNvPr id="13" name="Shape 665"/>
            <p:cNvSpPr txBox="1">
              <a:spLocks/>
            </p:cNvSpPr>
            <p:nvPr/>
          </p:nvSpPr>
          <p:spPr>
            <a:xfrm>
              <a:off x="6803465" y="1441332"/>
              <a:ext cx="1333603" cy="260743"/>
            </a:xfrm>
            <a:prstGeom prst="rect">
              <a:avLst/>
            </a:prstGeom>
            <a:noFill/>
            <a:ln>
              <a:noFill/>
            </a:ln>
          </p:spPr>
          <p:txBody>
            <a:bodyPr vert="horz" lIns="91425" tIns="45700" rIns="91425" bIns="45700" rtlCol="0" anchor="t" anchorCtr="0">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en-US" sz="1900" kern="1200" spc="-150" dirty="0" smtClean="0">
                  <a:solidFill>
                    <a:schemeClr val="accent2"/>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l">
                <a:lnSpc>
                  <a:spcPct val="100000"/>
                </a:lnSpc>
                <a:spcBef>
                  <a:spcPts val="0"/>
                </a:spcBef>
                <a:buSzPct val="25000"/>
                <a:buNone/>
              </a:pPr>
              <a:r>
                <a:rPr lang="en-US" sz="1000" spc="0" dirty="0">
                  <a:solidFill>
                    <a:schemeClr val="accent1"/>
                  </a:solidFill>
                  <a:latin typeface="Montserrat" panose="020B0604020202020204" charset="0"/>
                  <a:ea typeface="Montserrat"/>
                  <a:cs typeface="Calibri" panose="020F0502020204030204" pitchFamily="34" charset="0"/>
                  <a:sym typeface="Montserrat"/>
                </a:rPr>
                <a:t>Parking</a:t>
              </a:r>
            </a:p>
          </p:txBody>
        </p:sp>
        <p:sp>
          <p:nvSpPr>
            <p:cNvPr id="22" name="Shape 668"/>
            <p:cNvSpPr txBox="1">
              <a:spLocks/>
            </p:cNvSpPr>
            <p:nvPr/>
          </p:nvSpPr>
          <p:spPr>
            <a:xfrm>
              <a:off x="6194303" y="1891691"/>
              <a:ext cx="2647773" cy="1075806"/>
            </a:xfrm>
            <a:prstGeom prst="rect">
              <a:avLst/>
            </a:prstGeom>
            <a:noFill/>
            <a:ln>
              <a:noFill/>
            </a:ln>
          </p:spPr>
          <p:txBody>
            <a:bodyPr vert="horz" lIns="91425" tIns="45700" rIns="91425" bIns="45700" rtlCol="0" anchor="t" anchorCtr="0">
              <a:noAutofit/>
            </a:bodyPr>
            <a:lstStyle>
              <a:lvl1pPr marL="228600" indent="-228600" algn="ctr" defTabSz="914400" rtl="0" eaLnBrk="1" latinLnBrk="0" hangingPunct="1">
                <a:lnSpc>
                  <a:spcPct val="90000"/>
                </a:lnSpc>
                <a:spcBef>
                  <a:spcPts val="1000"/>
                </a:spcBef>
                <a:buFont typeface="Arial" panose="020B0604020202020204" pitchFamily="34" charset="0"/>
                <a:buChar char="•"/>
                <a:defRPr lang="en-US" sz="1900" kern="1200" spc="-150" dirty="0" smtClean="0">
                  <a:solidFill>
                    <a:schemeClr val="accent2"/>
                  </a:solidFill>
                  <a:latin typeface="Montserrat" panose="00000500000000000000" pitchFamily="50"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lnSpc>
                  <a:spcPct val="100000"/>
                </a:lnSpc>
                <a:spcBef>
                  <a:spcPts val="0"/>
                </a:spcBef>
                <a:buClr>
                  <a:srgbClr val="222A35"/>
                </a:buClr>
                <a:buSzPct val="100000"/>
                <a:defRPr/>
              </a:pPr>
              <a:r>
                <a:rPr lang="en-US" sz="900" spc="0" dirty="0">
                  <a:latin typeface="Montserrat" panose="020B0604020202020204" charset="0"/>
                  <a:cs typeface="Calibri" panose="020F0502020204030204" pitchFamily="34" charset="0"/>
                  <a:sym typeface="Lato"/>
                </a:rPr>
                <a:t>Real-time availability management and wayfinding</a:t>
              </a:r>
            </a:p>
            <a:p>
              <a:pPr algn="l">
                <a:lnSpc>
                  <a:spcPct val="100000"/>
                </a:lnSpc>
                <a:spcBef>
                  <a:spcPts val="0"/>
                </a:spcBef>
                <a:buClr>
                  <a:srgbClr val="222A35"/>
                </a:buClr>
                <a:buSzPct val="100000"/>
                <a:defRPr/>
              </a:pPr>
              <a:r>
                <a:rPr lang="en-US" sz="900" spc="0" dirty="0">
                  <a:latin typeface="Montserrat" panose="020B0604020202020204" charset="0"/>
                  <a:cs typeface="Calibri" panose="020F0502020204030204" pitchFamily="34" charset="0"/>
                  <a:sym typeface="Lato"/>
                </a:rPr>
                <a:t>On-demand reporting and analytics </a:t>
              </a:r>
            </a:p>
            <a:p>
              <a:pPr algn="l">
                <a:lnSpc>
                  <a:spcPct val="100000"/>
                </a:lnSpc>
                <a:spcBef>
                  <a:spcPts val="0"/>
                </a:spcBef>
                <a:buClr>
                  <a:srgbClr val="222A35"/>
                </a:buClr>
                <a:buSzPct val="100000"/>
                <a:defRPr/>
              </a:pPr>
              <a:r>
                <a:rPr lang="en-US" sz="900" spc="0" dirty="0">
                  <a:latin typeface="Montserrat" panose="020B0604020202020204" charset="0"/>
                  <a:cs typeface="Calibri" panose="020F0502020204030204" pitchFamily="34" charset="0"/>
                  <a:sym typeface="Lato"/>
                </a:rPr>
                <a:t>Integration with external systems and databases for comprehensive parker management </a:t>
              </a:r>
            </a:p>
          </p:txBody>
        </p:sp>
        <p:grpSp>
          <p:nvGrpSpPr>
            <p:cNvPr id="53" name="Group 4"/>
            <p:cNvGrpSpPr>
              <a:grpSpLocks noChangeAspect="1"/>
            </p:cNvGrpSpPr>
            <p:nvPr/>
          </p:nvGrpSpPr>
          <p:grpSpPr bwMode="auto">
            <a:xfrm>
              <a:off x="6338326" y="1326435"/>
              <a:ext cx="368300" cy="490537"/>
              <a:chOff x="1671" y="1281"/>
              <a:chExt cx="232" cy="309"/>
            </a:xfrm>
            <a:solidFill>
              <a:schemeClr val="tx2"/>
            </a:solidFill>
          </p:grpSpPr>
          <p:sp>
            <p:nvSpPr>
              <p:cNvPr id="55" name="Freeform 5"/>
              <p:cNvSpPr>
                <a:spLocks noEditPoints="1"/>
              </p:cNvSpPr>
              <p:nvPr/>
            </p:nvSpPr>
            <p:spPr bwMode="auto">
              <a:xfrm>
                <a:off x="1671" y="1281"/>
                <a:ext cx="232" cy="309"/>
              </a:xfrm>
              <a:custGeom>
                <a:avLst/>
                <a:gdLst>
                  <a:gd name="T0" fmla="*/ 622 w 637"/>
                  <a:gd name="T1" fmla="*/ 169 h 845"/>
                  <a:gd name="T2" fmla="*/ 622 w 637"/>
                  <a:gd name="T3" fmla="*/ 169 h 845"/>
                  <a:gd name="T4" fmla="*/ 568 w 637"/>
                  <a:gd name="T5" fmla="*/ 81 h 845"/>
                  <a:gd name="T6" fmla="*/ 466 w 637"/>
                  <a:gd name="T7" fmla="*/ 22 h 845"/>
                  <a:gd name="T8" fmla="*/ 306 w 637"/>
                  <a:gd name="T9" fmla="*/ 0 h 845"/>
                  <a:gd name="T10" fmla="*/ 31 w 637"/>
                  <a:gd name="T11" fmla="*/ 0 h 845"/>
                  <a:gd name="T12" fmla="*/ 0 w 637"/>
                  <a:gd name="T13" fmla="*/ 31 h 845"/>
                  <a:gd name="T14" fmla="*/ 0 w 637"/>
                  <a:gd name="T15" fmla="*/ 815 h 845"/>
                  <a:gd name="T16" fmla="*/ 31 w 637"/>
                  <a:gd name="T17" fmla="*/ 845 h 845"/>
                  <a:gd name="T18" fmla="*/ 166 w 637"/>
                  <a:gd name="T19" fmla="*/ 845 h 845"/>
                  <a:gd name="T20" fmla="*/ 196 w 637"/>
                  <a:gd name="T21" fmla="*/ 815 h 845"/>
                  <a:gd name="T22" fmla="*/ 196 w 637"/>
                  <a:gd name="T23" fmla="*/ 556 h 845"/>
                  <a:gd name="T24" fmla="*/ 199 w 637"/>
                  <a:gd name="T25" fmla="*/ 553 h 845"/>
                  <a:gd name="T26" fmla="*/ 311 w 637"/>
                  <a:gd name="T27" fmla="*/ 553 h 845"/>
                  <a:gd name="T28" fmla="*/ 467 w 637"/>
                  <a:gd name="T29" fmla="*/ 531 h 845"/>
                  <a:gd name="T30" fmla="*/ 568 w 637"/>
                  <a:gd name="T31" fmla="*/ 469 h 845"/>
                  <a:gd name="T32" fmla="*/ 622 w 637"/>
                  <a:gd name="T33" fmla="*/ 376 h 845"/>
                  <a:gd name="T34" fmla="*/ 637 w 637"/>
                  <a:gd name="T35" fmla="*/ 269 h 845"/>
                  <a:gd name="T36" fmla="*/ 622 w 637"/>
                  <a:gd name="T37" fmla="*/ 169 h 845"/>
                  <a:gd name="T38" fmla="*/ 595 w 637"/>
                  <a:gd name="T39" fmla="*/ 368 h 845"/>
                  <a:gd name="T40" fmla="*/ 548 w 637"/>
                  <a:gd name="T41" fmla="*/ 449 h 845"/>
                  <a:gd name="T42" fmla="*/ 457 w 637"/>
                  <a:gd name="T43" fmla="*/ 505 h 845"/>
                  <a:gd name="T44" fmla="*/ 311 w 637"/>
                  <a:gd name="T45" fmla="*/ 525 h 845"/>
                  <a:gd name="T46" fmla="*/ 199 w 637"/>
                  <a:gd name="T47" fmla="*/ 525 h 845"/>
                  <a:gd name="T48" fmla="*/ 168 w 637"/>
                  <a:gd name="T49" fmla="*/ 556 h 845"/>
                  <a:gd name="T50" fmla="*/ 168 w 637"/>
                  <a:gd name="T51" fmla="*/ 815 h 845"/>
                  <a:gd name="T52" fmla="*/ 166 w 637"/>
                  <a:gd name="T53" fmla="*/ 817 h 845"/>
                  <a:gd name="T54" fmla="*/ 31 w 637"/>
                  <a:gd name="T55" fmla="*/ 817 h 845"/>
                  <a:gd name="T56" fmla="*/ 28 w 637"/>
                  <a:gd name="T57" fmla="*/ 815 h 845"/>
                  <a:gd name="T58" fmla="*/ 28 w 637"/>
                  <a:gd name="T59" fmla="*/ 31 h 845"/>
                  <a:gd name="T60" fmla="*/ 31 w 637"/>
                  <a:gd name="T61" fmla="*/ 28 h 845"/>
                  <a:gd name="T62" fmla="*/ 306 w 637"/>
                  <a:gd name="T63" fmla="*/ 28 h 845"/>
                  <a:gd name="T64" fmla="*/ 457 w 637"/>
                  <a:gd name="T65" fmla="*/ 49 h 845"/>
                  <a:gd name="T66" fmla="*/ 549 w 637"/>
                  <a:gd name="T67" fmla="*/ 101 h 845"/>
                  <a:gd name="T68" fmla="*/ 595 w 637"/>
                  <a:gd name="T69" fmla="*/ 177 h 845"/>
                  <a:gd name="T70" fmla="*/ 609 w 637"/>
                  <a:gd name="T71" fmla="*/ 269 h 845"/>
                  <a:gd name="T72" fmla="*/ 595 w 637"/>
                  <a:gd name="T73" fmla="*/ 368 h 8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637" h="845">
                    <a:moveTo>
                      <a:pt x="622" y="169"/>
                    </a:moveTo>
                    <a:cubicBezTo>
                      <a:pt x="622" y="169"/>
                      <a:pt x="622" y="169"/>
                      <a:pt x="622" y="169"/>
                    </a:cubicBezTo>
                    <a:cubicBezTo>
                      <a:pt x="612" y="135"/>
                      <a:pt x="594" y="106"/>
                      <a:pt x="568" y="81"/>
                    </a:cubicBezTo>
                    <a:cubicBezTo>
                      <a:pt x="543" y="57"/>
                      <a:pt x="508" y="37"/>
                      <a:pt x="466" y="22"/>
                    </a:cubicBezTo>
                    <a:cubicBezTo>
                      <a:pt x="424" y="8"/>
                      <a:pt x="370" y="0"/>
                      <a:pt x="306" y="0"/>
                    </a:cubicBezTo>
                    <a:cubicBezTo>
                      <a:pt x="31" y="0"/>
                      <a:pt x="31" y="0"/>
                      <a:pt x="31" y="0"/>
                    </a:cubicBezTo>
                    <a:cubicBezTo>
                      <a:pt x="14" y="0"/>
                      <a:pt x="0" y="14"/>
                      <a:pt x="0" y="31"/>
                    </a:cubicBezTo>
                    <a:cubicBezTo>
                      <a:pt x="0" y="815"/>
                      <a:pt x="0" y="815"/>
                      <a:pt x="0" y="815"/>
                    </a:cubicBezTo>
                    <a:cubicBezTo>
                      <a:pt x="0" y="832"/>
                      <a:pt x="14" y="845"/>
                      <a:pt x="31" y="845"/>
                    </a:cubicBezTo>
                    <a:cubicBezTo>
                      <a:pt x="166" y="845"/>
                      <a:pt x="166" y="845"/>
                      <a:pt x="166" y="845"/>
                    </a:cubicBezTo>
                    <a:cubicBezTo>
                      <a:pt x="183" y="845"/>
                      <a:pt x="196" y="832"/>
                      <a:pt x="196" y="815"/>
                    </a:cubicBezTo>
                    <a:cubicBezTo>
                      <a:pt x="196" y="556"/>
                      <a:pt x="196" y="556"/>
                      <a:pt x="196" y="556"/>
                    </a:cubicBezTo>
                    <a:cubicBezTo>
                      <a:pt x="196" y="555"/>
                      <a:pt x="197" y="553"/>
                      <a:pt x="199" y="553"/>
                    </a:cubicBezTo>
                    <a:cubicBezTo>
                      <a:pt x="311" y="553"/>
                      <a:pt x="311" y="553"/>
                      <a:pt x="311" y="553"/>
                    </a:cubicBezTo>
                    <a:cubicBezTo>
                      <a:pt x="373" y="553"/>
                      <a:pt x="426" y="546"/>
                      <a:pt x="467" y="531"/>
                    </a:cubicBezTo>
                    <a:cubicBezTo>
                      <a:pt x="509" y="516"/>
                      <a:pt x="543" y="495"/>
                      <a:pt x="568" y="469"/>
                    </a:cubicBezTo>
                    <a:cubicBezTo>
                      <a:pt x="594" y="442"/>
                      <a:pt x="612" y="411"/>
                      <a:pt x="622" y="376"/>
                    </a:cubicBezTo>
                    <a:cubicBezTo>
                      <a:pt x="632" y="342"/>
                      <a:pt x="637" y="306"/>
                      <a:pt x="637" y="269"/>
                    </a:cubicBezTo>
                    <a:cubicBezTo>
                      <a:pt x="637" y="235"/>
                      <a:pt x="632" y="201"/>
                      <a:pt x="622" y="169"/>
                    </a:cubicBezTo>
                    <a:close/>
                    <a:moveTo>
                      <a:pt x="595" y="368"/>
                    </a:moveTo>
                    <a:cubicBezTo>
                      <a:pt x="586" y="399"/>
                      <a:pt x="571" y="426"/>
                      <a:pt x="548" y="449"/>
                    </a:cubicBezTo>
                    <a:cubicBezTo>
                      <a:pt x="526" y="472"/>
                      <a:pt x="495" y="491"/>
                      <a:pt x="457" y="505"/>
                    </a:cubicBezTo>
                    <a:cubicBezTo>
                      <a:pt x="419" y="518"/>
                      <a:pt x="370" y="525"/>
                      <a:pt x="311" y="525"/>
                    </a:cubicBezTo>
                    <a:cubicBezTo>
                      <a:pt x="199" y="525"/>
                      <a:pt x="199" y="525"/>
                      <a:pt x="199" y="525"/>
                    </a:cubicBezTo>
                    <a:cubicBezTo>
                      <a:pt x="182" y="525"/>
                      <a:pt x="168" y="539"/>
                      <a:pt x="168" y="556"/>
                    </a:cubicBezTo>
                    <a:cubicBezTo>
                      <a:pt x="168" y="815"/>
                      <a:pt x="168" y="815"/>
                      <a:pt x="168" y="815"/>
                    </a:cubicBezTo>
                    <a:cubicBezTo>
                      <a:pt x="168" y="816"/>
                      <a:pt x="167" y="817"/>
                      <a:pt x="166" y="817"/>
                    </a:cubicBezTo>
                    <a:cubicBezTo>
                      <a:pt x="31" y="817"/>
                      <a:pt x="31" y="817"/>
                      <a:pt x="31" y="817"/>
                    </a:cubicBezTo>
                    <a:cubicBezTo>
                      <a:pt x="29" y="817"/>
                      <a:pt x="28" y="816"/>
                      <a:pt x="28" y="815"/>
                    </a:cubicBezTo>
                    <a:cubicBezTo>
                      <a:pt x="28" y="31"/>
                      <a:pt x="28" y="31"/>
                      <a:pt x="28" y="31"/>
                    </a:cubicBezTo>
                    <a:cubicBezTo>
                      <a:pt x="28" y="29"/>
                      <a:pt x="29" y="28"/>
                      <a:pt x="31" y="28"/>
                    </a:cubicBezTo>
                    <a:cubicBezTo>
                      <a:pt x="306" y="28"/>
                      <a:pt x="306" y="28"/>
                      <a:pt x="306" y="28"/>
                    </a:cubicBezTo>
                    <a:cubicBezTo>
                      <a:pt x="367" y="28"/>
                      <a:pt x="417" y="35"/>
                      <a:pt x="457" y="49"/>
                    </a:cubicBezTo>
                    <a:cubicBezTo>
                      <a:pt x="495" y="62"/>
                      <a:pt x="526" y="80"/>
                      <a:pt x="549" y="101"/>
                    </a:cubicBezTo>
                    <a:cubicBezTo>
                      <a:pt x="571" y="123"/>
                      <a:pt x="587" y="148"/>
                      <a:pt x="595" y="177"/>
                    </a:cubicBezTo>
                    <a:cubicBezTo>
                      <a:pt x="604" y="206"/>
                      <a:pt x="609" y="237"/>
                      <a:pt x="609" y="269"/>
                    </a:cubicBezTo>
                    <a:cubicBezTo>
                      <a:pt x="609" y="304"/>
                      <a:pt x="604" y="337"/>
                      <a:pt x="595" y="368"/>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56" name="Freeform 6"/>
              <p:cNvSpPr>
                <a:spLocks noEditPoints="1"/>
              </p:cNvSpPr>
              <p:nvPr/>
            </p:nvSpPr>
            <p:spPr bwMode="auto">
              <a:xfrm>
                <a:off x="1732" y="1333"/>
                <a:ext cx="110" cy="99"/>
              </a:xfrm>
              <a:custGeom>
                <a:avLst/>
                <a:gdLst>
                  <a:gd name="T0" fmla="*/ 265 w 301"/>
                  <a:gd name="T1" fmla="*/ 34 h 271"/>
                  <a:gd name="T2" fmla="*/ 213 w 301"/>
                  <a:gd name="T3" fmla="*/ 8 h 271"/>
                  <a:gd name="T4" fmla="*/ 136 w 301"/>
                  <a:gd name="T5" fmla="*/ 0 h 271"/>
                  <a:gd name="T6" fmla="*/ 31 w 301"/>
                  <a:gd name="T7" fmla="*/ 0 h 271"/>
                  <a:gd name="T8" fmla="*/ 0 w 301"/>
                  <a:gd name="T9" fmla="*/ 30 h 271"/>
                  <a:gd name="T10" fmla="*/ 0 w 301"/>
                  <a:gd name="T11" fmla="*/ 240 h 271"/>
                  <a:gd name="T12" fmla="*/ 31 w 301"/>
                  <a:gd name="T13" fmla="*/ 271 h 271"/>
                  <a:gd name="T14" fmla="*/ 137 w 301"/>
                  <a:gd name="T15" fmla="*/ 271 h 271"/>
                  <a:gd name="T16" fmla="*/ 215 w 301"/>
                  <a:gd name="T17" fmla="*/ 261 h 271"/>
                  <a:gd name="T18" fmla="*/ 267 w 301"/>
                  <a:gd name="T19" fmla="*/ 232 h 271"/>
                  <a:gd name="T20" fmla="*/ 294 w 301"/>
                  <a:gd name="T21" fmla="*/ 186 h 271"/>
                  <a:gd name="T22" fmla="*/ 294 w 301"/>
                  <a:gd name="T23" fmla="*/ 186 h 271"/>
                  <a:gd name="T24" fmla="*/ 301 w 301"/>
                  <a:gd name="T25" fmla="*/ 132 h 271"/>
                  <a:gd name="T26" fmla="*/ 293 w 301"/>
                  <a:gd name="T27" fmla="*/ 77 h 271"/>
                  <a:gd name="T28" fmla="*/ 265 w 301"/>
                  <a:gd name="T29" fmla="*/ 34 h 271"/>
                  <a:gd name="T30" fmla="*/ 267 w 301"/>
                  <a:gd name="T31" fmla="*/ 179 h 271"/>
                  <a:gd name="T32" fmla="*/ 247 w 301"/>
                  <a:gd name="T33" fmla="*/ 212 h 271"/>
                  <a:gd name="T34" fmla="*/ 206 w 301"/>
                  <a:gd name="T35" fmla="*/ 234 h 271"/>
                  <a:gd name="T36" fmla="*/ 137 w 301"/>
                  <a:gd name="T37" fmla="*/ 243 h 271"/>
                  <a:gd name="T38" fmla="*/ 31 w 301"/>
                  <a:gd name="T39" fmla="*/ 243 h 271"/>
                  <a:gd name="T40" fmla="*/ 28 w 301"/>
                  <a:gd name="T41" fmla="*/ 240 h 271"/>
                  <a:gd name="T42" fmla="*/ 28 w 301"/>
                  <a:gd name="T43" fmla="*/ 30 h 271"/>
                  <a:gd name="T44" fmla="*/ 31 w 301"/>
                  <a:gd name="T45" fmla="*/ 28 h 271"/>
                  <a:gd name="T46" fmla="*/ 136 w 301"/>
                  <a:gd name="T47" fmla="*/ 28 h 271"/>
                  <a:gd name="T48" fmla="*/ 206 w 301"/>
                  <a:gd name="T49" fmla="*/ 35 h 271"/>
                  <a:gd name="T50" fmla="*/ 247 w 301"/>
                  <a:gd name="T51" fmla="*/ 55 h 271"/>
                  <a:gd name="T52" fmla="*/ 267 w 301"/>
                  <a:gd name="T53" fmla="*/ 86 h 271"/>
                  <a:gd name="T54" fmla="*/ 273 w 301"/>
                  <a:gd name="T55" fmla="*/ 132 h 271"/>
                  <a:gd name="T56" fmla="*/ 267 w 301"/>
                  <a:gd name="T57" fmla="*/ 179 h 2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01" h="271">
                    <a:moveTo>
                      <a:pt x="265" y="34"/>
                    </a:moveTo>
                    <a:cubicBezTo>
                      <a:pt x="252" y="23"/>
                      <a:pt x="235" y="14"/>
                      <a:pt x="213" y="8"/>
                    </a:cubicBezTo>
                    <a:cubicBezTo>
                      <a:pt x="193" y="3"/>
                      <a:pt x="167" y="0"/>
                      <a:pt x="136" y="0"/>
                    </a:cubicBezTo>
                    <a:cubicBezTo>
                      <a:pt x="31" y="0"/>
                      <a:pt x="31" y="0"/>
                      <a:pt x="31" y="0"/>
                    </a:cubicBezTo>
                    <a:cubicBezTo>
                      <a:pt x="14" y="0"/>
                      <a:pt x="0" y="14"/>
                      <a:pt x="0" y="30"/>
                    </a:cubicBezTo>
                    <a:cubicBezTo>
                      <a:pt x="0" y="240"/>
                      <a:pt x="0" y="240"/>
                      <a:pt x="0" y="240"/>
                    </a:cubicBezTo>
                    <a:cubicBezTo>
                      <a:pt x="0" y="257"/>
                      <a:pt x="14" y="271"/>
                      <a:pt x="31" y="271"/>
                    </a:cubicBezTo>
                    <a:cubicBezTo>
                      <a:pt x="137" y="271"/>
                      <a:pt x="137" y="271"/>
                      <a:pt x="137" y="271"/>
                    </a:cubicBezTo>
                    <a:cubicBezTo>
                      <a:pt x="168" y="271"/>
                      <a:pt x="194" y="267"/>
                      <a:pt x="215" y="261"/>
                    </a:cubicBezTo>
                    <a:cubicBezTo>
                      <a:pt x="236" y="254"/>
                      <a:pt x="254" y="245"/>
                      <a:pt x="267" y="232"/>
                    </a:cubicBezTo>
                    <a:cubicBezTo>
                      <a:pt x="280" y="220"/>
                      <a:pt x="289" y="204"/>
                      <a:pt x="294" y="186"/>
                    </a:cubicBezTo>
                    <a:cubicBezTo>
                      <a:pt x="294" y="186"/>
                      <a:pt x="294" y="186"/>
                      <a:pt x="294" y="186"/>
                    </a:cubicBezTo>
                    <a:cubicBezTo>
                      <a:pt x="299" y="170"/>
                      <a:pt x="301" y="151"/>
                      <a:pt x="301" y="132"/>
                    </a:cubicBezTo>
                    <a:cubicBezTo>
                      <a:pt x="301" y="111"/>
                      <a:pt x="298" y="93"/>
                      <a:pt x="293" y="77"/>
                    </a:cubicBezTo>
                    <a:cubicBezTo>
                      <a:pt x="288" y="60"/>
                      <a:pt x="278" y="46"/>
                      <a:pt x="265" y="34"/>
                    </a:cubicBezTo>
                    <a:close/>
                    <a:moveTo>
                      <a:pt x="267" y="179"/>
                    </a:moveTo>
                    <a:cubicBezTo>
                      <a:pt x="263" y="192"/>
                      <a:pt x="257" y="203"/>
                      <a:pt x="247" y="212"/>
                    </a:cubicBezTo>
                    <a:cubicBezTo>
                      <a:pt x="238" y="221"/>
                      <a:pt x="224" y="229"/>
                      <a:pt x="206" y="234"/>
                    </a:cubicBezTo>
                    <a:cubicBezTo>
                      <a:pt x="189" y="240"/>
                      <a:pt x="165" y="243"/>
                      <a:pt x="137" y="243"/>
                    </a:cubicBezTo>
                    <a:cubicBezTo>
                      <a:pt x="31" y="243"/>
                      <a:pt x="31" y="243"/>
                      <a:pt x="31" y="243"/>
                    </a:cubicBezTo>
                    <a:cubicBezTo>
                      <a:pt x="29" y="243"/>
                      <a:pt x="28" y="241"/>
                      <a:pt x="28" y="240"/>
                    </a:cubicBezTo>
                    <a:cubicBezTo>
                      <a:pt x="28" y="30"/>
                      <a:pt x="28" y="30"/>
                      <a:pt x="28" y="30"/>
                    </a:cubicBezTo>
                    <a:cubicBezTo>
                      <a:pt x="28" y="29"/>
                      <a:pt x="29" y="28"/>
                      <a:pt x="31" y="28"/>
                    </a:cubicBezTo>
                    <a:cubicBezTo>
                      <a:pt x="136" y="28"/>
                      <a:pt x="136" y="28"/>
                      <a:pt x="136" y="28"/>
                    </a:cubicBezTo>
                    <a:cubicBezTo>
                      <a:pt x="164" y="28"/>
                      <a:pt x="188" y="30"/>
                      <a:pt x="206" y="35"/>
                    </a:cubicBezTo>
                    <a:cubicBezTo>
                      <a:pt x="223" y="40"/>
                      <a:pt x="237" y="47"/>
                      <a:pt x="247" y="55"/>
                    </a:cubicBezTo>
                    <a:cubicBezTo>
                      <a:pt x="256" y="64"/>
                      <a:pt x="263" y="74"/>
                      <a:pt x="267" y="86"/>
                    </a:cubicBezTo>
                    <a:cubicBezTo>
                      <a:pt x="271" y="99"/>
                      <a:pt x="273" y="114"/>
                      <a:pt x="273" y="132"/>
                    </a:cubicBezTo>
                    <a:cubicBezTo>
                      <a:pt x="273" y="149"/>
                      <a:pt x="271" y="165"/>
                      <a:pt x="267" y="179"/>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grpSp>
        <p:nvGrpSpPr>
          <p:cNvPr id="62" name="Group 61"/>
          <p:cNvGrpSpPr/>
          <p:nvPr/>
        </p:nvGrpSpPr>
        <p:grpSpPr>
          <a:xfrm>
            <a:off x="378804" y="1228726"/>
            <a:ext cx="8231796" cy="3357788"/>
            <a:chOff x="378804" y="1228726"/>
            <a:chExt cx="8231796" cy="2981324"/>
          </a:xfrm>
        </p:grpSpPr>
        <p:cxnSp>
          <p:nvCxnSpPr>
            <p:cNvPr id="57" name="Straight Connector 56"/>
            <p:cNvCxnSpPr/>
            <p:nvPr/>
          </p:nvCxnSpPr>
          <p:spPr>
            <a:xfrm>
              <a:off x="3168562" y="1228726"/>
              <a:ext cx="0" cy="2981324"/>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6096000" y="1228726"/>
              <a:ext cx="0" cy="2981324"/>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a:off x="378804" y="2724150"/>
              <a:ext cx="8231796" cy="0"/>
            </a:xfrm>
            <a:prstGeom prst="line">
              <a:avLst/>
            </a:prstGeom>
            <a:ln>
              <a:solidFill>
                <a:schemeClr val="tx2"/>
              </a:solidFill>
              <a:prstDash val="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0499682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46"/>
        <p:cNvGrpSpPr/>
        <p:nvPr/>
      </p:nvGrpSpPr>
      <p:grpSpPr>
        <a:xfrm>
          <a:off x="0" y="0"/>
          <a:ext cx="0" cy="0"/>
          <a:chOff x="0" y="0"/>
          <a:chExt cx="0" cy="0"/>
        </a:xfrm>
      </p:grpSpPr>
      <p:sp>
        <p:nvSpPr>
          <p:cNvPr id="347" name="Shape 347"/>
          <p:cNvSpPr/>
          <p:nvPr/>
        </p:nvSpPr>
        <p:spPr>
          <a:xfrm>
            <a:off x="571500" y="2598657"/>
            <a:ext cx="3509400" cy="711000"/>
          </a:xfrm>
          <a:prstGeom prst="rect">
            <a:avLst/>
          </a:prstGeom>
          <a:solidFill>
            <a:srgbClr val="44546A"/>
          </a:solidFill>
          <a:ln>
            <a:noFill/>
          </a:ln>
        </p:spPr>
        <p:txBody>
          <a:bodyPr wrap="square" lIns="91425" tIns="91425" rIns="91425" bIns="91425" anchor="ctr" anchorCtr="0">
            <a:noAutofit/>
          </a:bodyPr>
          <a:lstStyle/>
          <a:p>
            <a:pPr lvl="0">
              <a:spcBef>
                <a:spcPts val="0"/>
              </a:spcBef>
              <a:buNone/>
            </a:pPr>
            <a:endParaRPr/>
          </a:p>
        </p:txBody>
      </p:sp>
      <p:sp>
        <p:nvSpPr>
          <p:cNvPr id="348" name="Shape 348"/>
          <p:cNvSpPr/>
          <p:nvPr/>
        </p:nvSpPr>
        <p:spPr>
          <a:xfrm>
            <a:off x="4572000" y="2600090"/>
            <a:ext cx="3457200" cy="697200"/>
          </a:xfrm>
          <a:prstGeom prst="rect">
            <a:avLst/>
          </a:prstGeom>
          <a:solidFill>
            <a:srgbClr val="5A6F8C"/>
          </a:solidFill>
          <a:ln>
            <a:noFill/>
          </a:ln>
        </p:spPr>
        <p:txBody>
          <a:bodyPr wrap="square" lIns="91425" tIns="91425" rIns="91425" bIns="91425" anchor="ctr" anchorCtr="0">
            <a:noAutofit/>
          </a:bodyPr>
          <a:lstStyle/>
          <a:p>
            <a:pPr lvl="0">
              <a:spcBef>
                <a:spcPts val="0"/>
              </a:spcBef>
              <a:buNone/>
            </a:pPr>
            <a:endParaRPr/>
          </a:p>
        </p:txBody>
      </p:sp>
      <p:sp>
        <p:nvSpPr>
          <p:cNvPr id="349" name="Shape 349"/>
          <p:cNvSpPr txBox="1">
            <a:spLocks noGrp="1"/>
          </p:cNvSpPr>
          <p:nvPr>
            <p:ph type="title"/>
          </p:nvPr>
        </p:nvSpPr>
        <p:spPr>
          <a:xfrm>
            <a:off x="371474" y="315325"/>
            <a:ext cx="6823224" cy="497700"/>
          </a:xfrm>
          <a:prstGeom prst="rect">
            <a:avLst/>
          </a:prstGeom>
          <a:noFill/>
          <a:ln>
            <a:noFill/>
          </a:ln>
        </p:spPr>
        <p:txBody>
          <a:bodyPr wrap="square" lIns="0" tIns="0" rIns="0" bIns="0" anchor="b" anchorCtr="0">
            <a:noAutofit/>
          </a:bodyPr>
          <a:lstStyle/>
          <a:p>
            <a:pPr marL="0" marR="0" lvl="0" indent="0" algn="l" rtl="0">
              <a:lnSpc>
                <a:spcPct val="90000"/>
              </a:lnSpc>
              <a:spcBef>
                <a:spcPts val="0"/>
              </a:spcBef>
              <a:buClr>
                <a:schemeClr val="accent2"/>
              </a:buClr>
              <a:buSzPct val="25000"/>
              <a:buFont typeface="Montserrat"/>
              <a:buNone/>
            </a:pPr>
            <a:r>
              <a:rPr lang="en-US" dirty="0">
                <a:latin typeface="Montserrat"/>
                <a:ea typeface="Montserrat"/>
                <a:cs typeface="Montserrat"/>
                <a:sym typeface="Montserrat"/>
              </a:rPr>
              <a:t>An IoT-driven approach to every problem</a:t>
            </a:r>
            <a:endParaRPr lang="en-US" sz="2700" b="0" i="0" u="none" strike="noStrike" cap="none" dirty="0">
              <a:solidFill>
                <a:schemeClr val="accent2"/>
              </a:solidFill>
              <a:latin typeface="Montserrat"/>
              <a:ea typeface="Montserrat"/>
              <a:cs typeface="Montserrat"/>
              <a:sym typeface="Montserrat"/>
            </a:endParaRPr>
          </a:p>
        </p:txBody>
      </p:sp>
      <p:sp>
        <p:nvSpPr>
          <p:cNvPr id="350" name="Shape 350"/>
          <p:cNvSpPr/>
          <p:nvPr/>
        </p:nvSpPr>
        <p:spPr>
          <a:xfrm>
            <a:off x="4572000" y="1072540"/>
            <a:ext cx="3457200" cy="697200"/>
          </a:xfrm>
          <a:prstGeom prst="rect">
            <a:avLst/>
          </a:prstGeom>
          <a:solidFill>
            <a:srgbClr val="5A6F8C"/>
          </a:solidFill>
          <a:ln>
            <a:noFill/>
          </a:ln>
        </p:spPr>
        <p:txBody>
          <a:bodyPr wrap="square" lIns="91425" tIns="91425" rIns="91425" bIns="91425" anchor="ctr" anchorCtr="0">
            <a:noAutofit/>
          </a:bodyPr>
          <a:lstStyle/>
          <a:p>
            <a:pPr lvl="0">
              <a:spcBef>
                <a:spcPts val="0"/>
              </a:spcBef>
              <a:buNone/>
            </a:pPr>
            <a:endParaRPr/>
          </a:p>
        </p:txBody>
      </p:sp>
      <p:sp>
        <p:nvSpPr>
          <p:cNvPr id="351" name="Shape 351"/>
          <p:cNvSpPr/>
          <p:nvPr/>
        </p:nvSpPr>
        <p:spPr>
          <a:xfrm>
            <a:off x="4572000" y="1835590"/>
            <a:ext cx="3457200" cy="684600"/>
          </a:xfrm>
          <a:prstGeom prst="rect">
            <a:avLst/>
          </a:prstGeom>
          <a:solidFill>
            <a:srgbClr val="5A6F8C"/>
          </a:solidFill>
          <a:ln>
            <a:noFill/>
          </a:ln>
        </p:spPr>
        <p:txBody>
          <a:bodyPr wrap="square" lIns="91425" tIns="91425" rIns="91425" bIns="91425" anchor="ctr" anchorCtr="0">
            <a:noAutofit/>
          </a:bodyPr>
          <a:lstStyle/>
          <a:p>
            <a:pPr lvl="0">
              <a:spcBef>
                <a:spcPts val="0"/>
              </a:spcBef>
              <a:buNone/>
            </a:pPr>
            <a:endParaRPr/>
          </a:p>
        </p:txBody>
      </p:sp>
      <p:sp>
        <p:nvSpPr>
          <p:cNvPr id="352" name="Shape 352"/>
          <p:cNvSpPr/>
          <p:nvPr/>
        </p:nvSpPr>
        <p:spPr>
          <a:xfrm>
            <a:off x="594360" y="1072540"/>
            <a:ext cx="3486539" cy="697200"/>
          </a:xfrm>
          <a:prstGeom prst="rect">
            <a:avLst/>
          </a:prstGeom>
          <a:solidFill>
            <a:srgbClr val="44546A"/>
          </a:solidFill>
          <a:ln>
            <a:noFill/>
          </a:ln>
        </p:spPr>
        <p:txBody>
          <a:bodyPr wrap="square" lIns="91425" tIns="91425" rIns="91425" bIns="91425" anchor="ctr" anchorCtr="0">
            <a:noAutofit/>
          </a:bodyPr>
          <a:lstStyle/>
          <a:p>
            <a:pPr lvl="0">
              <a:spcBef>
                <a:spcPts val="0"/>
              </a:spcBef>
              <a:buNone/>
            </a:pPr>
            <a:endParaRPr/>
          </a:p>
        </p:txBody>
      </p:sp>
      <p:sp>
        <p:nvSpPr>
          <p:cNvPr id="353" name="Shape 353"/>
          <p:cNvSpPr/>
          <p:nvPr/>
        </p:nvSpPr>
        <p:spPr>
          <a:xfrm>
            <a:off x="594360" y="1835588"/>
            <a:ext cx="3486540" cy="684600"/>
          </a:xfrm>
          <a:prstGeom prst="rect">
            <a:avLst/>
          </a:prstGeom>
          <a:solidFill>
            <a:srgbClr val="44546A"/>
          </a:solidFill>
          <a:ln>
            <a:noFill/>
          </a:ln>
        </p:spPr>
        <p:txBody>
          <a:bodyPr wrap="square" lIns="91425" tIns="91425" rIns="91425" bIns="91425" anchor="ctr" anchorCtr="0">
            <a:noAutofit/>
          </a:bodyPr>
          <a:lstStyle/>
          <a:p>
            <a:pPr lvl="0">
              <a:spcBef>
                <a:spcPts val="0"/>
              </a:spcBef>
              <a:buNone/>
            </a:pPr>
            <a:endParaRPr/>
          </a:p>
        </p:txBody>
      </p:sp>
      <p:sp>
        <p:nvSpPr>
          <p:cNvPr id="354" name="Shape 354"/>
          <p:cNvSpPr txBox="1"/>
          <p:nvPr/>
        </p:nvSpPr>
        <p:spPr>
          <a:xfrm>
            <a:off x="1226275" y="2611565"/>
            <a:ext cx="2852400" cy="6846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US" sz="1000" dirty="0">
                <a:solidFill>
                  <a:schemeClr val="lt1"/>
                </a:solidFill>
                <a:latin typeface="Montserrat Light"/>
                <a:ea typeface="Montserrat Light"/>
                <a:cs typeface="Montserrat Light"/>
                <a:sym typeface="Montserrat Light"/>
              </a:rPr>
              <a:t>Limited quantitative data on volumes and what routes are being used the most</a:t>
            </a:r>
          </a:p>
        </p:txBody>
      </p:sp>
      <p:sp>
        <p:nvSpPr>
          <p:cNvPr id="355" name="Shape 355"/>
          <p:cNvSpPr txBox="1"/>
          <p:nvPr/>
        </p:nvSpPr>
        <p:spPr>
          <a:xfrm>
            <a:off x="5287475" y="2598289"/>
            <a:ext cx="2533800" cy="6846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US" sz="1000" dirty="0">
                <a:solidFill>
                  <a:schemeClr val="lt1"/>
                </a:solidFill>
                <a:latin typeface="Montserrat Light"/>
                <a:ea typeface="Montserrat Light"/>
                <a:cs typeface="Montserrat Light"/>
                <a:sym typeface="Montserrat Light"/>
              </a:rPr>
              <a:t>Real time counts and classification  </a:t>
            </a:r>
          </a:p>
        </p:txBody>
      </p:sp>
      <p:sp>
        <p:nvSpPr>
          <p:cNvPr id="356" name="Shape 356"/>
          <p:cNvSpPr/>
          <p:nvPr/>
        </p:nvSpPr>
        <p:spPr>
          <a:xfrm>
            <a:off x="541020" y="3374269"/>
            <a:ext cx="3539880" cy="728400"/>
          </a:xfrm>
          <a:prstGeom prst="rect">
            <a:avLst/>
          </a:prstGeom>
          <a:solidFill>
            <a:srgbClr val="44546A"/>
          </a:solidFill>
          <a:ln>
            <a:noFill/>
          </a:ln>
        </p:spPr>
        <p:txBody>
          <a:bodyPr wrap="square" lIns="91425" tIns="91425" rIns="91425" bIns="91425" anchor="ctr" anchorCtr="0">
            <a:noAutofit/>
          </a:bodyPr>
          <a:lstStyle/>
          <a:p>
            <a:pPr lvl="0">
              <a:spcBef>
                <a:spcPts val="0"/>
              </a:spcBef>
              <a:buNone/>
            </a:pPr>
            <a:endParaRPr/>
          </a:p>
        </p:txBody>
      </p:sp>
      <p:sp>
        <p:nvSpPr>
          <p:cNvPr id="357" name="Shape 357"/>
          <p:cNvSpPr txBox="1"/>
          <p:nvPr/>
        </p:nvSpPr>
        <p:spPr>
          <a:xfrm>
            <a:off x="1228625" y="1087615"/>
            <a:ext cx="2627900" cy="7110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US" sz="1000" dirty="0">
                <a:solidFill>
                  <a:srgbClr val="FFFFFF"/>
                </a:solidFill>
                <a:latin typeface="Montserrat Light"/>
                <a:ea typeface="Montserrat Light"/>
                <a:cs typeface="Montserrat Light"/>
                <a:sym typeface="Montserrat Light"/>
              </a:rPr>
              <a:t>Traffic congestion and bottlenecks, with limited ability to redirect traffic through current messaging systems.</a:t>
            </a:r>
          </a:p>
        </p:txBody>
      </p:sp>
      <p:sp>
        <p:nvSpPr>
          <p:cNvPr id="358" name="Shape 358"/>
          <p:cNvSpPr txBox="1"/>
          <p:nvPr/>
        </p:nvSpPr>
        <p:spPr>
          <a:xfrm>
            <a:off x="1228625" y="1835162"/>
            <a:ext cx="2328600" cy="7284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US" sz="1000" dirty="0">
                <a:solidFill>
                  <a:srgbClr val="FFFFFF"/>
                </a:solidFill>
                <a:latin typeface="Montserrat Light"/>
                <a:ea typeface="Montserrat Light"/>
                <a:cs typeface="Montserrat Light"/>
                <a:sym typeface="Montserrat Light"/>
              </a:rPr>
              <a:t>No real time way to redirect traffic, especially freight, based on events or congestion.  </a:t>
            </a:r>
          </a:p>
        </p:txBody>
      </p:sp>
      <p:sp>
        <p:nvSpPr>
          <p:cNvPr id="359" name="Shape 359"/>
          <p:cNvSpPr txBox="1"/>
          <p:nvPr/>
        </p:nvSpPr>
        <p:spPr>
          <a:xfrm>
            <a:off x="5289825" y="1848110"/>
            <a:ext cx="2533800" cy="6846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US" sz="1000" dirty="0">
                <a:solidFill>
                  <a:srgbClr val="FFFFFF"/>
                </a:solidFill>
                <a:latin typeface="Montserrat Light"/>
                <a:ea typeface="Montserrat Light"/>
                <a:cs typeface="Montserrat Light"/>
                <a:sym typeface="Montserrat Light"/>
              </a:rPr>
              <a:t>Virtual Drive Times and conditional messaging</a:t>
            </a:r>
          </a:p>
        </p:txBody>
      </p:sp>
      <p:sp>
        <p:nvSpPr>
          <p:cNvPr id="360" name="Shape 360"/>
          <p:cNvSpPr/>
          <p:nvPr/>
        </p:nvSpPr>
        <p:spPr>
          <a:xfrm>
            <a:off x="4572000" y="3375240"/>
            <a:ext cx="3457200" cy="711000"/>
          </a:xfrm>
          <a:prstGeom prst="rect">
            <a:avLst/>
          </a:prstGeom>
          <a:solidFill>
            <a:srgbClr val="5A6F8C"/>
          </a:solidFill>
          <a:ln>
            <a:noFill/>
          </a:ln>
        </p:spPr>
        <p:txBody>
          <a:bodyPr wrap="square" lIns="91425" tIns="91425" rIns="91425" bIns="91425" anchor="ctr" anchorCtr="0">
            <a:noAutofit/>
          </a:bodyPr>
          <a:lstStyle/>
          <a:p>
            <a:pPr lvl="0">
              <a:spcBef>
                <a:spcPts val="0"/>
              </a:spcBef>
              <a:buNone/>
            </a:pPr>
            <a:endParaRPr/>
          </a:p>
        </p:txBody>
      </p:sp>
      <p:sp>
        <p:nvSpPr>
          <p:cNvPr id="361" name="Shape 361"/>
          <p:cNvSpPr txBox="1"/>
          <p:nvPr/>
        </p:nvSpPr>
        <p:spPr>
          <a:xfrm>
            <a:off x="5287475" y="1072540"/>
            <a:ext cx="2741700" cy="7110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US" sz="1000" dirty="0">
                <a:solidFill>
                  <a:srgbClr val="FFFFFF"/>
                </a:solidFill>
                <a:latin typeface="Montserrat Light"/>
                <a:ea typeface="Montserrat Light"/>
                <a:cs typeface="Montserrat Light"/>
                <a:sym typeface="Montserrat Light"/>
              </a:rPr>
              <a:t>Adaptive traffic flow </a:t>
            </a:r>
            <a:br>
              <a:rPr lang="en-US" sz="1000" dirty="0">
                <a:solidFill>
                  <a:srgbClr val="FFFFFF"/>
                </a:solidFill>
                <a:latin typeface="Montserrat Light"/>
                <a:ea typeface="Montserrat Light"/>
                <a:cs typeface="Montserrat Light"/>
                <a:sym typeface="Montserrat Light"/>
              </a:rPr>
            </a:br>
            <a:r>
              <a:rPr lang="en-US" sz="1000" dirty="0">
                <a:solidFill>
                  <a:srgbClr val="FFFFFF"/>
                </a:solidFill>
                <a:latin typeface="Montserrat Light"/>
                <a:ea typeface="Montserrat Light"/>
                <a:cs typeface="Montserrat Light"/>
                <a:sym typeface="Montserrat Light"/>
              </a:rPr>
              <a:t>(Monitor, Alert and Notify)</a:t>
            </a:r>
          </a:p>
        </p:txBody>
      </p:sp>
      <p:sp>
        <p:nvSpPr>
          <p:cNvPr id="362" name="Shape 362"/>
          <p:cNvSpPr txBox="1"/>
          <p:nvPr/>
        </p:nvSpPr>
        <p:spPr>
          <a:xfrm>
            <a:off x="1226275" y="3389574"/>
            <a:ext cx="2328600" cy="6846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US" sz="1000" dirty="0">
                <a:solidFill>
                  <a:srgbClr val="FFFFFF"/>
                </a:solidFill>
                <a:latin typeface="Montserrat Light"/>
                <a:ea typeface="Montserrat Light"/>
                <a:cs typeface="Montserrat Light"/>
                <a:sym typeface="Montserrat Light"/>
              </a:rPr>
              <a:t>Unknown inventory at truck stop rest areas and no automated gate in/gate out for freight. </a:t>
            </a:r>
          </a:p>
        </p:txBody>
      </p:sp>
      <p:sp>
        <p:nvSpPr>
          <p:cNvPr id="363" name="Shape 363"/>
          <p:cNvSpPr txBox="1">
            <a:spLocks noGrp="1"/>
          </p:cNvSpPr>
          <p:nvPr>
            <p:ph type="body" idx="1"/>
          </p:nvPr>
        </p:nvSpPr>
        <p:spPr>
          <a:xfrm>
            <a:off x="5287475" y="3402793"/>
            <a:ext cx="2438700" cy="684600"/>
          </a:xfrm>
          <a:prstGeom prst="rect">
            <a:avLst/>
          </a:prstGeom>
          <a:noFill/>
          <a:ln>
            <a:noFill/>
          </a:ln>
        </p:spPr>
        <p:txBody>
          <a:bodyPr wrap="square" lIns="0" tIns="0" rIns="0" bIns="0" anchor="ctr" anchorCtr="0">
            <a:noAutofit/>
          </a:bodyPr>
          <a:lstStyle/>
          <a:p>
            <a:pPr marL="0" marR="0" lvl="0" indent="0" algn="l" rtl="0">
              <a:lnSpc>
                <a:spcPct val="120000"/>
              </a:lnSpc>
              <a:spcBef>
                <a:spcPts val="0"/>
              </a:spcBef>
              <a:spcAft>
                <a:spcPts val="0"/>
              </a:spcAft>
              <a:buClr>
                <a:schemeClr val="accent2"/>
              </a:buClr>
              <a:buSzPct val="25000"/>
              <a:buFont typeface="Arial"/>
              <a:buNone/>
            </a:pPr>
            <a:r>
              <a:rPr lang="en-US" sz="1000" dirty="0">
                <a:solidFill>
                  <a:srgbClr val="FFFFFF"/>
                </a:solidFill>
              </a:rPr>
              <a:t>P</a:t>
            </a:r>
            <a:r>
              <a:rPr lang="en-US" sz="1000" i="0" u="none" strike="noStrike" cap="none" dirty="0">
                <a:solidFill>
                  <a:srgbClr val="FFFFFF"/>
                </a:solidFill>
              </a:rPr>
              <a:t>arking availability &amp; dynamic notifications</a:t>
            </a:r>
            <a:r>
              <a:rPr lang="en-US" sz="1000" dirty="0">
                <a:solidFill>
                  <a:srgbClr val="FFFFFF"/>
                </a:solidFill>
              </a:rPr>
              <a:t> </a:t>
            </a:r>
            <a:r>
              <a:rPr lang="en-US" sz="1000" i="0" u="none" strike="noStrike" cap="none" dirty="0">
                <a:solidFill>
                  <a:srgbClr val="FFFFFF"/>
                </a:solidFill>
              </a:rPr>
              <a:t> </a:t>
            </a:r>
          </a:p>
        </p:txBody>
      </p:sp>
      <p:sp>
        <p:nvSpPr>
          <p:cNvPr id="364" name="Shape 364"/>
          <p:cNvSpPr txBox="1"/>
          <p:nvPr/>
        </p:nvSpPr>
        <p:spPr>
          <a:xfrm rot="-5400000">
            <a:off x="510119" y="1196154"/>
            <a:ext cx="751712" cy="4035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r>
              <a:rPr lang="en-US" sz="800" dirty="0">
                <a:solidFill>
                  <a:schemeClr val="lt1"/>
                </a:solidFill>
                <a:latin typeface="Montserrat Light"/>
                <a:ea typeface="Montserrat Light"/>
                <a:cs typeface="Montserrat Light"/>
                <a:sym typeface="Montserrat Light"/>
              </a:rPr>
              <a:t>PROBLEM</a:t>
            </a:r>
          </a:p>
        </p:txBody>
      </p:sp>
      <p:cxnSp>
        <p:nvCxnSpPr>
          <p:cNvPr id="365" name="Shape 365"/>
          <p:cNvCxnSpPr/>
          <p:nvPr/>
        </p:nvCxnSpPr>
        <p:spPr>
          <a:xfrm>
            <a:off x="1185225" y="1072033"/>
            <a:ext cx="0" cy="684600"/>
          </a:xfrm>
          <a:prstGeom prst="straightConnector1">
            <a:avLst/>
          </a:prstGeom>
          <a:noFill/>
          <a:ln w="9525" cap="flat" cmpd="sng">
            <a:solidFill>
              <a:srgbClr val="FFFFFF"/>
            </a:solidFill>
            <a:prstDash val="dot"/>
            <a:round/>
            <a:headEnd type="none" w="lg" len="lg"/>
            <a:tailEnd type="none" w="lg" len="lg"/>
          </a:ln>
        </p:spPr>
      </p:cxnSp>
      <p:sp>
        <p:nvSpPr>
          <p:cNvPr id="366" name="Shape 366"/>
          <p:cNvSpPr txBox="1"/>
          <p:nvPr/>
        </p:nvSpPr>
        <p:spPr>
          <a:xfrm rot="-5400000">
            <a:off x="510231" y="1959210"/>
            <a:ext cx="751488" cy="4035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r>
              <a:rPr lang="en-US" sz="800" dirty="0">
                <a:solidFill>
                  <a:schemeClr val="lt1"/>
                </a:solidFill>
                <a:latin typeface="Montserrat Light"/>
                <a:ea typeface="Montserrat Light"/>
                <a:cs typeface="Montserrat Light"/>
                <a:sym typeface="Montserrat Light"/>
              </a:rPr>
              <a:t>PROBLEM</a:t>
            </a:r>
          </a:p>
        </p:txBody>
      </p:sp>
      <p:cxnSp>
        <p:nvCxnSpPr>
          <p:cNvPr id="367" name="Shape 367"/>
          <p:cNvCxnSpPr/>
          <p:nvPr/>
        </p:nvCxnSpPr>
        <p:spPr>
          <a:xfrm>
            <a:off x="1184438" y="1835583"/>
            <a:ext cx="0" cy="684600"/>
          </a:xfrm>
          <a:prstGeom prst="straightConnector1">
            <a:avLst/>
          </a:prstGeom>
          <a:noFill/>
          <a:ln w="9525" cap="flat" cmpd="sng">
            <a:solidFill>
              <a:srgbClr val="FFFFFF"/>
            </a:solidFill>
            <a:prstDash val="dot"/>
            <a:round/>
            <a:headEnd type="none" w="lg" len="lg"/>
            <a:tailEnd type="none" w="lg" len="lg"/>
          </a:ln>
        </p:spPr>
      </p:cxnSp>
      <p:sp>
        <p:nvSpPr>
          <p:cNvPr id="368" name="Shape 368"/>
          <p:cNvSpPr txBox="1"/>
          <p:nvPr/>
        </p:nvSpPr>
        <p:spPr>
          <a:xfrm rot="-5400000">
            <a:off x="521169" y="2726619"/>
            <a:ext cx="729613" cy="4035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r>
              <a:rPr lang="en-US" sz="800" dirty="0">
                <a:solidFill>
                  <a:schemeClr val="lt1"/>
                </a:solidFill>
                <a:latin typeface="Montserrat Light"/>
                <a:ea typeface="Montserrat Light"/>
                <a:cs typeface="Montserrat Light"/>
                <a:sym typeface="Montserrat Light"/>
              </a:rPr>
              <a:t>PROBLEM</a:t>
            </a:r>
          </a:p>
        </p:txBody>
      </p:sp>
      <p:cxnSp>
        <p:nvCxnSpPr>
          <p:cNvPr id="369" name="Shape 369"/>
          <p:cNvCxnSpPr/>
          <p:nvPr/>
        </p:nvCxnSpPr>
        <p:spPr>
          <a:xfrm>
            <a:off x="1183663" y="2611589"/>
            <a:ext cx="0" cy="684600"/>
          </a:xfrm>
          <a:prstGeom prst="straightConnector1">
            <a:avLst/>
          </a:prstGeom>
          <a:noFill/>
          <a:ln w="9525" cap="flat" cmpd="sng">
            <a:solidFill>
              <a:srgbClr val="FFFFFF"/>
            </a:solidFill>
            <a:prstDash val="dot"/>
            <a:round/>
            <a:headEnd type="none" w="lg" len="lg"/>
            <a:tailEnd type="none" w="lg" len="lg"/>
          </a:ln>
        </p:spPr>
      </p:cxnSp>
      <p:sp>
        <p:nvSpPr>
          <p:cNvPr id="370" name="Shape 370"/>
          <p:cNvSpPr txBox="1"/>
          <p:nvPr/>
        </p:nvSpPr>
        <p:spPr>
          <a:xfrm rot="-5400000">
            <a:off x="520843" y="3534442"/>
            <a:ext cx="730263" cy="4035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r>
              <a:rPr lang="en-US" sz="800" dirty="0">
                <a:solidFill>
                  <a:schemeClr val="lt1"/>
                </a:solidFill>
                <a:latin typeface="Montserrat Light"/>
                <a:ea typeface="Montserrat Light"/>
                <a:cs typeface="Montserrat Light"/>
                <a:sym typeface="Montserrat Light"/>
              </a:rPr>
              <a:t>PROBLEM</a:t>
            </a:r>
          </a:p>
        </p:txBody>
      </p:sp>
      <p:cxnSp>
        <p:nvCxnSpPr>
          <p:cNvPr id="371" name="Shape 371"/>
          <p:cNvCxnSpPr/>
          <p:nvPr/>
        </p:nvCxnSpPr>
        <p:spPr>
          <a:xfrm>
            <a:off x="1184425" y="3404106"/>
            <a:ext cx="0" cy="684600"/>
          </a:xfrm>
          <a:prstGeom prst="straightConnector1">
            <a:avLst/>
          </a:prstGeom>
          <a:noFill/>
          <a:ln w="9525" cap="flat" cmpd="sng">
            <a:solidFill>
              <a:srgbClr val="FFFFFF"/>
            </a:solidFill>
            <a:prstDash val="dot"/>
            <a:round/>
            <a:headEnd type="none" w="lg" len="lg"/>
            <a:tailEnd type="none" w="lg" len="lg"/>
          </a:ln>
        </p:spPr>
      </p:cxnSp>
      <p:sp>
        <p:nvSpPr>
          <p:cNvPr id="372" name="Shape 372"/>
          <p:cNvSpPr txBox="1"/>
          <p:nvPr/>
        </p:nvSpPr>
        <p:spPr>
          <a:xfrm rot="-5400000">
            <a:off x="4595595" y="1206140"/>
            <a:ext cx="729000" cy="4035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r>
              <a:rPr lang="en-US" sz="800" dirty="0">
                <a:solidFill>
                  <a:schemeClr val="lt1"/>
                </a:solidFill>
                <a:latin typeface="Montserrat Light"/>
                <a:ea typeface="Montserrat Light"/>
                <a:cs typeface="Montserrat Light"/>
                <a:sym typeface="Montserrat Light"/>
              </a:rPr>
              <a:t>SOLUTION</a:t>
            </a:r>
          </a:p>
        </p:txBody>
      </p:sp>
      <p:cxnSp>
        <p:nvCxnSpPr>
          <p:cNvPr id="373" name="Shape 373"/>
          <p:cNvCxnSpPr/>
          <p:nvPr/>
        </p:nvCxnSpPr>
        <p:spPr>
          <a:xfrm>
            <a:off x="5232000" y="1072767"/>
            <a:ext cx="0" cy="684600"/>
          </a:xfrm>
          <a:prstGeom prst="straightConnector1">
            <a:avLst/>
          </a:prstGeom>
          <a:noFill/>
          <a:ln w="9525" cap="flat" cmpd="sng">
            <a:solidFill>
              <a:srgbClr val="FFFFFF"/>
            </a:solidFill>
            <a:prstDash val="dot"/>
            <a:round/>
            <a:headEnd type="none" w="lg" len="lg"/>
            <a:tailEnd type="none" w="lg" len="lg"/>
          </a:ln>
        </p:spPr>
      </p:cxnSp>
      <p:sp>
        <p:nvSpPr>
          <p:cNvPr id="374" name="Shape 374"/>
          <p:cNvSpPr txBox="1"/>
          <p:nvPr/>
        </p:nvSpPr>
        <p:spPr>
          <a:xfrm rot="-5400000">
            <a:off x="4593195" y="1978140"/>
            <a:ext cx="733800" cy="4035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r>
              <a:rPr lang="en-US" sz="800">
                <a:solidFill>
                  <a:schemeClr val="lt1"/>
                </a:solidFill>
                <a:latin typeface="Montserrat Light"/>
                <a:ea typeface="Montserrat Light"/>
                <a:cs typeface="Montserrat Light"/>
                <a:sym typeface="Montserrat Light"/>
              </a:rPr>
              <a:t>SOLUTION</a:t>
            </a:r>
          </a:p>
        </p:txBody>
      </p:sp>
      <p:cxnSp>
        <p:nvCxnSpPr>
          <p:cNvPr id="375" name="Shape 375"/>
          <p:cNvCxnSpPr/>
          <p:nvPr/>
        </p:nvCxnSpPr>
        <p:spPr>
          <a:xfrm>
            <a:off x="5232000" y="1849579"/>
            <a:ext cx="0" cy="684600"/>
          </a:xfrm>
          <a:prstGeom prst="straightConnector1">
            <a:avLst/>
          </a:prstGeom>
          <a:noFill/>
          <a:ln w="9525" cap="flat" cmpd="sng">
            <a:solidFill>
              <a:srgbClr val="FFFFFF"/>
            </a:solidFill>
            <a:prstDash val="dot"/>
            <a:round/>
            <a:headEnd type="none" w="lg" len="lg"/>
            <a:tailEnd type="none" w="lg" len="lg"/>
          </a:ln>
        </p:spPr>
      </p:cxnSp>
      <p:sp>
        <p:nvSpPr>
          <p:cNvPr id="376" name="Shape 376"/>
          <p:cNvSpPr txBox="1"/>
          <p:nvPr/>
        </p:nvSpPr>
        <p:spPr>
          <a:xfrm rot="-5400000">
            <a:off x="4579395" y="2720815"/>
            <a:ext cx="761400" cy="4035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r>
              <a:rPr lang="en-US" sz="800">
                <a:solidFill>
                  <a:schemeClr val="lt1"/>
                </a:solidFill>
                <a:latin typeface="Montserrat Light"/>
                <a:ea typeface="Montserrat Light"/>
                <a:cs typeface="Montserrat Light"/>
                <a:sym typeface="Montserrat Light"/>
              </a:rPr>
              <a:t>SOLUTION</a:t>
            </a:r>
          </a:p>
        </p:txBody>
      </p:sp>
      <p:cxnSp>
        <p:nvCxnSpPr>
          <p:cNvPr id="377" name="Shape 377"/>
          <p:cNvCxnSpPr/>
          <p:nvPr/>
        </p:nvCxnSpPr>
        <p:spPr>
          <a:xfrm>
            <a:off x="5232000" y="2606053"/>
            <a:ext cx="0" cy="684600"/>
          </a:xfrm>
          <a:prstGeom prst="straightConnector1">
            <a:avLst/>
          </a:prstGeom>
          <a:noFill/>
          <a:ln w="9525" cap="flat" cmpd="sng">
            <a:solidFill>
              <a:srgbClr val="FFFFFF"/>
            </a:solidFill>
            <a:prstDash val="dot"/>
            <a:round/>
            <a:headEnd type="none" w="lg" len="lg"/>
            <a:tailEnd type="none" w="lg" len="lg"/>
          </a:ln>
        </p:spPr>
      </p:cxnSp>
      <p:sp>
        <p:nvSpPr>
          <p:cNvPr id="378" name="Shape 378"/>
          <p:cNvSpPr txBox="1"/>
          <p:nvPr/>
        </p:nvSpPr>
        <p:spPr>
          <a:xfrm rot="-5400000">
            <a:off x="4594545" y="3515565"/>
            <a:ext cx="731100" cy="4035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r>
              <a:rPr lang="en-US" sz="800" dirty="0">
                <a:solidFill>
                  <a:schemeClr val="lt1"/>
                </a:solidFill>
                <a:latin typeface="Montserrat Light"/>
                <a:ea typeface="Montserrat Light"/>
                <a:cs typeface="Montserrat Light"/>
                <a:sym typeface="Montserrat Light"/>
              </a:rPr>
              <a:t>SOLUTION</a:t>
            </a:r>
          </a:p>
        </p:txBody>
      </p:sp>
      <p:cxnSp>
        <p:nvCxnSpPr>
          <p:cNvPr id="379" name="Shape 379"/>
          <p:cNvCxnSpPr/>
          <p:nvPr/>
        </p:nvCxnSpPr>
        <p:spPr>
          <a:xfrm>
            <a:off x="5232000" y="3385655"/>
            <a:ext cx="0" cy="684600"/>
          </a:xfrm>
          <a:prstGeom prst="straightConnector1">
            <a:avLst/>
          </a:prstGeom>
          <a:noFill/>
          <a:ln w="9525" cap="flat" cmpd="sng">
            <a:solidFill>
              <a:srgbClr val="FFFFFF"/>
            </a:solidFill>
            <a:prstDash val="dot"/>
            <a:round/>
            <a:headEnd type="none" w="lg" len="lg"/>
            <a:tailEnd type="none" w="lg" len="lg"/>
          </a:ln>
        </p:spPr>
      </p:cxnSp>
      <p:sp>
        <p:nvSpPr>
          <p:cNvPr id="35" name="Shape 356">
            <a:extLst>
              <a:ext uri="{FF2B5EF4-FFF2-40B4-BE49-F238E27FC236}">
                <a16:creationId xmlns:a16="http://schemas.microsoft.com/office/drawing/2014/main" xmlns="" id="{23FEE2F9-EB52-418F-B0CE-D600253ED14A}"/>
              </a:ext>
            </a:extLst>
          </p:cNvPr>
          <p:cNvSpPr/>
          <p:nvPr/>
        </p:nvSpPr>
        <p:spPr>
          <a:xfrm>
            <a:off x="540995" y="4183827"/>
            <a:ext cx="3539880" cy="728400"/>
          </a:xfrm>
          <a:prstGeom prst="rect">
            <a:avLst/>
          </a:prstGeom>
          <a:solidFill>
            <a:srgbClr val="44546A"/>
          </a:solidFill>
          <a:ln>
            <a:noFill/>
          </a:ln>
        </p:spPr>
        <p:txBody>
          <a:bodyPr wrap="square" lIns="91425" tIns="91425" rIns="91425" bIns="91425" anchor="ctr" anchorCtr="0">
            <a:noAutofit/>
          </a:bodyPr>
          <a:lstStyle/>
          <a:p>
            <a:pPr lvl="0">
              <a:spcBef>
                <a:spcPts val="0"/>
              </a:spcBef>
              <a:buNone/>
            </a:pPr>
            <a:endParaRPr/>
          </a:p>
        </p:txBody>
      </p:sp>
      <p:sp>
        <p:nvSpPr>
          <p:cNvPr id="36" name="Shape 360">
            <a:extLst>
              <a:ext uri="{FF2B5EF4-FFF2-40B4-BE49-F238E27FC236}">
                <a16:creationId xmlns:a16="http://schemas.microsoft.com/office/drawing/2014/main" xmlns="" id="{2BBC5FCB-9A60-4D85-8D57-15F9324C1724}"/>
              </a:ext>
            </a:extLst>
          </p:cNvPr>
          <p:cNvSpPr/>
          <p:nvPr/>
        </p:nvSpPr>
        <p:spPr>
          <a:xfrm>
            <a:off x="4571975" y="4184798"/>
            <a:ext cx="3457200" cy="711000"/>
          </a:xfrm>
          <a:prstGeom prst="rect">
            <a:avLst/>
          </a:prstGeom>
          <a:solidFill>
            <a:srgbClr val="5A6F8C"/>
          </a:solidFill>
          <a:ln>
            <a:noFill/>
          </a:ln>
        </p:spPr>
        <p:txBody>
          <a:bodyPr wrap="square" lIns="91425" tIns="91425" rIns="91425" bIns="91425" anchor="ctr" anchorCtr="0">
            <a:noAutofit/>
          </a:bodyPr>
          <a:lstStyle/>
          <a:p>
            <a:pPr lvl="0">
              <a:spcBef>
                <a:spcPts val="0"/>
              </a:spcBef>
              <a:buNone/>
            </a:pPr>
            <a:endParaRPr/>
          </a:p>
        </p:txBody>
      </p:sp>
      <p:sp>
        <p:nvSpPr>
          <p:cNvPr id="37" name="Shape 362">
            <a:extLst>
              <a:ext uri="{FF2B5EF4-FFF2-40B4-BE49-F238E27FC236}">
                <a16:creationId xmlns:a16="http://schemas.microsoft.com/office/drawing/2014/main" xmlns="" id="{01E62623-1D47-4961-BD6B-4ABCCE857693}"/>
              </a:ext>
            </a:extLst>
          </p:cNvPr>
          <p:cNvSpPr txBox="1"/>
          <p:nvPr/>
        </p:nvSpPr>
        <p:spPr>
          <a:xfrm>
            <a:off x="1226249" y="4199132"/>
            <a:ext cx="2438437" cy="684600"/>
          </a:xfrm>
          <a:prstGeom prst="rect">
            <a:avLst/>
          </a:prstGeom>
          <a:noFill/>
          <a:ln>
            <a:noFill/>
          </a:ln>
        </p:spPr>
        <p:txBody>
          <a:bodyPr wrap="square" lIns="91425" tIns="91425" rIns="91425" bIns="91425" anchor="ctr" anchorCtr="0">
            <a:noAutofit/>
          </a:bodyPr>
          <a:lstStyle/>
          <a:p>
            <a:pPr lvl="0" rtl="0">
              <a:lnSpc>
                <a:spcPct val="120000"/>
              </a:lnSpc>
              <a:spcBef>
                <a:spcPts val="0"/>
              </a:spcBef>
              <a:buNone/>
            </a:pPr>
            <a:r>
              <a:rPr lang="en-US" sz="1000" dirty="0">
                <a:solidFill>
                  <a:srgbClr val="FFFFFF"/>
                </a:solidFill>
                <a:latin typeface="Montserrat Light"/>
                <a:ea typeface="Montserrat Light"/>
                <a:cs typeface="Montserrat Light"/>
                <a:sym typeface="Montserrat Light"/>
              </a:rPr>
              <a:t>Road safety concerns, especially  for </a:t>
            </a:r>
            <a:r>
              <a:rPr lang="en-US" sz="1000" dirty="0" err="1">
                <a:solidFill>
                  <a:srgbClr val="FFFFFF"/>
                </a:solidFill>
                <a:latin typeface="Montserrat Light"/>
                <a:ea typeface="Montserrat Light"/>
                <a:cs typeface="Montserrat Light"/>
                <a:sym typeface="Montserrat Light"/>
              </a:rPr>
              <a:t>workzones</a:t>
            </a:r>
            <a:r>
              <a:rPr lang="en-US" sz="1000" dirty="0">
                <a:solidFill>
                  <a:srgbClr val="FFFFFF"/>
                </a:solidFill>
                <a:latin typeface="Montserrat Light"/>
                <a:ea typeface="Montserrat Light"/>
                <a:cs typeface="Montserrat Light"/>
                <a:sym typeface="Montserrat Light"/>
              </a:rPr>
              <a:t> and wrong way drivers.</a:t>
            </a:r>
          </a:p>
        </p:txBody>
      </p:sp>
      <p:sp>
        <p:nvSpPr>
          <p:cNvPr id="38" name="Shape 363">
            <a:extLst>
              <a:ext uri="{FF2B5EF4-FFF2-40B4-BE49-F238E27FC236}">
                <a16:creationId xmlns:a16="http://schemas.microsoft.com/office/drawing/2014/main" xmlns="" id="{49412DA7-F14E-4AA4-95E6-625C23A86E68}"/>
              </a:ext>
            </a:extLst>
          </p:cNvPr>
          <p:cNvSpPr txBox="1">
            <a:spLocks/>
          </p:cNvSpPr>
          <p:nvPr/>
        </p:nvSpPr>
        <p:spPr>
          <a:xfrm>
            <a:off x="5287450" y="4212351"/>
            <a:ext cx="2438700" cy="684600"/>
          </a:xfrm>
          <a:prstGeom prst="rect">
            <a:avLst/>
          </a:prstGeom>
          <a:noFill/>
          <a:ln>
            <a:noFill/>
          </a:ln>
        </p:spPr>
        <p:txBody>
          <a:bodyPr vert="horz" wrap="square" lIns="0" tIns="0" rIns="0" bIns="0" rtlCol="0" anchor="ctr" anchorCtr="0">
            <a:noAutofit/>
          </a:bodyPr>
          <a:lstStyle>
            <a:lvl1pPr marL="0" indent="0" algn="l" defTabSz="685800" rtl="0" eaLnBrk="1" latinLnBrk="0" hangingPunct="1">
              <a:lnSpc>
                <a:spcPct val="90000"/>
              </a:lnSpc>
              <a:spcBef>
                <a:spcPts val="750"/>
              </a:spcBef>
              <a:spcAft>
                <a:spcPts val="225"/>
              </a:spcAft>
              <a:buFont typeface="Arial" panose="020B0604020202020204" pitchFamily="34" charset="0"/>
              <a:buNone/>
              <a:defRPr sz="18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1pPr>
            <a:lvl2pPr marL="261938" indent="-171450" algn="l" defTabSz="685800" rtl="0" eaLnBrk="1" latinLnBrk="0" hangingPunct="1">
              <a:lnSpc>
                <a:spcPct val="90000"/>
              </a:lnSpc>
              <a:spcBef>
                <a:spcPts val="375"/>
              </a:spcBef>
              <a:spcAft>
                <a:spcPts val="225"/>
              </a:spcAft>
              <a:buFont typeface="Arial" panose="020B0604020202020204" pitchFamily="34" charset="0"/>
              <a:buChar char="•"/>
              <a:defRPr sz="15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2pPr>
            <a:lvl3pPr marL="433388" indent="-171450" algn="l" defTabSz="685800" rtl="0" eaLnBrk="1" latinLnBrk="0" hangingPunct="1">
              <a:lnSpc>
                <a:spcPct val="90000"/>
              </a:lnSpc>
              <a:spcBef>
                <a:spcPts val="375"/>
              </a:spcBef>
              <a:spcAft>
                <a:spcPts val="225"/>
              </a:spcAft>
              <a:buFont typeface="Arial" panose="020B0604020202020204" pitchFamily="34" charset="0"/>
              <a:buChar char="•"/>
              <a:defRPr sz="135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3pPr>
            <a:lvl4pPr marL="604838" indent="-171450" algn="l" defTabSz="685800" rtl="0" eaLnBrk="1" latinLnBrk="0" hangingPunct="1">
              <a:lnSpc>
                <a:spcPct val="90000"/>
              </a:lnSpc>
              <a:spcBef>
                <a:spcPts val="375"/>
              </a:spcBef>
              <a:spcAft>
                <a:spcPts val="225"/>
              </a:spcAft>
              <a:buFont typeface="Arial" panose="020B0604020202020204" pitchFamily="34" charset="0"/>
              <a:buChar char="•"/>
              <a:defRPr sz="12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4pPr>
            <a:lvl5pPr marL="776288" indent="-171450" algn="l" defTabSz="685800" rtl="0" eaLnBrk="1" latinLnBrk="0" hangingPunct="1">
              <a:lnSpc>
                <a:spcPct val="90000"/>
              </a:lnSpc>
              <a:spcBef>
                <a:spcPts val="375"/>
              </a:spcBef>
              <a:spcAft>
                <a:spcPts val="225"/>
              </a:spcAft>
              <a:buFont typeface="Arial" panose="020B0604020202020204" pitchFamily="34" charset="0"/>
              <a:buChar char="•"/>
              <a:defRPr sz="1200" kern="1200">
                <a:solidFill>
                  <a:schemeClr val="accent2"/>
                </a:solidFill>
                <a:latin typeface="Montserrat Light" panose="00000400000000000000" pitchFamily="2" charset="0"/>
                <a:ea typeface="Open Sans" panose="020B0606030504020204" pitchFamily="34" charset="0"/>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a:lnSpc>
                <a:spcPct val="120000"/>
              </a:lnSpc>
              <a:spcBef>
                <a:spcPts val="0"/>
              </a:spcBef>
              <a:spcAft>
                <a:spcPts val="0"/>
              </a:spcAft>
              <a:buClr>
                <a:schemeClr val="accent2"/>
              </a:buClr>
              <a:buSzPct val="25000"/>
              <a:buFont typeface="Arial"/>
              <a:buNone/>
            </a:pPr>
            <a:r>
              <a:rPr lang="en-US" sz="1000" dirty="0">
                <a:solidFill>
                  <a:srgbClr val="FFFFFF"/>
                </a:solidFill>
              </a:rPr>
              <a:t>Wrong way and </a:t>
            </a:r>
            <a:r>
              <a:rPr lang="en-US" sz="1000" dirty="0" err="1">
                <a:solidFill>
                  <a:srgbClr val="FFFFFF"/>
                </a:solidFill>
              </a:rPr>
              <a:t>workzone</a:t>
            </a:r>
            <a:r>
              <a:rPr lang="en-US" sz="1000" dirty="0">
                <a:solidFill>
                  <a:srgbClr val="FFFFFF"/>
                </a:solidFill>
              </a:rPr>
              <a:t> safety protections</a:t>
            </a:r>
          </a:p>
        </p:txBody>
      </p:sp>
      <p:sp>
        <p:nvSpPr>
          <p:cNvPr id="39" name="Shape 370">
            <a:extLst>
              <a:ext uri="{FF2B5EF4-FFF2-40B4-BE49-F238E27FC236}">
                <a16:creationId xmlns:a16="http://schemas.microsoft.com/office/drawing/2014/main" xmlns="" id="{2D4F1DA5-0850-4E27-8BED-09B13AE622E2}"/>
              </a:ext>
            </a:extLst>
          </p:cNvPr>
          <p:cNvSpPr txBox="1"/>
          <p:nvPr/>
        </p:nvSpPr>
        <p:spPr>
          <a:xfrm rot="-5400000">
            <a:off x="520818" y="4344000"/>
            <a:ext cx="730263" cy="4035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r>
              <a:rPr lang="en-US" sz="800" dirty="0">
                <a:solidFill>
                  <a:schemeClr val="lt1"/>
                </a:solidFill>
                <a:latin typeface="Montserrat Light"/>
                <a:ea typeface="Montserrat Light"/>
                <a:cs typeface="Montserrat Light"/>
                <a:sym typeface="Montserrat Light"/>
              </a:rPr>
              <a:t>PROBLEM</a:t>
            </a:r>
          </a:p>
        </p:txBody>
      </p:sp>
      <p:cxnSp>
        <p:nvCxnSpPr>
          <p:cNvPr id="40" name="Shape 371">
            <a:extLst>
              <a:ext uri="{FF2B5EF4-FFF2-40B4-BE49-F238E27FC236}">
                <a16:creationId xmlns:a16="http://schemas.microsoft.com/office/drawing/2014/main" xmlns="" id="{2E18FBE3-7458-4AF8-8685-E8C969FE2AF8}"/>
              </a:ext>
            </a:extLst>
          </p:cNvPr>
          <p:cNvCxnSpPr/>
          <p:nvPr/>
        </p:nvCxnSpPr>
        <p:spPr>
          <a:xfrm>
            <a:off x="1184400" y="4213664"/>
            <a:ext cx="0" cy="684600"/>
          </a:xfrm>
          <a:prstGeom prst="straightConnector1">
            <a:avLst/>
          </a:prstGeom>
          <a:noFill/>
          <a:ln w="9525" cap="flat" cmpd="sng">
            <a:solidFill>
              <a:srgbClr val="FFFFFF"/>
            </a:solidFill>
            <a:prstDash val="dot"/>
            <a:round/>
            <a:headEnd type="none" w="lg" len="lg"/>
            <a:tailEnd type="none" w="lg" len="lg"/>
          </a:ln>
        </p:spPr>
      </p:cxnSp>
      <p:cxnSp>
        <p:nvCxnSpPr>
          <p:cNvPr id="41" name="Shape 379">
            <a:extLst>
              <a:ext uri="{FF2B5EF4-FFF2-40B4-BE49-F238E27FC236}">
                <a16:creationId xmlns:a16="http://schemas.microsoft.com/office/drawing/2014/main" xmlns="" id="{7C8C9A8B-915C-4A6F-B71D-C808980D655F}"/>
              </a:ext>
            </a:extLst>
          </p:cNvPr>
          <p:cNvCxnSpPr/>
          <p:nvPr/>
        </p:nvCxnSpPr>
        <p:spPr>
          <a:xfrm>
            <a:off x="5231975" y="4195213"/>
            <a:ext cx="0" cy="684600"/>
          </a:xfrm>
          <a:prstGeom prst="straightConnector1">
            <a:avLst/>
          </a:prstGeom>
          <a:noFill/>
          <a:ln w="9525" cap="flat" cmpd="sng">
            <a:solidFill>
              <a:srgbClr val="FFFFFF"/>
            </a:solidFill>
            <a:prstDash val="dot"/>
            <a:round/>
            <a:headEnd type="none" w="lg" len="lg"/>
            <a:tailEnd type="none" w="lg" len="lg"/>
          </a:ln>
        </p:spPr>
      </p:cxnSp>
      <p:sp>
        <p:nvSpPr>
          <p:cNvPr id="42" name="Shape 378">
            <a:extLst>
              <a:ext uri="{FF2B5EF4-FFF2-40B4-BE49-F238E27FC236}">
                <a16:creationId xmlns:a16="http://schemas.microsoft.com/office/drawing/2014/main" xmlns="" id="{CD459E95-93A5-473D-BB6E-8D2F72C8968D}"/>
              </a:ext>
            </a:extLst>
          </p:cNvPr>
          <p:cNvSpPr txBox="1"/>
          <p:nvPr/>
        </p:nvSpPr>
        <p:spPr>
          <a:xfrm rot="-5400000">
            <a:off x="4628241" y="4343582"/>
            <a:ext cx="731100" cy="403500"/>
          </a:xfrm>
          <a:prstGeom prst="rect">
            <a:avLst/>
          </a:prstGeom>
          <a:noFill/>
          <a:ln>
            <a:noFill/>
          </a:ln>
        </p:spPr>
        <p:txBody>
          <a:bodyPr wrap="square" lIns="91425" tIns="91425" rIns="91425" bIns="91425" anchor="t" anchorCtr="0">
            <a:noAutofit/>
          </a:bodyPr>
          <a:lstStyle/>
          <a:p>
            <a:pPr lvl="0" rtl="0">
              <a:lnSpc>
                <a:spcPct val="120000"/>
              </a:lnSpc>
              <a:spcBef>
                <a:spcPts val="0"/>
              </a:spcBef>
              <a:buNone/>
            </a:pPr>
            <a:r>
              <a:rPr lang="en-US" sz="800" dirty="0">
                <a:solidFill>
                  <a:schemeClr val="lt1"/>
                </a:solidFill>
                <a:latin typeface="Montserrat Light"/>
                <a:ea typeface="Montserrat Light"/>
                <a:cs typeface="Montserrat Light"/>
                <a:sym typeface="Montserrat Light"/>
              </a:rPr>
              <a:t>SOLUTION</a:t>
            </a:r>
          </a:p>
        </p:txBody>
      </p:sp>
    </p:spTree>
    <p:extLst>
      <p:ext uri="{BB962C8B-B14F-4D97-AF65-F5344CB8AC3E}">
        <p14:creationId xmlns:p14="http://schemas.microsoft.com/office/powerpoint/2010/main" val="179754195"/>
      </p:ext>
    </p:extLst>
  </p:cSld>
  <p:clrMapOvr>
    <a:masterClrMapping/>
  </p:clrMapOvr>
</p:sld>
</file>

<file path=ppt/theme/theme1.xml><?xml version="1.0" encoding="utf-8"?>
<a:theme xmlns:a="http://schemas.openxmlformats.org/drawingml/2006/main" name="RSA">
  <a:themeElements>
    <a:clrScheme name="7AT">
      <a:dk1>
        <a:sysClr val="windowText" lastClr="000000"/>
      </a:dk1>
      <a:lt1>
        <a:sysClr val="window" lastClr="FFFFFF"/>
      </a:lt1>
      <a:dk2>
        <a:srgbClr val="44546A"/>
      </a:dk2>
      <a:lt2>
        <a:srgbClr val="E7E6E6"/>
      </a:lt2>
      <a:accent1>
        <a:srgbClr val="49A83F"/>
      </a:accent1>
      <a:accent2>
        <a:srgbClr val="00334F"/>
      </a:accent2>
      <a:accent3>
        <a:srgbClr val="44546A"/>
      </a:accent3>
      <a:accent4>
        <a:srgbClr val="007EC4"/>
      </a:accent4>
      <a:accent5>
        <a:srgbClr val="002736"/>
      </a:accent5>
      <a:accent6>
        <a:srgbClr val="79AC45"/>
      </a:accent6>
      <a:hlink>
        <a:srgbClr val="FECE29"/>
      </a:hlink>
      <a:folHlink>
        <a:srgbClr val="EDEDF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SA" id="{1AB4B168-72A1-400A-93D9-3A649939277B}" vid="{521490D3-A352-4A0C-BBFD-4B5E9F09B19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blank</Template>
  <TotalTime>8829</TotalTime>
  <Words>1003</Words>
  <Application>Microsoft Office PowerPoint</Application>
  <PresentationFormat>On-screen Show (16:9)</PresentationFormat>
  <Paragraphs>197</Paragraphs>
  <Slides>18</Slides>
  <Notes>9</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18</vt:i4>
      </vt:variant>
    </vt:vector>
  </HeadingPairs>
  <TitlesOfParts>
    <vt:vector size="25" baseType="lpstr">
      <vt:lpstr>Arial</vt:lpstr>
      <vt:lpstr>Calibri</vt:lpstr>
      <vt:lpstr>Lato</vt:lpstr>
      <vt:lpstr>Montserrat</vt:lpstr>
      <vt:lpstr>Montserrat Light</vt:lpstr>
      <vt:lpstr>Open Sans</vt:lpstr>
      <vt:lpstr>RSA</vt:lpstr>
      <vt:lpstr>All Traffic Solutions</vt:lpstr>
      <vt:lpstr>PowerPoint Presentation</vt:lpstr>
      <vt:lpstr>Our Team</vt:lpstr>
      <vt:lpstr>PowerPoint Presentation</vt:lpstr>
      <vt:lpstr>A Single, Better Platform</vt:lpstr>
      <vt:lpstr>PowerPoint Presentation</vt:lpstr>
      <vt:lpstr>Ready for an Increasingly Autonomous Future</vt:lpstr>
      <vt:lpstr>Traffic Flow-as-a-Service </vt:lpstr>
      <vt:lpstr>An IoT-driven approach to every problem</vt:lpstr>
      <vt:lpstr>Adaptive Traffic Flow with Conditional Messaging</vt:lpstr>
      <vt:lpstr>Virtual Drive Times &amp; Flow Analysis </vt:lpstr>
      <vt:lpstr>Real Time Data &amp; Analytics </vt:lpstr>
      <vt:lpstr>PowerPoint Presentation</vt:lpstr>
      <vt:lpstr>Trucking &amp; Logistics</vt:lpstr>
      <vt:lpstr>Freight Transport Optimization</vt:lpstr>
      <vt:lpstr>PowerPoint Presentation</vt:lpstr>
      <vt:lpstr>PowerPoint Presentation</vt:lpstr>
      <vt:lpstr>Thank you.</vt:lpstr>
    </vt:vector>
  </TitlesOfParts>
  <Company>EMC Corporation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Cybercrime Landscape</dc:title>
  <dc:creator>DTC</dc:creator>
  <cp:lastModifiedBy>Lori Miles</cp:lastModifiedBy>
  <cp:revision>340</cp:revision>
  <dcterms:created xsi:type="dcterms:W3CDTF">2016-01-07T09:24:54Z</dcterms:created>
  <dcterms:modified xsi:type="dcterms:W3CDTF">2017-11-16T14:33:31Z</dcterms:modified>
</cp:coreProperties>
</file>